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74" r:id="rId4"/>
    <p:sldId id="275" r:id="rId5"/>
    <p:sldId id="412" r:id="rId6"/>
    <p:sldId id="284" r:id="rId7"/>
    <p:sldId id="414" r:id="rId8"/>
    <p:sldId id="415" r:id="rId9"/>
    <p:sldId id="377" r:id="rId10"/>
    <p:sldId id="288" r:id="rId11"/>
    <p:sldId id="285" r:id="rId12"/>
    <p:sldId id="286" r:id="rId13"/>
    <p:sldId id="287" r:id="rId14"/>
    <p:sldId id="369" r:id="rId15"/>
    <p:sldId id="291" r:id="rId16"/>
    <p:sldId id="362" r:id="rId17"/>
    <p:sldId id="363" r:id="rId18"/>
    <p:sldId id="366" r:id="rId19"/>
    <p:sldId id="364" r:id="rId20"/>
    <p:sldId id="379" r:id="rId21"/>
    <p:sldId id="367" r:id="rId22"/>
    <p:sldId id="380" r:id="rId23"/>
    <p:sldId id="370" r:id="rId24"/>
    <p:sldId id="382" r:id="rId25"/>
    <p:sldId id="383" r:id="rId26"/>
    <p:sldId id="292" r:id="rId27"/>
    <p:sldId id="373" r:id="rId28"/>
    <p:sldId id="385" r:id="rId29"/>
    <p:sldId id="375" r:id="rId30"/>
    <p:sldId id="372" r:id="rId31"/>
    <p:sldId id="278" r:id="rId32"/>
    <p:sldId id="279" r:id="rId33"/>
    <p:sldId id="368" r:id="rId34"/>
    <p:sldId id="371" r:id="rId35"/>
    <p:sldId id="272" r:id="rId36"/>
    <p:sldId id="263" r:id="rId37"/>
    <p:sldId id="264" r:id="rId38"/>
    <p:sldId id="265" r:id="rId39"/>
    <p:sldId id="267" r:id="rId40"/>
    <p:sldId id="269" r:id="rId41"/>
    <p:sldId id="271" r:id="rId42"/>
    <p:sldId id="270" r:id="rId43"/>
    <p:sldId id="294" r:id="rId44"/>
    <p:sldId id="386" r:id="rId45"/>
    <p:sldId id="416" r:id="rId46"/>
    <p:sldId id="388" r:id="rId47"/>
    <p:sldId id="387" r:id="rId48"/>
    <p:sldId id="418" r:id="rId49"/>
    <p:sldId id="389" r:id="rId50"/>
    <p:sldId id="417" r:id="rId51"/>
    <p:sldId id="419" r:id="rId52"/>
    <p:sldId id="420" r:id="rId53"/>
    <p:sldId id="297" r:id="rId54"/>
    <p:sldId id="421" r:id="rId55"/>
    <p:sldId id="300" r:id="rId56"/>
    <p:sldId id="299" r:id="rId57"/>
    <p:sldId id="422" r:id="rId58"/>
    <p:sldId id="423" r:id="rId59"/>
    <p:sldId id="424" r:id="rId60"/>
    <p:sldId id="425" r:id="rId61"/>
    <p:sldId id="308" r:id="rId62"/>
    <p:sldId id="301" r:id="rId63"/>
    <p:sldId id="302" r:id="rId64"/>
    <p:sldId id="304" r:id="rId65"/>
    <p:sldId id="307" r:id="rId66"/>
    <p:sldId id="306" r:id="rId67"/>
    <p:sldId id="305" r:id="rId68"/>
    <p:sldId id="323" r:id="rId69"/>
    <p:sldId id="310" r:id="rId70"/>
    <p:sldId id="309" r:id="rId71"/>
    <p:sldId id="311" r:id="rId72"/>
    <p:sldId id="312" r:id="rId73"/>
    <p:sldId id="315" r:id="rId74"/>
    <p:sldId id="324" r:id="rId75"/>
    <p:sldId id="426" r:id="rId76"/>
    <p:sldId id="427" r:id="rId77"/>
    <p:sldId id="325" r:id="rId78"/>
    <p:sldId id="316" r:id="rId79"/>
    <p:sldId id="317" r:id="rId80"/>
    <p:sldId id="318" r:id="rId81"/>
    <p:sldId id="431" r:id="rId82"/>
    <p:sldId id="428" r:id="rId83"/>
    <p:sldId id="434" r:id="rId84"/>
    <p:sldId id="429" r:id="rId85"/>
    <p:sldId id="436" r:id="rId86"/>
    <p:sldId id="435" r:id="rId87"/>
    <p:sldId id="437" r:id="rId88"/>
    <p:sldId id="430" r:id="rId89"/>
    <p:sldId id="438" r:id="rId90"/>
    <p:sldId id="439" r:id="rId91"/>
    <p:sldId id="440" r:id="rId92"/>
    <p:sldId id="320" r:id="rId93"/>
    <p:sldId id="321" r:id="rId94"/>
    <p:sldId id="326" r:id="rId95"/>
    <p:sldId id="441" r:id="rId96"/>
    <p:sldId id="442" r:id="rId97"/>
    <p:sldId id="390" r:id="rId98"/>
    <p:sldId id="322" r:id="rId99"/>
    <p:sldId id="327" r:id="rId100"/>
    <p:sldId id="328" r:id="rId101"/>
    <p:sldId id="391" r:id="rId102"/>
    <p:sldId id="393" r:id="rId103"/>
    <p:sldId id="394" r:id="rId104"/>
    <p:sldId id="392" r:id="rId105"/>
    <p:sldId id="395" r:id="rId106"/>
    <p:sldId id="397" r:id="rId107"/>
    <p:sldId id="399" r:id="rId108"/>
    <p:sldId id="398" r:id="rId109"/>
    <p:sldId id="400" r:id="rId110"/>
    <p:sldId id="401" r:id="rId111"/>
    <p:sldId id="402" r:id="rId112"/>
    <p:sldId id="403" r:id="rId113"/>
    <p:sldId id="404" r:id="rId114"/>
    <p:sldId id="405" r:id="rId115"/>
    <p:sldId id="406" r:id="rId116"/>
    <p:sldId id="407" r:id="rId117"/>
    <p:sldId id="443" r:id="rId118"/>
    <p:sldId id="408" r:id="rId119"/>
    <p:sldId id="409" r:id="rId120"/>
    <p:sldId id="444" r:id="rId121"/>
    <p:sldId id="411" r:id="rId122"/>
    <p:sldId id="410" r:id="rId123"/>
    <p:sldId id="330" r:id="rId124"/>
    <p:sldId id="332" r:id="rId125"/>
    <p:sldId id="333" r:id="rId126"/>
    <p:sldId id="335" r:id="rId127"/>
    <p:sldId id="334" r:id="rId128"/>
    <p:sldId id="337" r:id="rId129"/>
    <p:sldId id="336" r:id="rId130"/>
    <p:sldId id="445" r:id="rId131"/>
    <p:sldId id="341" r:id="rId132"/>
    <p:sldId id="446" r:id="rId133"/>
    <p:sldId id="447" r:id="rId134"/>
    <p:sldId id="345" r:id="rId135"/>
    <p:sldId id="347" r:id="rId136"/>
    <p:sldId id="348" r:id="rId137"/>
    <p:sldId id="355" r:id="rId138"/>
    <p:sldId id="349" r:id="rId139"/>
    <p:sldId id="356" r:id="rId140"/>
    <p:sldId id="357" r:id="rId141"/>
    <p:sldId id="351" r:id="rId142"/>
    <p:sldId id="352" r:id="rId143"/>
    <p:sldId id="354" r:id="rId144"/>
    <p:sldId id="353" r:id="rId145"/>
    <p:sldId id="358" r:id="rId146"/>
    <p:sldId id="359" r:id="rId147"/>
    <p:sldId id="360" r:id="rId148"/>
    <p:sldId id="361" r:id="rId149"/>
    <p:sldId id="339" r:id="rId150"/>
    <p:sldId id="295" r:id="rId151"/>
    <p:sldId id="303" r:id="rId1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p:scale>
          <a:sx n="75" d="100"/>
          <a:sy n="75" d="100"/>
        </p:scale>
        <p:origin x="1950" y="9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6348A-986E-5861-E22C-EC7B626E03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E7AFC1-C423-9140-B897-09777C4F00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169B1B-100F-E3F5-A43C-BC44F1A88879}"/>
              </a:ext>
            </a:extLst>
          </p:cNvPr>
          <p:cNvSpPr>
            <a:spLocks noGrp="1"/>
          </p:cNvSpPr>
          <p:nvPr>
            <p:ph type="dt" sz="half" idx="10"/>
          </p:nvPr>
        </p:nvSpPr>
        <p:spPr/>
        <p:txBody>
          <a:bodyPr/>
          <a:lstStyle/>
          <a:p>
            <a:fld id="{E5E7BB09-E7B6-4844-9A63-5718C1653865}" type="datetimeFigureOut">
              <a:rPr lang="en-US" smtClean="0"/>
              <a:t>3/30/2023</a:t>
            </a:fld>
            <a:endParaRPr lang="en-US"/>
          </a:p>
        </p:txBody>
      </p:sp>
      <p:sp>
        <p:nvSpPr>
          <p:cNvPr id="5" name="Footer Placeholder 4">
            <a:extLst>
              <a:ext uri="{FF2B5EF4-FFF2-40B4-BE49-F238E27FC236}">
                <a16:creationId xmlns:a16="http://schemas.microsoft.com/office/drawing/2014/main" id="{4430E373-B7FF-C049-6D77-231F164484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938E24-C939-D16A-6ADF-7036A1939713}"/>
              </a:ext>
            </a:extLst>
          </p:cNvPr>
          <p:cNvSpPr>
            <a:spLocks noGrp="1"/>
          </p:cNvSpPr>
          <p:nvPr>
            <p:ph type="sldNum" sz="quarter" idx="12"/>
          </p:nvPr>
        </p:nvSpPr>
        <p:spPr/>
        <p:txBody>
          <a:bodyPr/>
          <a:lstStyle/>
          <a:p>
            <a:fld id="{26C193F6-B5B8-4FAC-9064-BEBA6D0787CD}" type="slidenum">
              <a:rPr lang="en-US" smtClean="0"/>
              <a:t>‹#›</a:t>
            </a:fld>
            <a:endParaRPr lang="en-US"/>
          </a:p>
        </p:txBody>
      </p:sp>
    </p:spTree>
    <p:extLst>
      <p:ext uri="{BB962C8B-B14F-4D97-AF65-F5344CB8AC3E}">
        <p14:creationId xmlns:p14="http://schemas.microsoft.com/office/powerpoint/2010/main" val="177250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290B0-8627-C952-37EE-44CE9F5EA0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EDC442-9AF2-8C59-B5E6-48F555A648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639E2E-C1B9-6FFF-F083-34DD03EEEA75}"/>
              </a:ext>
            </a:extLst>
          </p:cNvPr>
          <p:cNvSpPr>
            <a:spLocks noGrp="1"/>
          </p:cNvSpPr>
          <p:nvPr>
            <p:ph type="dt" sz="half" idx="10"/>
          </p:nvPr>
        </p:nvSpPr>
        <p:spPr/>
        <p:txBody>
          <a:bodyPr/>
          <a:lstStyle/>
          <a:p>
            <a:fld id="{E5E7BB09-E7B6-4844-9A63-5718C1653865}" type="datetimeFigureOut">
              <a:rPr lang="en-US" smtClean="0"/>
              <a:t>3/30/2023</a:t>
            </a:fld>
            <a:endParaRPr lang="en-US"/>
          </a:p>
        </p:txBody>
      </p:sp>
      <p:sp>
        <p:nvSpPr>
          <p:cNvPr id="5" name="Footer Placeholder 4">
            <a:extLst>
              <a:ext uri="{FF2B5EF4-FFF2-40B4-BE49-F238E27FC236}">
                <a16:creationId xmlns:a16="http://schemas.microsoft.com/office/drawing/2014/main" id="{E22FCB96-B45B-90DC-93F1-CA2B9B6A5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4FC934-19F8-DF9A-607B-FFE9DC467748}"/>
              </a:ext>
            </a:extLst>
          </p:cNvPr>
          <p:cNvSpPr>
            <a:spLocks noGrp="1"/>
          </p:cNvSpPr>
          <p:nvPr>
            <p:ph type="sldNum" sz="quarter" idx="12"/>
          </p:nvPr>
        </p:nvSpPr>
        <p:spPr/>
        <p:txBody>
          <a:bodyPr/>
          <a:lstStyle/>
          <a:p>
            <a:fld id="{26C193F6-B5B8-4FAC-9064-BEBA6D0787CD}" type="slidenum">
              <a:rPr lang="en-US" smtClean="0"/>
              <a:t>‹#›</a:t>
            </a:fld>
            <a:endParaRPr lang="en-US"/>
          </a:p>
        </p:txBody>
      </p:sp>
    </p:spTree>
    <p:extLst>
      <p:ext uri="{BB962C8B-B14F-4D97-AF65-F5344CB8AC3E}">
        <p14:creationId xmlns:p14="http://schemas.microsoft.com/office/powerpoint/2010/main" val="1055483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2CAC55-57ED-CE38-022A-CEDDA5412A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4C8610-29C3-E2E4-E253-D67D493B5B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531E-08B2-A195-C59C-E1E7A2E5699B}"/>
              </a:ext>
            </a:extLst>
          </p:cNvPr>
          <p:cNvSpPr>
            <a:spLocks noGrp="1"/>
          </p:cNvSpPr>
          <p:nvPr>
            <p:ph type="dt" sz="half" idx="10"/>
          </p:nvPr>
        </p:nvSpPr>
        <p:spPr/>
        <p:txBody>
          <a:bodyPr/>
          <a:lstStyle/>
          <a:p>
            <a:fld id="{E5E7BB09-E7B6-4844-9A63-5718C1653865}" type="datetimeFigureOut">
              <a:rPr lang="en-US" smtClean="0"/>
              <a:t>3/30/2023</a:t>
            </a:fld>
            <a:endParaRPr lang="en-US"/>
          </a:p>
        </p:txBody>
      </p:sp>
      <p:sp>
        <p:nvSpPr>
          <p:cNvPr id="5" name="Footer Placeholder 4">
            <a:extLst>
              <a:ext uri="{FF2B5EF4-FFF2-40B4-BE49-F238E27FC236}">
                <a16:creationId xmlns:a16="http://schemas.microsoft.com/office/drawing/2014/main" id="{5462E756-C578-F5B5-C602-A70A303E5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76AD0C-D027-CE0C-709E-B1C36DDF2662}"/>
              </a:ext>
            </a:extLst>
          </p:cNvPr>
          <p:cNvSpPr>
            <a:spLocks noGrp="1"/>
          </p:cNvSpPr>
          <p:nvPr>
            <p:ph type="sldNum" sz="quarter" idx="12"/>
          </p:nvPr>
        </p:nvSpPr>
        <p:spPr/>
        <p:txBody>
          <a:bodyPr/>
          <a:lstStyle/>
          <a:p>
            <a:fld id="{26C193F6-B5B8-4FAC-9064-BEBA6D0787CD}" type="slidenum">
              <a:rPr lang="en-US" smtClean="0"/>
              <a:t>‹#›</a:t>
            </a:fld>
            <a:endParaRPr lang="en-US"/>
          </a:p>
        </p:txBody>
      </p:sp>
    </p:spTree>
    <p:extLst>
      <p:ext uri="{BB962C8B-B14F-4D97-AF65-F5344CB8AC3E}">
        <p14:creationId xmlns:p14="http://schemas.microsoft.com/office/powerpoint/2010/main" val="4060839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84BA2-0583-C45A-1EFC-48B08F3E37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9DDBC4-D961-AF00-4F10-3F5CD8F8BB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6FD4F7-C310-075F-E63C-55DB7D378CA5}"/>
              </a:ext>
            </a:extLst>
          </p:cNvPr>
          <p:cNvSpPr>
            <a:spLocks noGrp="1"/>
          </p:cNvSpPr>
          <p:nvPr>
            <p:ph type="dt" sz="half" idx="10"/>
          </p:nvPr>
        </p:nvSpPr>
        <p:spPr/>
        <p:txBody>
          <a:bodyPr/>
          <a:lstStyle/>
          <a:p>
            <a:fld id="{E5E7BB09-E7B6-4844-9A63-5718C1653865}" type="datetimeFigureOut">
              <a:rPr lang="en-US" smtClean="0"/>
              <a:t>3/30/2023</a:t>
            </a:fld>
            <a:endParaRPr lang="en-US"/>
          </a:p>
        </p:txBody>
      </p:sp>
      <p:sp>
        <p:nvSpPr>
          <p:cNvPr id="5" name="Footer Placeholder 4">
            <a:extLst>
              <a:ext uri="{FF2B5EF4-FFF2-40B4-BE49-F238E27FC236}">
                <a16:creationId xmlns:a16="http://schemas.microsoft.com/office/drawing/2014/main" id="{CA50E947-771B-8658-46A6-7FF54821BC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12BAD5-51C9-9F3A-6A4F-C0F69BA2AE18}"/>
              </a:ext>
            </a:extLst>
          </p:cNvPr>
          <p:cNvSpPr>
            <a:spLocks noGrp="1"/>
          </p:cNvSpPr>
          <p:nvPr>
            <p:ph type="sldNum" sz="quarter" idx="12"/>
          </p:nvPr>
        </p:nvSpPr>
        <p:spPr/>
        <p:txBody>
          <a:bodyPr/>
          <a:lstStyle/>
          <a:p>
            <a:fld id="{26C193F6-B5B8-4FAC-9064-BEBA6D0787CD}" type="slidenum">
              <a:rPr lang="en-US" smtClean="0"/>
              <a:t>‹#›</a:t>
            </a:fld>
            <a:endParaRPr lang="en-US"/>
          </a:p>
        </p:txBody>
      </p:sp>
    </p:spTree>
    <p:extLst>
      <p:ext uri="{BB962C8B-B14F-4D97-AF65-F5344CB8AC3E}">
        <p14:creationId xmlns:p14="http://schemas.microsoft.com/office/powerpoint/2010/main" val="3176305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9C7B0-C6E4-3268-F3F9-386C6C9BB0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AAA3F8-AF73-3396-AAF2-FF58CA35D8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B1286F-7B6C-A44A-CBA0-92B5914EE49F}"/>
              </a:ext>
            </a:extLst>
          </p:cNvPr>
          <p:cNvSpPr>
            <a:spLocks noGrp="1"/>
          </p:cNvSpPr>
          <p:nvPr>
            <p:ph type="dt" sz="half" idx="10"/>
          </p:nvPr>
        </p:nvSpPr>
        <p:spPr/>
        <p:txBody>
          <a:bodyPr/>
          <a:lstStyle/>
          <a:p>
            <a:fld id="{E5E7BB09-E7B6-4844-9A63-5718C1653865}" type="datetimeFigureOut">
              <a:rPr lang="en-US" smtClean="0"/>
              <a:t>3/30/2023</a:t>
            </a:fld>
            <a:endParaRPr lang="en-US"/>
          </a:p>
        </p:txBody>
      </p:sp>
      <p:sp>
        <p:nvSpPr>
          <p:cNvPr id="5" name="Footer Placeholder 4">
            <a:extLst>
              <a:ext uri="{FF2B5EF4-FFF2-40B4-BE49-F238E27FC236}">
                <a16:creationId xmlns:a16="http://schemas.microsoft.com/office/drawing/2014/main" id="{E5BBB663-2F27-D184-182E-975CD5A06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1CFE24-FEDC-2108-3451-805CBD8E7742}"/>
              </a:ext>
            </a:extLst>
          </p:cNvPr>
          <p:cNvSpPr>
            <a:spLocks noGrp="1"/>
          </p:cNvSpPr>
          <p:nvPr>
            <p:ph type="sldNum" sz="quarter" idx="12"/>
          </p:nvPr>
        </p:nvSpPr>
        <p:spPr/>
        <p:txBody>
          <a:bodyPr/>
          <a:lstStyle/>
          <a:p>
            <a:fld id="{26C193F6-B5B8-4FAC-9064-BEBA6D0787CD}" type="slidenum">
              <a:rPr lang="en-US" smtClean="0"/>
              <a:t>‹#›</a:t>
            </a:fld>
            <a:endParaRPr lang="en-US"/>
          </a:p>
        </p:txBody>
      </p:sp>
    </p:spTree>
    <p:extLst>
      <p:ext uri="{BB962C8B-B14F-4D97-AF65-F5344CB8AC3E}">
        <p14:creationId xmlns:p14="http://schemas.microsoft.com/office/powerpoint/2010/main" val="2241821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A1743-B26B-1A93-724B-9F7EAE90B0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D25E84-38F2-D0CC-D074-545F5409AF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522353-B505-B945-A582-179E2C0607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AD06D3-0065-FE45-90A1-A34D9E593466}"/>
              </a:ext>
            </a:extLst>
          </p:cNvPr>
          <p:cNvSpPr>
            <a:spLocks noGrp="1"/>
          </p:cNvSpPr>
          <p:nvPr>
            <p:ph type="dt" sz="half" idx="10"/>
          </p:nvPr>
        </p:nvSpPr>
        <p:spPr/>
        <p:txBody>
          <a:bodyPr/>
          <a:lstStyle/>
          <a:p>
            <a:fld id="{E5E7BB09-E7B6-4844-9A63-5718C1653865}" type="datetimeFigureOut">
              <a:rPr lang="en-US" smtClean="0"/>
              <a:t>3/30/2023</a:t>
            </a:fld>
            <a:endParaRPr lang="en-US"/>
          </a:p>
        </p:txBody>
      </p:sp>
      <p:sp>
        <p:nvSpPr>
          <p:cNvPr id="6" name="Footer Placeholder 5">
            <a:extLst>
              <a:ext uri="{FF2B5EF4-FFF2-40B4-BE49-F238E27FC236}">
                <a16:creationId xmlns:a16="http://schemas.microsoft.com/office/drawing/2014/main" id="{546BC81C-B957-E12E-5140-D83F20D51D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359F78-51EF-35BC-3099-B2A138E93CC1}"/>
              </a:ext>
            </a:extLst>
          </p:cNvPr>
          <p:cNvSpPr>
            <a:spLocks noGrp="1"/>
          </p:cNvSpPr>
          <p:nvPr>
            <p:ph type="sldNum" sz="quarter" idx="12"/>
          </p:nvPr>
        </p:nvSpPr>
        <p:spPr/>
        <p:txBody>
          <a:bodyPr/>
          <a:lstStyle/>
          <a:p>
            <a:fld id="{26C193F6-B5B8-4FAC-9064-BEBA6D0787CD}" type="slidenum">
              <a:rPr lang="en-US" smtClean="0"/>
              <a:t>‹#›</a:t>
            </a:fld>
            <a:endParaRPr lang="en-US"/>
          </a:p>
        </p:txBody>
      </p:sp>
    </p:spTree>
    <p:extLst>
      <p:ext uri="{BB962C8B-B14F-4D97-AF65-F5344CB8AC3E}">
        <p14:creationId xmlns:p14="http://schemas.microsoft.com/office/powerpoint/2010/main" val="3679644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D83-AD2D-0BE7-56A6-E94BA44467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47C45E-4F45-D208-6AC2-95D4854826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466A43-FC94-E6AA-31B6-C2E377DB95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3CE205-3FD0-AD4F-26AB-E0DB864BC7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BA91A4-4270-8D94-6952-897A774506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1FB897-1DB4-A316-41D2-A7622DCA5D83}"/>
              </a:ext>
            </a:extLst>
          </p:cNvPr>
          <p:cNvSpPr>
            <a:spLocks noGrp="1"/>
          </p:cNvSpPr>
          <p:nvPr>
            <p:ph type="dt" sz="half" idx="10"/>
          </p:nvPr>
        </p:nvSpPr>
        <p:spPr/>
        <p:txBody>
          <a:bodyPr/>
          <a:lstStyle/>
          <a:p>
            <a:fld id="{E5E7BB09-E7B6-4844-9A63-5718C1653865}" type="datetimeFigureOut">
              <a:rPr lang="en-US" smtClean="0"/>
              <a:t>3/30/2023</a:t>
            </a:fld>
            <a:endParaRPr lang="en-US"/>
          </a:p>
        </p:txBody>
      </p:sp>
      <p:sp>
        <p:nvSpPr>
          <p:cNvPr id="8" name="Footer Placeholder 7">
            <a:extLst>
              <a:ext uri="{FF2B5EF4-FFF2-40B4-BE49-F238E27FC236}">
                <a16:creationId xmlns:a16="http://schemas.microsoft.com/office/drawing/2014/main" id="{1B23BACA-B6DE-9051-E75A-B24AC92D752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C6AD77-A2CF-6DEB-C23E-2A2FD89D7242}"/>
              </a:ext>
            </a:extLst>
          </p:cNvPr>
          <p:cNvSpPr>
            <a:spLocks noGrp="1"/>
          </p:cNvSpPr>
          <p:nvPr>
            <p:ph type="sldNum" sz="quarter" idx="12"/>
          </p:nvPr>
        </p:nvSpPr>
        <p:spPr/>
        <p:txBody>
          <a:bodyPr/>
          <a:lstStyle/>
          <a:p>
            <a:fld id="{26C193F6-B5B8-4FAC-9064-BEBA6D0787CD}" type="slidenum">
              <a:rPr lang="en-US" smtClean="0"/>
              <a:t>‹#›</a:t>
            </a:fld>
            <a:endParaRPr lang="en-US"/>
          </a:p>
        </p:txBody>
      </p:sp>
    </p:spTree>
    <p:extLst>
      <p:ext uri="{BB962C8B-B14F-4D97-AF65-F5344CB8AC3E}">
        <p14:creationId xmlns:p14="http://schemas.microsoft.com/office/powerpoint/2010/main" val="713777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3AAEE-3464-1628-4FB4-EFA5A609E8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43FE61-6C08-2DA8-BD81-B640A2D9B860}"/>
              </a:ext>
            </a:extLst>
          </p:cNvPr>
          <p:cNvSpPr>
            <a:spLocks noGrp="1"/>
          </p:cNvSpPr>
          <p:nvPr>
            <p:ph type="dt" sz="half" idx="10"/>
          </p:nvPr>
        </p:nvSpPr>
        <p:spPr/>
        <p:txBody>
          <a:bodyPr/>
          <a:lstStyle/>
          <a:p>
            <a:fld id="{E5E7BB09-E7B6-4844-9A63-5718C1653865}" type="datetimeFigureOut">
              <a:rPr lang="en-US" smtClean="0"/>
              <a:t>3/30/2023</a:t>
            </a:fld>
            <a:endParaRPr lang="en-US"/>
          </a:p>
        </p:txBody>
      </p:sp>
      <p:sp>
        <p:nvSpPr>
          <p:cNvPr id="4" name="Footer Placeholder 3">
            <a:extLst>
              <a:ext uri="{FF2B5EF4-FFF2-40B4-BE49-F238E27FC236}">
                <a16:creationId xmlns:a16="http://schemas.microsoft.com/office/drawing/2014/main" id="{C8D62762-C9DF-DEC2-EB53-3C27D0113E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B18A8A-8828-1FEF-6836-C83115ABB7B3}"/>
              </a:ext>
            </a:extLst>
          </p:cNvPr>
          <p:cNvSpPr>
            <a:spLocks noGrp="1"/>
          </p:cNvSpPr>
          <p:nvPr>
            <p:ph type="sldNum" sz="quarter" idx="12"/>
          </p:nvPr>
        </p:nvSpPr>
        <p:spPr/>
        <p:txBody>
          <a:bodyPr/>
          <a:lstStyle/>
          <a:p>
            <a:fld id="{26C193F6-B5B8-4FAC-9064-BEBA6D0787CD}" type="slidenum">
              <a:rPr lang="en-US" smtClean="0"/>
              <a:t>‹#›</a:t>
            </a:fld>
            <a:endParaRPr lang="en-US"/>
          </a:p>
        </p:txBody>
      </p:sp>
    </p:spTree>
    <p:extLst>
      <p:ext uri="{BB962C8B-B14F-4D97-AF65-F5344CB8AC3E}">
        <p14:creationId xmlns:p14="http://schemas.microsoft.com/office/powerpoint/2010/main" val="1931403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1F7FB3-FC2F-34A0-29A4-AFDC512FACA5}"/>
              </a:ext>
            </a:extLst>
          </p:cNvPr>
          <p:cNvSpPr>
            <a:spLocks noGrp="1"/>
          </p:cNvSpPr>
          <p:nvPr>
            <p:ph type="dt" sz="half" idx="10"/>
          </p:nvPr>
        </p:nvSpPr>
        <p:spPr/>
        <p:txBody>
          <a:bodyPr/>
          <a:lstStyle/>
          <a:p>
            <a:fld id="{E5E7BB09-E7B6-4844-9A63-5718C1653865}" type="datetimeFigureOut">
              <a:rPr lang="en-US" smtClean="0"/>
              <a:t>3/30/2023</a:t>
            </a:fld>
            <a:endParaRPr lang="en-US"/>
          </a:p>
        </p:txBody>
      </p:sp>
      <p:sp>
        <p:nvSpPr>
          <p:cNvPr id="3" name="Footer Placeholder 2">
            <a:extLst>
              <a:ext uri="{FF2B5EF4-FFF2-40B4-BE49-F238E27FC236}">
                <a16:creationId xmlns:a16="http://schemas.microsoft.com/office/drawing/2014/main" id="{9F39A84E-1350-1C67-D420-DFD70A0474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C4EFB1-1EC9-EEFF-D0E6-07B9484303E7}"/>
              </a:ext>
            </a:extLst>
          </p:cNvPr>
          <p:cNvSpPr>
            <a:spLocks noGrp="1"/>
          </p:cNvSpPr>
          <p:nvPr>
            <p:ph type="sldNum" sz="quarter" idx="12"/>
          </p:nvPr>
        </p:nvSpPr>
        <p:spPr/>
        <p:txBody>
          <a:bodyPr/>
          <a:lstStyle/>
          <a:p>
            <a:fld id="{26C193F6-B5B8-4FAC-9064-BEBA6D0787CD}" type="slidenum">
              <a:rPr lang="en-US" smtClean="0"/>
              <a:t>‹#›</a:t>
            </a:fld>
            <a:endParaRPr lang="en-US"/>
          </a:p>
        </p:txBody>
      </p:sp>
    </p:spTree>
    <p:extLst>
      <p:ext uri="{BB962C8B-B14F-4D97-AF65-F5344CB8AC3E}">
        <p14:creationId xmlns:p14="http://schemas.microsoft.com/office/powerpoint/2010/main" val="2089667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18FFC-ECB6-E196-18D4-FC2CB8C0EC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D8F9EE-0DE9-E95A-2F4D-BF7322FD3D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DB3FD2-98FD-9FFA-05CD-3BED8C539B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8BC0F2-3511-D380-5365-941260812D28}"/>
              </a:ext>
            </a:extLst>
          </p:cNvPr>
          <p:cNvSpPr>
            <a:spLocks noGrp="1"/>
          </p:cNvSpPr>
          <p:nvPr>
            <p:ph type="dt" sz="half" idx="10"/>
          </p:nvPr>
        </p:nvSpPr>
        <p:spPr/>
        <p:txBody>
          <a:bodyPr/>
          <a:lstStyle/>
          <a:p>
            <a:fld id="{E5E7BB09-E7B6-4844-9A63-5718C1653865}" type="datetimeFigureOut">
              <a:rPr lang="en-US" smtClean="0"/>
              <a:t>3/30/2023</a:t>
            </a:fld>
            <a:endParaRPr lang="en-US"/>
          </a:p>
        </p:txBody>
      </p:sp>
      <p:sp>
        <p:nvSpPr>
          <p:cNvPr id="6" name="Footer Placeholder 5">
            <a:extLst>
              <a:ext uri="{FF2B5EF4-FFF2-40B4-BE49-F238E27FC236}">
                <a16:creationId xmlns:a16="http://schemas.microsoft.com/office/drawing/2014/main" id="{B8E4E66C-0484-5726-767A-1A33D898E1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7DFF06-625E-DD0E-EBCE-016FCB9AEED8}"/>
              </a:ext>
            </a:extLst>
          </p:cNvPr>
          <p:cNvSpPr>
            <a:spLocks noGrp="1"/>
          </p:cNvSpPr>
          <p:nvPr>
            <p:ph type="sldNum" sz="quarter" idx="12"/>
          </p:nvPr>
        </p:nvSpPr>
        <p:spPr/>
        <p:txBody>
          <a:bodyPr/>
          <a:lstStyle/>
          <a:p>
            <a:fld id="{26C193F6-B5B8-4FAC-9064-BEBA6D0787CD}" type="slidenum">
              <a:rPr lang="en-US" smtClean="0"/>
              <a:t>‹#›</a:t>
            </a:fld>
            <a:endParaRPr lang="en-US"/>
          </a:p>
        </p:txBody>
      </p:sp>
    </p:spTree>
    <p:extLst>
      <p:ext uri="{BB962C8B-B14F-4D97-AF65-F5344CB8AC3E}">
        <p14:creationId xmlns:p14="http://schemas.microsoft.com/office/powerpoint/2010/main" val="2920955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A65A3-7DBC-690B-632D-DC10915369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E68B16-3966-7A15-8228-14FC4B62A9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424027-FADD-3E07-30D8-9E41E68F4D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C70EF4-852C-1D64-9484-1AF45677463E}"/>
              </a:ext>
            </a:extLst>
          </p:cNvPr>
          <p:cNvSpPr>
            <a:spLocks noGrp="1"/>
          </p:cNvSpPr>
          <p:nvPr>
            <p:ph type="dt" sz="half" idx="10"/>
          </p:nvPr>
        </p:nvSpPr>
        <p:spPr/>
        <p:txBody>
          <a:bodyPr/>
          <a:lstStyle/>
          <a:p>
            <a:fld id="{E5E7BB09-E7B6-4844-9A63-5718C1653865}" type="datetimeFigureOut">
              <a:rPr lang="en-US" smtClean="0"/>
              <a:t>3/30/2023</a:t>
            </a:fld>
            <a:endParaRPr lang="en-US"/>
          </a:p>
        </p:txBody>
      </p:sp>
      <p:sp>
        <p:nvSpPr>
          <p:cNvPr id="6" name="Footer Placeholder 5">
            <a:extLst>
              <a:ext uri="{FF2B5EF4-FFF2-40B4-BE49-F238E27FC236}">
                <a16:creationId xmlns:a16="http://schemas.microsoft.com/office/drawing/2014/main" id="{7D24C808-FF83-CE1C-EA5D-01B485B2A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811A03-2486-C982-C596-A35C0F1A8C62}"/>
              </a:ext>
            </a:extLst>
          </p:cNvPr>
          <p:cNvSpPr>
            <a:spLocks noGrp="1"/>
          </p:cNvSpPr>
          <p:nvPr>
            <p:ph type="sldNum" sz="quarter" idx="12"/>
          </p:nvPr>
        </p:nvSpPr>
        <p:spPr/>
        <p:txBody>
          <a:bodyPr/>
          <a:lstStyle/>
          <a:p>
            <a:fld id="{26C193F6-B5B8-4FAC-9064-BEBA6D0787CD}" type="slidenum">
              <a:rPr lang="en-US" smtClean="0"/>
              <a:t>‹#›</a:t>
            </a:fld>
            <a:endParaRPr lang="en-US"/>
          </a:p>
        </p:txBody>
      </p:sp>
    </p:spTree>
    <p:extLst>
      <p:ext uri="{BB962C8B-B14F-4D97-AF65-F5344CB8AC3E}">
        <p14:creationId xmlns:p14="http://schemas.microsoft.com/office/powerpoint/2010/main" val="590765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B1809C-E9CB-3D1D-B69D-0359FCF700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E6F7EE-C0E3-6B18-BF7C-E140FAB0F2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9562D4-5973-931C-B094-859D6F23E5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E7BB09-E7B6-4844-9A63-5718C1653865}" type="datetimeFigureOut">
              <a:rPr lang="en-US" smtClean="0"/>
              <a:t>3/30/2023</a:t>
            </a:fld>
            <a:endParaRPr lang="en-US"/>
          </a:p>
        </p:txBody>
      </p:sp>
      <p:sp>
        <p:nvSpPr>
          <p:cNvPr id="5" name="Footer Placeholder 4">
            <a:extLst>
              <a:ext uri="{FF2B5EF4-FFF2-40B4-BE49-F238E27FC236}">
                <a16:creationId xmlns:a16="http://schemas.microsoft.com/office/drawing/2014/main" id="{91067B89-EAA0-D1BE-F032-F403605BBA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0E6E51-A5E7-3793-2CBE-9338838DBF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C193F6-B5B8-4FAC-9064-BEBA6D0787CD}" type="slidenum">
              <a:rPr lang="en-US" smtClean="0"/>
              <a:t>‹#›</a:t>
            </a:fld>
            <a:endParaRPr lang="en-US"/>
          </a:p>
        </p:txBody>
      </p:sp>
    </p:spTree>
    <p:extLst>
      <p:ext uri="{BB962C8B-B14F-4D97-AF65-F5344CB8AC3E}">
        <p14:creationId xmlns:p14="http://schemas.microsoft.com/office/powerpoint/2010/main" val="2330458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8.svg"/><Relationship Id="rId7" Type="http://schemas.openxmlformats.org/officeDocument/2006/relationships/image" Target="../media/image72.sv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svg"/><Relationship Id="rId4" Type="http://schemas.openxmlformats.org/officeDocument/2006/relationships/image" Target="../media/image69.png"/></Relationships>
</file>

<file path=ppt/slides/_rels/slide10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74.svg"/><Relationship Id="rId7" Type="http://schemas.openxmlformats.org/officeDocument/2006/relationships/image" Target="../media/image70.sv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 Id="rId9" Type="http://schemas.openxmlformats.org/officeDocument/2006/relationships/image" Target="../media/image72.svg"/></Relationships>
</file>

<file path=ppt/slides/_rels/slide104.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svg"/><Relationship Id="rId4" Type="http://schemas.openxmlformats.org/officeDocument/2006/relationships/image" Target="../media/image79.png"/></Relationships>
</file>

<file path=ppt/slides/_rels/slide106.xml.rels><?xml version="1.0" encoding="UTF-8" standalone="yes"?>
<Relationships xmlns="http://schemas.openxmlformats.org/package/2006/relationships"><Relationship Id="rId3" Type="http://schemas.openxmlformats.org/officeDocument/2006/relationships/image" Target="../media/image82.svg"/><Relationship Id="rId7" Type="http://schemas.openxmlformats.org/officeDocument/2006/relationships/image" Target="../media/image80.sv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svg"/><Relationship Id="rId4" Type="http://schemas.openxmlformats.org/officeDocument/2006/relationships/image" Target="../media/image77.png"/></Relationships>
</file>

<file path=ppt/slides/_rels/slide107.xml.rels><?xml version="1.0" encoding="UTF-8" standalone="yes"?>
<Relationships xmlns="http://schemas.openxmlformats.org/package/2006/relationships"><Relationship Id="rId3" Type="http://schemas.openxmlformats.org/officeDocument/2006/relationships/image" Target="../media/image82.svg"/><Relationship Id="rId7" Type="http://schemas.openxmlformats.org/officeDocument/2006/relationships/image" Target="../media/image80.sv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svg"/><Relationship Id="rId4" Type="http://schemas.openxmlformats.org/officeDocument/2006/relationships/image" Target="../media/image77.png"/></Relationships>
</file>

<file path=ppt/slides/_rels/slide108.xml.rels><?xml version="1.0" encoding="UTF-8" standalone="yes"?>
<Relationships xmlns="http://schemas.openxmlformats.org/package/2006/relationships"><Relationship Id="rId3" Type="http://schemas.openxmlformats.org/officeDocument/2006/relationships/image" Target="../media/image82.svg"/><Relationship Id="rId7" Type="http://schemas.openxmlformats.org/officeDocument/2006/relationships/image" Target="../media/image80.sv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svg"/><Relationship Id="rId4" Type="http://schemas.openxmlformats.org/officeDocument/2006/relationships/image" Target="../media/image77.png"/></Relationships>
</file>

<file path=ppt/slides/_rels/slide10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2.svg"/><Relationship Id="rId7" Type="http://schemas.openxmlformats.org/officeDocument/2006/relationships/image" Target="../media/image80.sv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svg"/><Relationship Id="rId4" Type="http://schemas.openxmlformats.org/officeDocument/2006/relationships/image" Target="../media/image77.png"/><Relationship Id="rId9" Type="http://schemas.openxmlformats.org/officeDocument/2006/relationships/image" Target="../media/image84.svg"/></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2.svg"/><Relationship Id="rId7" Type="http://schemas.openxmlformats.org/officeDocument/2006/relationships/image" Target="../media/image80.sv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svg"/><Relationship Id="rId4" Type="http://schemas.openxmlformats.org/officeDocument/2006/relationships/image" Target="../media/image77.png"/><Relationship Id="rId9" Type="http://schemas.openxmlformats.org/officeDocument/2006/relationships/image" Target="../media/image84.svg"/></Relationships>
</file>

<file path=ppt/slides/_rels/slide11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2.svg"/><Relationship Id="rId7" Type="http://schemas.openxmlformats.org/officeDocument/2006/relationships/image" Target="../media/image80.sv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sv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s/_rels/slide112.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90.svg"/><Relationship Id="rId3" Type="http://schemas.openxmlformats.org/officeDocument/2006/relationships/image" Target="../media/image82.svg"/><Relationship Id="rId7" Type="http://schemas.openxmlformats.org/officeDocument/2006/relationships/image" Target="../media/image80.svg"/><Relationship Id="rId12" Type="http://schemas.openxmlformats.org/officeDocument/2006/relationships/image" Target="../media/image89.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8.svg"/><Relationship Id="rId5" Type="http://schemas.openxmlformats.org/officeDocument/2006/relationships/image" Target="../media/image78.svg"/><Relationship Id="rId10" Type="http://schemas.openxmlformats.org/officeDocument/2006/relationships/image" Target="../media/image87.png"/><Relationship Id="rId4" Type="http://schemas.openxmlformats.org/officeDocument/2006/relationships/image" Target="../media/image77.png"/><Relationship Id="rId9" Type="http://schemas.openxmlformats.org/officeDocument/2006/relationships/image" Target="../media/image84.svg"/></Relationships>
</file>

<file path=ppt/slides/_rels/slide113.xml.rels><?xml version="1.0" encoding="UTF-8" standalone="yes"?>
<Relationships xmlns="http://schemas.openxmlformats.org/package/2006/relationships"><Relationship Id="rId3" Type="http://schemas.openxmlformats.org/officeDocument/2006/relationships/image" Target="../media/image82.svg"/><Relationship Id="rId7" Type="http://schemas.openxmlformats.org/officeDocument/2006/relationships/image" Target="../media/image80.sv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svg"/><Relationship Id="rId4" Type="http://schemas.openxmlformats.org/officeDocument/2006/relationships/image" Target="../media/image77.png"/></Relationships>
</file>

<file path=ppt/slides/_rels/slide11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2.svg"/><Relationship Id="rId7" Type="http://schemas.openxmlformats.org/officeDocument/2006/relationships/image" Target="../media/image80.sv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svg"/><Relationship Id="rId4" Type="http://schemas.openxmlformats.org/officeDocument/2006/relationships/image" Target="../media/image77.png"/><Relationship Id="rId9" Type="http://schemas.openxmlformats.org/officeDocument/2006/relationships/image" Target="../media/image84.svg"/></Relationships>
</file>

<file path=ppt/slides/_rels/slide115.xml.rels><?xml version="1.0" encoding="UTF-8" standalone="yes"?>
<Relationships xmlns="http://schemas.openxmlformats.org/package/2006/relationships"><Relationship Id="rId3" Type="http://schemas.openxmlformats.org/officeDocument/2006/relationships/image" Target="../media/image82.svg"/><Relationship Id="rId7" Type="http://schemas.openxmlformats.org/officeDocument/2006/relationships/image" Target="../media/image78.sv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80.svg"/><Relationship Id="rId4" Type="http://schemas.openxmlformats.org/officeDocument/2006/relationships/image" Target="../media/image79.png"/></Relationships>
</file>

<file path=ppt/slides/_rels/slide116.xml.rels><?xml version="1.0" encoding="UTF-8" standalone="yes"?>
<Relationships xmlns="http://schemas.openxmlformats.org/package/2006/relationships"><Relationship Id="rId3" Type="http://schemas.openxmlformats.org/officeDocument/2006/relationships/image" Target="../media/image82.svg"/><Relationship Id="rId7" Type="http://schemas.openxmlformats.org/officeDocument/2006/relationships/image" Target="../media/image78.sv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80.svg"/><Relationship Id="rId4" Type="http://schemas.openxmlformats.org/officeDocument/2006/relationships/image" Target="../media/image79.png"/></Relationships>
</file>

<file path=ppt/slides/_rels/slide117.xml.rels><?xml version="1.0" encoding="UTF-8" standalone="yes"?>
<Relationships xmlns="http://schemas.openxmlformats.org/package/2006/relationships"><Relationship Id="rId3" Type="http://schemas.openxmlformats.org/officeDocument/2006/relationships/image" Target="../media/image82.svg"/><Relationship Id="rId7" Type="http://schemas.openxmlformats.org/officeDocument/2006/relationships/image" Target="../media/image78.sv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80.svg"/><Relationship Id="rId4" Type="http://schemas.openxmlformats.org/officeDocument/2006/relationships/image" Target="../media/image79.png"/></Relationships>
</file>

<file path=ppt/slides/_rels/slide118.xml.rels><?xml version="1.0" encoding="UTF-8" standalone="yes"?>
<Relationships xmlns="http://schemas.openxmlformats.org/package/2006/relationships"><Relationship Id="rId3" Type="http://schemas.openxmlformats.org/officeDocument/2006/relationships/image" Target="../media/image82.svg"/><Relationship Id="rId7" Type="http://schemas.openxmlformats.org/officeDocument/2006/relationships/image" Target="../media/image78.sv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80.svg"/><Relationship Id="rId4" Type="http://schemas.openxmlformats.org/officeDocument/2006/relationships/image" Target="../media/image79.png"/></Relationships>
</file>

<file path=ppt/slides/_rels/slide119.xml.rels><?xml version="1.0" encoding="UTF-8" standalone="yes"?>
<Relationships xmlns="http://schemas.openxmlformats.org/package/2006/relationships"><Relationship Id="rId3" Type="http://schemas.openxmlformats.org/officeDocument/2006/relationships/image" Target="../media/image82.svg"/><Relationship Id="rId7" Type="http://schemas.openxmlformats.org/officeDocument/2006/relationships/image" Target="../media/image78.sv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80.svg"/><Relationship Id="rId4" Type="http://schemas.openxmlformats.org/officeDocument/2006/relationships/image" Target="../media/image79.png"/></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s://kapeli.com/cheat_sheets/screen.docset/Contents/Resources/Documents/index"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hyperlink" Target="https://virtualenv.pypa.io/en/latest/"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ufldl.stanford.edu/tutorial/" TargetMode="External"/><Relationship Id="rId2" Type="http://schemas.openxmlformats.org/officeDocument/2006/relationships/hyperlink" Target="https://machinelearningmastery.com/start-here/#statistical_methods" TargetMode="External"/><Relationship Id="rId1" Type="http://schemas.openxmlformats.org/officeDocument/2006/relationships/slideLayout" Target="../slideLayouts/slideLayout2.xml"/><Relationship Id="rId6" Type="http://schemas.openxmlformats.org/officeDocument/2006/relationships/hyperlink" Target="https://madebyollin.github.io/convnet-calculator/" TargetMode="External"/><Relationship Id="rId5" Type="http://schemas.openxmlformats.org/officeDocument/2006/relationships/hyperlink" Target="https://www.coursera.org/specializations/deep-learning" TargetMode="External"/><Relationship Id="rId4" Type="http://schemas.openxmlformats.org/officeDocument/2006/relationships/hyperlink" Target="http://neuralnetworksanddeeplearning.com/chap1.html" TargetMode="External"/></Relationships>
</file>

<file path=ppt/slides/_rels/slide151.xml.rels><?xml version="1.0" encoding="UTF-8" standalone="yes"?>
<Relationships xmlns="http://schemas.openxmlformats.org/package/2006/relationships"><Relationship Id="rId3" Type="http://schemas.openxmlformats.org/officeDocument/2006/relationships/hyperlink" Target="https://blmoistawinde.github.io/ml_equations_latex/#softmax" TargetMode="External"/><Relationship Id="rId2" Type="http://schemas.openxmlformats.org/officeDocument/2006/relationships/hyperlink" Target="https://alexlenail.me/NN-SVG/index.html" TargetMode="External"/><Relationship Id="rId1" Type="http://schemas.openxmlformats.org/officeDocument/2006/relationships/slideLayout" Target="../slideLayouts/slideLayout2.xml"/><Relationship Id="rId4" Type="http://schemas.openxmlformats.org/officeDocument/2006/relationships/hyperlink" Target="https://latex.codecogs.com/eqneditor/editor.ph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18" Type="http://schemas.openxmlformats.org/officeDocument/2006/relationships/image" Target="../media/image28.png"/><Relationship Id="rId3" Type="http://schemas.openxmlformats.org/officeDocument/2006/relationships/image" Target="../media/image13.svg"/><Relationship Id="rId21" Type="http://schemas.openxmlformats.org/officeDocument/2006/relationships/image" Target="../media/image31.svg"/><Relationship Id="rId7" Type="http://schemas.openxmlformats.org/officeDocument/2006/relationships/image" Target="../media/image17.sv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5" Type="http://schemas.openxmlformats.org/officeDocument/2006/relationships/image" Target="../media/image25.svg"/><Relationship Id="rId23" Type="http://schemas.openxmlformats.org/officeDocument/2006/relationships/image" Target="../media/image33.svg"/><Relationship Id="rId10" Type="http://schemas.openxmlformats.org/officeDocument/2006/relationships/image" Target="../media/image20.png"/><Relationship Id="rId19" Type="http://schemas.openxmlformats.org/officeDocument/2006/relationships/image" Target="../media/image29.sv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png"/><Relationship Id="rId22"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18" Type="http://schemas.openxmlformats.org/officeDocument/2006/relationships/image" Target="../media/image28.png"/><Relationship Id="rId3" Type="http://schemas.openxmlformats.org/officeDocument/2006/relationships/image" Target="../media/image13.svg"/><Relationship Id="rId21" Type="http://schemas.openxmlformats.org/officeDocument/2006/relationships/image" Target="../media/image31.svg"/><Relationship Id="rId7" Type="http://schemas.openxmlformats.org/officeDocument/2006/relationships/image" Target="../media/image17.sv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5" Type="http://schemas.openxmlformats.org/officeDocument/2006/relationships/image" Target="../media/image25.svg"/><Relationship Id="rId23" Type="http://schemas.openxmlformats.org/officeDocument/2006/relationships/image" Target="../media/image33.svg"/><Relationship Id="rId10" Type="http://schemas.openxmlformats.org/officeDocument/2006/relationships/image" Target="../media/image20.png"/><Relationship Id="rId19" Type="http://schemas.openxmlformats.org/officeDocument/2006/relationships/image" Target="../media/image29.sv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png"/><Relationship Id="rId22" Type="http://schemas.openxmlformats.org/officeDocument/2006/relationships/image" Target="../media/image32.png"/></Relationships>
</file>

<file path=ppt/slides/_rels/slide5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18" Type="http://schemas.openxmlformats.org/officeDocument/2006/relationships/image" Target="../media/image28.png"/><Relationship Id="rId3" Type="http://schemas.openxmlformats.org/officeDocument/2006/relationships/image" Target="../media/image13.svg"/><Relationship Id="rId21" Type="http://schemas.openxmlformats.org/officeDocument/2006/relationships/image" Target="../media/image31.svg"/><Relationship Id="rId7" Type="http://schemas.openxmlformats.org/officeDocument/2006/relationships/image" Target="../media/image17.sv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5" Type="http://schemas.openxmlformats.org/officeDocument/2006/relationships/image" Target="../media/image25.svg"/><Relationship Id="rId23" Type="http://schemas.openxmlformats.org/officeDocument/2006/relationships/image" Target="../media/image33.svg"/><Relationship Id="rId10" Type="http://schemas.openxmlformats.org/officeDocument/2006/relationships/image" Target="../media/image20.png"/><Relationship Id="rId19" Type="http://schemas.openxmlformats.org/officeDocument/2006/relationships/image" Target="../media/image29.sv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png"/><Relationship Id="rId22" Type="http://schemas.openxmlformats.org/officeDocument/2006/relationships/image" Target="../media/image32.png"/></Relationships>
</file>

<file path=ppt/slides/_rels/slide5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18" Type="http://schemas.openxmlformats.org/officeDocument/2006/relationships/image" Target="../media/image28.png"/><Relationship Id="rId3" Type="http://schemas.openxmlformats.org/officeDocument/2006/relationships/image" Target="../media/image13.svg"/><Relationship Id="rId21" Type="http://schemas.openxmlformats.org/officeDocument/2006/relationships/image" Target="../media/image31.svg"/><Relationship Id="rId7" Type="http://schemas.openxmlformats.org/officeDocument/2006/relationships/image" Target="../media/image17.sv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5" Type="http://schemas.openxmlformats.org/officeDocument/2006/relationships/image" Target="../media/image25.svg"/><Relationship Id="rId23" Type="http://schemas.openxmlformats.org/officeDocument/2006/relationships/image" Target="../media/image33.svg"/><Relationship Id="rId10" Type="http://schemas.openxmlformats.org/officeDocument/2006/relationships/image" Target="../media/image20.png"/><Relationship Id="rId19" Type="http://schemas.openxmlformats.org/officeDocument/2006/relationships/image" Target="../media/image29.sv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png"/><Relationship Id="rId22" Type="http://schemas.openxmlformats.org/officeDocument/2006/relationships/image" Target="../media/image32.png"/></Relationships>
</file>

<file path=ppt/slides/_rels/slide5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24.png"/><Relationship Id="rId3" Type="http://schemas.openxmlformats.org/officeDocument/2006/relationships/image" Target="../media/image35.svg"/><Relationship Id="rId21" Type="http://schemas.openxmlformats.org/officeDocument/2006/relationships/image" Target="../media/image27.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33.svg"/><Relationship Id="rId2" Type="http://schemas.openxmlformats.org/officeDocument/2006/relationships/image" Target="../media/image34.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32.png"/><Relationship Id="rId5" Type="http://schemas.openxmlformats.org/officeDocument/2006/relationships/image" Target="../media/image37.svg"/><Relationship Id="rId15" Type="http://schemas.openxmlformats.org/officeDocument/2006/relationships/image" Target="../media/image21.svg"/><Relationship Id="rId23" Type="http://schemas.openxmlformats.org/officeDocument/2006/relationships/image" Target="../media/image31.svg"/><Relationship Id="rId10" Type="http://schemas.openxmlformats.org/officeDocument/2006/relationships/image" Target="../media/image16.png"/><Relationship Id="rId19" Type="http://schemas.openxmlformats.org/officeDocument/2006/relationships/image" Target="../media/image25.svg"/><Relationship Id="rId4" Type="http://schemas.openxmlformats.org/officeDocument/2006/relationships/image" Target="../media/image36.png"/><Relationship Id="rId9" Type="http://schemas.openxmlformats.org/officeDocument/2006/relationships/image" Target="../media/image15.svg"/><Relationship Id="rId14" Type="http://schemas.openxmlformats.org/officeDocument/2006/relationships/image" Target="../media/image20.png"/><Relationship Id="rId22" Type="http://schemas.openxmlformats.org/officeDocument/2006/relationships/image" Target="../media/image30.png"/></Relationships>
</file>

<file path=ppt/slides/_rels/slide5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24.png"/><Relationship Id="rId26" Type="http://schemas.openxmlformats.org/officeDocument/2006/relationships/image" Target="../media/image38.png"/><Relationship Id="rId3" Type="http://schemas.openxmlformats.org/officeDocument/2006/relationships/image" Target="../media/image35.svg"/><Relationship Id="rId21" Type="http://schemas.openxmlformats.org/officeDocument/2006/relationships/image" Target="../media/image27.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33.svg"/><Relationship Id="rId2" Type="http://schemas.openxmlformats.org/officeDocument/2006/relationships/image" Target="../media/image34.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32.png"/><Relationship Id="rId5" Type="http://schemas.openxmlformats.org/officeDocument/2006/relationships/image" Target="../media/image37.svg"/><Relationship Id="rId15" Type="http://schemas.openxmlformats.org/officeDocument/2006/relationships/image" Target="../media/image21.svg"/><Relationship Id="rId23" Type="http://schemas.openxmlformats.org/officeDocument/2006/relationships/image" Target="../media/image31.svg"/><Relationship Id="rId10" Type="http://schemas.openxmlformats.org/officeDocument/2006/relationships/image" Target="../media/image16.png"/><Relationship Id="rId19" Type="http://schemas.openxmlformats.org/officeDocument/2006/relationships/image" Target="../media/image25.svg"/><Relationship Id="rId4" Type="http://schemas.openxmlformats.org/officeDocument/2006/relationships/image" Target="../media/image36.png"/><Relationship Id="rId9" Type="http://schemas.openxmlformats.org/officeDocument/2006/relationships/image" Target="../media/image15.svg"/><Relationship Id="rId14" Type="http://schemas.openxmlformats.org/officeDocument/2006/relationships/image" Target="../media/image20.png"/><Relationship Id="rId22" Type="http://schemas.openxmlformats.org/officeDocument/2006/relationships/image" Target="../media/image30.png"/></Relationships>
</file>

<file path=ppt/slides/_rels/slide5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24.png"/><Relationship Id="rId26" Type="http://schemas.openxmlformats.org/officeDocument/2006/relationships/image" Target="../media/image38.png"/><Relationship Id="rId3" Type="http://schemas.openxmlformats.org/officeDocument/2006/relationships/image" Target="../media/image35.svg"/><Relationship Id="rId21" Type="http://schemas.openxmlformats.org/officeDocument/2006/relationships/image" Target="../media/image27.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33.svg"/><Relationship Id="rId2" Type="http://schemas.openxmlformats.org/officeDocument/2006/relationships/image" Target="../media/image34.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32.png"/><Relationship Id="rId5" Type="http://schemas.openxmlformats.org/officeDocument/2006/relationships/image" Target="../media/image37.svg"/><Relationship Id="rId15" Type="http://schemas.openxmlformats.org/officeDocument/2006/relationships/image" Target="../media/image21.svg"/><Relationship Id="rId23" Type="http://schemas.openxmlformats.org/officeDocument/2006/relationships/image" Target="../media/image31.svg"/><Relationship Id="rId10" Type="http://schemas.openxmlformats.org/officeDocument/2006/relationships/image" Target="../media/image16.png"/><Relationship Id="rId19" Type="http://schemas.openxmlformats.org/officeDocument/2006/relationships/image" Target="../media/image25.svg"/><Relationship Id="rId4" Type="http://schemas.openxmlformats.org/officeDocument/2006/relationships/image" Target="../media/image36.png"/><Relationship Id="rId9" Type="http://schemas.openxmlformats.org/officeDocument/2006/relationships/image" Target="../media/image15.svg"/><Relationship Id="rId14" Type="http://schemas.openxmlformats.org/officeDocument/2006/relationships/image" Target="../media/image20.png"/><Relationship Id="rId22" Type="http://schemas.openxmlformats.org/officeDocument/2006/relationships/image" Target="../media/image30.png"/></Relationships>
</file>

<file path=ppt/slides/_rels/slide5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24.png"/><Relationship Id="rId26" Type="http://schemas.openxmlformats.org/officeDocument/2006/relationships/image" Target="../media/image38.png"/><Relationship Id="rId3" Type="http://schemas.openxmlformats.org/officeDocument/2006/relationships/image" Target="../media/image35.svg"/><Relationship Id="rId21" Type="http://schemas.openxmlformats.org/officeDocument/2006/relationships/image" Target="../media/image27.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33.svg"/><Relationship Id="rId2" Type="http://schemas.openxmlformats.org/officeDocument/2006/relationships/image" Target="../media/image34.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32.png"/><Relationship Id="rId5" Type="http://schemas.openxmlformats.org/officeDocument/2006/relationships/image" Target="../media/image37.svg"/><Relationship Id="rId15" Type="http://schemas.openxmlformats.org/officeDocument/2006/relationships/image" Target="../media/image21.svg"/><Relationship Id="rId23" Type="http://schemas.openxmlformats.org/officeDocument/2006/relationships/image" Target="../media/image31.svg"/><Relationship Id="rId10" Type="http://schemas.openxmlformats.org/officeDocument/2006/relationships/image" Target="../media/image16.png"/><Relationship Id="rId19" Type="http://schemas.openxmlformats.org/officeDocument/2006/relationships/image" Target="../media/image25.svg"/><Relationship Id="rId4" Type="http://schemas.openxmlformats.org/officeDocument/2006/relationships/image" Target="../media/image36.png"/><Relationship Id="rId9" Type="http://schemas.openxmlformats.org/officeDocument/2006/relationships/image" Target="../media/image15.svg"/><Relationship Id="rId14" Type="http://schemas.openxmlformats.org/officeDocument/2006/relationships/image" Target="../media/image20.png"/><Relationship Id="rId22" Type="http://schemas.openxmlformats.org/officeDocument/2006/relationships/image" Target="../media/image30.png"/></Relationships>
</file>

<file path=ppt/slides/_rels/slide5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24.png"/><Relationship Id="rId26" Type="http://schemas.openxmlformats.org/officeDocument/2006/relationships/image" Target="../media/image38.png"/><Relationship Id="rId3" Type="http://schemas.openxmlformats.org/officeDocument/2006/relationships/image" Target="../media/image35.svg"/><Relationship Id="rId21" Type="http://schemas.openxmlformats.org/officeDocument/2006/relationships/image" Target="../media/image27.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33.svg"/><Relationship Id="rId2" Type="http://schemas.openxmlformats.org/officeDocument/2006/relationships/image" Target="../media/image34.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32.png"/><Relationship Id="rId5" Type="http://schemas.openxmlformats.org/officeDocument/2006/relationships/image" Target="../media/image37.svg"/><Relationship Id="rId15" Type="http://schemas.openxmlformats.org/officeDocument/2006/relationships/image" Target="../media/image21.svg"/><Relationship Id="rId23" Type="http://schemas.openxmlformats.org/officeDocument/2006/relationships/image" Target="../media/image31.svg"/><Relationship Id="rId10" Type="http://schemas.openxmlformats.org/officeDocument/2006/relationships/image" Target="../media/image16.png"/><Relationship Id="rId19" Type="http://schemas.openxmlformats.org/officeDocument/2006/relationships/image" Target="../media/image25.svg"/><Relationship Id="rId4" Type="http://schemas.openxmlformats.org/officeDocument/2006/relationships/image" Target="../media/image36.png"/><Relationship Id="rId9" Type="http://schemas.openxmlformats.org/officeDocument/2006/relationships/image" Target="../media/image15.svg"/><Relationship Id="rId14" Type="http://schemas.openxmlformats.org/officeDocument/2006/relationships/image" Target="../media/image20.png"/><Relationship Id="rId22" Type="http://schemas.openxmlformats.org/officeDocument/2006/relationships/image" Target="../media/image30.png"/></Relationships>
</file>

<file path=ppt/slides/_rels/slide5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24.png"/><Relationship Id="rId26" Type="http://schemas.openxmlformats.org/officeDocument/2006/relationships/image" Target="../media/image38.png"/><Relationship Id="rId3" Type="http://schemas.openxmlformats.org/officeDocument/2006/relationships/image" Target="../media/image35.svg"/><Relationship Id="rId21" Type="http://schemas.openxmlformats.org/officeDocument/2006/relationships/image" Target="../media/image27.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33.svg"/><Relationship Id="rId2" Type="http://schemas.openxmlformats.org/officeDocument/2006/relationships/image" Target="../media/image34.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32.png"/><Relationship Id="rId5" Type="http://schemas.openxmlformats.org/officeDocument/2006/relationships/image" Target="../media/image37.svg"/><Relationship Id="rId15" Type="http://schemas.openxmlformats.org/officeDocument/2006/relationships/image" Target="../media/image21.svg"/><Relationship Id="rId23" Type="http://schemas.openxmlformats.org/officeDocument/2006/relationships/image" Target="../media/image31.svg"/><Relationship Id="rId10" Type="http://schemas.openxmlformats.org/officeDocument/2006/relationships/image" Target="../media/image16.png"/><Relationship Id="rId19" Type="http://schemas.openxmlformats.org/officeDocument/2006/relationships/image" Target="../media/image25.svg"/><Relationship Id="rId4" Type="http://schemas.openxmlformats.org/officeDocument/2006/relationships/image" Target="../media/image36.png"/><Relationship Id="rId9" Type="http://schemas.openxmlformats.org/officeDocument/2006/relationships/image" Target="../media/image15.svg"/><Relationship Id="rId14" Type="http://schemas.openxmlformats.org/officeDocument/2006/relationships/image" Target="../media/image20.png"/><Relationship Id="rId22"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48.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77.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8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8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8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9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svg"/></Relationships>
</file>

<file path=ppt/slides/_rels/slide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svg"/></Relationships>
</file>

<file path=ppt/slides/_rels/slide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svg"/></Relationships>
</file>

<file path=ppt/slides/_rels/slide9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CD7F9-B1E2-8E61-C0AA-9D9B9A2292D2}"/>
              </a:ext>
            </a:extLst>
          </p:cNvPr>
          <p:cNvSpPr>
            <a:spLocks noGrp="1"/>
          </p:cNvSpPr>
          <p:nvPr>
            <p:ph type="ctrTitle"/>
          </p:nvPr>
        </p:nvSpPr>
        <p:spPr/>
        <p:txBody>
          <a:bodyPr/>
          <a:lstStyle/>
          <a:p>
            <a:r>
              <a:rPr lang="en-US" dirty="0"/>
              <a:t>Deep Learning</a:t>
            </a:r>
          </a:p>
        </p:txBody>
      </p:sp>
      <p:sp>
        <p:nvSpPr>
          <p:cNvPr id="3" name="Subtitle 2">
            <a:extLst>
              <a:ext uri="{FF2B5EF4-FFF2-40B4-BE49-F238E27FC236}">
                <a16:creationId xmlns:a16="http://schemas.microsoft.com/office/drawing/2014/main" id="{96E0FBC1-CA21-95DA-3D4E-3B8CECFD127C}"/>
              </a:ext>
            </a:extLst>
          </p:cNvPr>
          <p:cNvSpPr>
            <a:spLocks noGrp="1"/>
          </p:cNvSpPr>
          <p:nvPr>
            <p:ph type="subTitle" idx="1"/>
          </p:nvPr>
        </p:nvSpPr>
        <p:spPr/>
        <p:txBody>
          <a:bodyPr/>
          <a:lstStyle/>
          <a:p>
            <a:r>
              <a:rPr lang="en-US" dirty="0"/>
              <a:t>CS473/CS573: Computer Vision</a:t>
            </a:r>
          </a:p>
        </p:txBody>
      </p:sp>
    </p:spTree>
    <p:extLst>
      <p:ext uri="{BB962C8B-B14F-4D97-AF65-F5344CB8AC3E}">
        <p14:creationId xmlns:p14="http://schemas.microsoft.com/office/powerpoint/2010/main" val="3854045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Machine Learning</a:t>
            </a:r>
          </a:p>
        </p:txBody>
      </p:sp>
      <p:sp>
        <p:nvSpPr>
          <p:cNvPr id="20" name="TextBox 19">
            <a:extLst>
              <a:ext uri="{FF2B5EF4-FFF2-40B4-BE49-F238E27FC236}">
                <a16:creationId xmlns:a16="http://schemas.microsoft.com/office/drawing/2014/main" id="{7218BA55-F20F-A0D2-833F-D4AEB17CD159}"/>
              </a:ext>
            </a:extLst>
          </p:cNvPr>
          <p:cNvSpPr txBox="1"/>
          <p:nvPr/>
        </p:nvSpPr>
        <p:spPr>
          <a:xfrm>
            <a:off x="4464617" y="1254636"/>
            <a:ext cx="3262816" cy="461665"/>
          </a:xfrm>
          <a:prstGeom prst="rect">
            <a:avLst/>
          </a:prstGeom>
          <a:noFill/>
        </p:spPr>
        <p:txBody>
          <a:bodyPr wrap="none" rtlCol="0">
            <a:spAutoFit/>
          </a:bodyPr>
          <a:lstStyle/>
          <a:p>
            <a:pPr algn="ctr"/>
            <a:r>
              <a:rPr lang="en-US" sz="2400" dirty="0"/>
              <a:t>How do machines learn?</a:t>
            </a:r>
          </a:p>
        </p:txBody>
      </p:sp>
      <p:pic>
        <p:nvPicPr>
          <p:cNvPr id="3" name="Picture 2">
            <a:extLst>
              <a:ext uri="{FF2B5EF4-FFF2-40B4-BE49-F238E27FC236}">
                <a16:creationId xmlns:a16="http://schemas.microsoft.com/office/drawing/2014/main" id="{3A038A45-0C17-D86E-40C1-993977152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354" y="2333816"/>
            <a:ext cx="2996655" cy="22445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BFE96F-1FBD-D55B-A3E7-54E56F75BD47}"/>
              </a:ext>
            </a:extLst>
          </p:cNvPr>
          <p:cNvSpPr txBox="1"/>
          <p:nvPr/>
        </p:nvSpPr>
        <p:spPr>
          <a:xfrm>
            <a:off x="2632724" y="4861854"/>
            <a:ext cx="849912" cy="461665"/>
          </a:xfrm>
          <a:prstGeom prst="rect">
            <a:avLst/>
          </a:prstGeom>
          <a:noFill/>
        </p:spPr>
        <p:txBody>
          <a:bodyPr wrap="none" rtlCol="0">
            <a:spAutoFit/>
          </a:bodyPr>
          <a:lstStyle/>
          <a:p>
            <a:pPr algn="ctr"/>
            <a:r>
              <a:rPr lang="en-US" sz="2400" dirty="0"/>
              <a:t>Input</a:t>
            </a:r>
          </a:p>
        </p:txBody>
      </p:sp>
      <p:grpSp>
        <p:nvGrpSpPr>
          <p:cNvPr id="40" name="Group 39">
            <a:extLst>
              <a:ext uri="{FF2B5EF4-FFF2-40B4-BE49-F238E27FC236}">
                <a16:creationId xmlns:a16="http://schemas.microsoft.com/office/drawing/2014/main" id="{F3ED562E-CED3-5C99-E5D5-898E632156F1}"/>
              </a:ext>
            </a:extLst>
          </p:cNvPr>
          <p:cNvGrpSpPr/>
          <p:nvPr/>
        </p:nvGrpSpPr>
        <p:grpSpPr>
          <a:xfrm>
            <a:off x="5222206" y="2146300"/>
            <a:ext cx="516132" cy="2619630"/>
            <a:chOff x="4569003" y="2349500"/>
            <a:chExt cx="516132" cy="2619630"/>
          </a:xfrm>
        </p:grpSpPr>
        <p:sp>
          <p:nvSpPr>
            <p:cNvPr id="7" name="Rectangle 6">
              <a:extLst>
                <a:ext uri="{FF2B5EF4-FFF2-40B4-BE49-F238E27FC236}">
                  <a16:creationId xmlns:a16="http://schemas.microsoft.com/office/drawing/2014/main" id="{62ECF26E-FE12-668B-A3BA-180F348B3015}"/>
                </a:ext>
              </a:extLst>
            </p:cNvPr>
            <p:cNvSpPr/>
            <p:nvPr/>
          </p:nvSpPr>
          <p:spPr>
            <a:xfrm>
              <a:off x="4569003" y="2349500"/>
              <a:ext cx="516132" cy="26196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A608BD1-EF35-7BF4-03C2-44150A7F2801}"/>
                </a:ext>
              </a:extLst>
            </p:cNvPr>
            <p:cNvSpPr txBox="1"/>
            <p:nvPr/>
          </p:nvSpPr>
          <p:spPr>
            <a:xfrm rot="16200000">
              <a:off x="3654601" y="3428368"/>
              <a:ext cx="2344937" cy="461665"/>
            </a:xfrm>
            <a:prstGeom prst="rect">
              <a:avLst/>
            </a:prstGeom>
            <a:noFill/>
          </p:spPr>
          <p:txBody>
            <a:bodyPr wrap="none" rtlCol="0">
              <a:spAutoFit/>
            </a:bodyPr>
            <a:lstStyle/>
            <a:p>
              <a:pPr algn="ctr"/>
              <a:r>
                <a:rPr lang="en-US" sz="2400" dirty="0"/>
                <a:t>Feature Extractor</a:t>
              </a:r>
            </a:p>
          </p:txBody>
        </p:sp>
      </p:grpSp>
      <p:cxnSp>
        <p:nvCxnSpPr>
          <p:cNvPr id="18" name="Straight Arrow Connector 17">
            <a:extLst>
              <a:ext uri="{FF2B5EF4-FFF2-40B4-BE49-F238E27FC236}">
                <a16:creationId xmlns:a16="http://schemas.microsoft.com/office/drawing/2014/main" id="{33F6A8D6-DA18-08F8-E0F1-E6D4EAEA74E7}"/>
              </a:ext>
            </a:extLst>
          </p:cNvPr>
          <p:cNvCxnSpPr/>
          <p:nvPr/>
        </p:nvCxnSpPr>
        <p:spPr>
          <a:xfrm>
            <a:off x="4684843" y="3456115"/>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97998D3-DFBD-53C8-30ED-061F05B36DAB}"/>
              </a:ext>
            </a:extLst>
          </p:cNvPr>
          <p:cNvSpPr txBox="1"/>
          <p:nvPr/>
        </p:nvSpPr>
        <p:spPr>
          <a:xfrm>
            <a:off x="4178190" y="5789348"/>
            <a:ext cx="3835665" cy="461665"/>
          </a:xfrm>
          <a:prstGeom prst="rect">
            <a:avLst/>
          </a:prstGeom>
          <a:noFill/>
        </p:spPr>
        <p:txBody>
          <a:bodyPr wrap="none" rtlCol="0">
            <a:spAutoFit/>
          </a:bodyPr>
          <a:lstStyle/>
          <a:p>
            <a:pPr algn="ctr"/>
            <a:r>
              <a:rPr lang="en-US" sz="2400" dirty="0"/>
              <a:t>What animal is in this image?</a:t>
            </a:r>
          </a:p>
        </p:txBody>
      </p:sp>
    </p:spTree>
    <p:extLst>
      <p:ext uri="{BB962C8B-B14F-4D97-AF65-F5344CB8AC3E}">
        <p14:creationId xmlns:p14="http://schemas.microsoft.com/office/powerpoint/2010/main" val="867227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Tree>
    <p:extLst>
      <p:ext uri="{BB962C8B-B14F-4D97-AF65-F5344CB8AC3E}">
        <p14:creationId xmlns:p14="http://schemas.microsoft.com/office/powerpoint/2010/main" val="12449796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3" y="2052988"/>
            <a:ext cx="4071160"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dirty="0"/>
              <a:t>Estimate the error.</a:t>
            </a:r>
          </a:p>
          <a:p>
            <a:pPr marL="457200" indent="-457200">
              <a:buFont typeface="+mj-lt"/>
              <a:buAutoNum type="arabicPeriod"/>
            </a:pPr>
            <a:r>
              <a:rPr lang="en-US" sz="2400" dirty="0"/>
              <a:t>Compute the change in weights most likely to reduce the error (gradient).</a:t>
            </a:r>
          </a:p>
          <a:p>
            <a:pPr marL="457200" indent="-457200">
              <a:buFont typeface="+mj-lt"/>
              <a:buAutoNum type="arabicPeriod"/>
            </a:pPr>
            <a:r>
              <a:rPr lang="en-US" sz="2400" dirty="0"/>
              <a:t>Update the weights according to the gradient.</a:t>
            </a:r>
          </a:p>
        </p:txBody>
      </p:sp>
      <p:pic>
        <p:nvPicPr>
          <p:cNvPr id="13" name="Graphic 12">
            <a:extLst>
              <a:ext uri="{FF2B5EF4-FFF2-40B4-BE49-F238E27FC236}">
                <a16:creationId xmlns:a16="http://schemas.microsoft.com/office/drawing/2014/main" id="{CD5CE733-E301-C5B4-4DBA-21FE30149105}"/>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646" t="32273" r="15313" b="27272"/>
          <a:stretch/>
        </p:blipFill>
        <p:spPr>
          <a:xfrm>
            <a:off x="5633241" y="2660217"/>
            <a:ext cx="6072897" cy="1844669"/>
          </a:xfrm>
          <a:prstGeom prst="rect">
            <a:avLst/>
          </a:prstGeom>
        </p:spPr>
      </p:pic>
    </p:spTree>
    <p:extLst>
      <p:ext uri="{BB962C8B-B14F-4D97-AF65-F5344CB8AC3E}">
        <p14:creationId xmlns:p14="http://schemas.microsoft.com/office/powerpoint/2010/main" val="9684180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3" y="2052988"/>
            <a:ext cx="4071160"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b="1" dirty="0"/>
              <a:t>Estimate the error.</a:t>
            </a:r>
          </a:p>
          <a:p>
            <a:pPr marL="457200" indent="-457200">
              <a:buFont typeface="+mj-lt"/>
              <a:buAutoNum type="arabicPeriod"/>
            </a:pPr>
            <a:r>
              <a:rPr lang="en-US" sz="2400" dirty="0"/>
              <a:t>Compute the change in weights most likely to reduce the error (gradient).</a:t>
            </a:r>
          </a:p>
          <a:p>
            <a:pPr marL="457200" indent="-457200">
              <a:buFont typeface="+mj-lt"/>
              <a:buAutoNum type="arabicPeriod"/>
            </a:pPr>
            <a:r>
              <a:rPr lang="en-US" sz="2400" dirty="0"/>
              <a:t>Update the weights according to the gradient.</a:t>
            </a:r>
          </a:p>
        </p:txBody>
      </p:sp>
      <p:pic>
        <p:nvPicPr>
          <p:cNvPr id="11" name="Graphic 10">
            <a:extLst>
              <a:ext uri="{FF2B5EF4-FFF2-40B4-BE49-F238E27FC236}">
                <a16:creationId xmlns:a16="http://schemas.microsoft.com/office/drawing/2014/main" id="{DD34D1AF-5A34-39A4-90A1-80D988B1A8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95140" y="3184214"/>
            <a:ext cx="146581" cy="195441"/>
          </a:xfrm>
          <a:prstGeom prst="rect">
            <a:avLst/>
          </a:prstGeom>
        </p:spPr>
      </p:pic>
      <p:sp>
        <p:nvSpPr>
          <p:cNvPr id="15" name="TextBox 14">
            <a:extLst>
              <a:ext uri="{FF2B5EF4-FFF2-40B4-BE49-F238E27FC236}">
                <a16:creationId xmlns:a16="http://schemas.microsoft.com/office/drawing/2014/main" id="{61476632-E5EB-B0A4-E44A-776B6FAFEFAC}"/>
              </a:ext>
            </a:extLst>
          </p:cNvPr>
          <p:cNvSpPr txBox="1"/>
          <p:nvPr/>
        </p:nvSpPr>
        <p:spPr>
          <a:xfrm>
            <a:off x="6599973" y="3147861"/>
            <a:ext cx="1894558" cy="369332"/>
          </a:xfrm>
          <a:prstGeom prst="rect">
            <a:avLst/>
          </a:prstGeom>
          <a:noFill/>
        </p:spPr>
        <p:txBody>
          <a:bodyPr wrap="none" rtlCol="0">
            <a:spAutoFit/>
          </a:bodyPr>
          <a:lstStyle/>
          <a:p>
            <a:pPr algn="ctr"/>
            <a:r>
              <a:rPr lang="en-US" dirty="0"/>
              <a:t>ground truth label</a:t>
            </a:r>
          </a:p>
        </p:txBody>
      </p:sp>
      <p:sp>
        <p:nvSpPr>
          <p:cNvPr id="17" name="TextBox 16">
            <a:extLst>
              <a:ext uri="{FF2B5EF4-FFF2-40B4-BE49-F238E27FC236}">
                <a16:creationId xmlns:a16="http://schemas.microsoft.com/office/drawing/2014/main" id="{CCA18244-1866-90B6-9506-6B28E6A75815}"/>
              </a:ext>
            </a:extLst>
          </p:cNvPr>
          <p:cNvSpPr txBox="1"/>
          <p:nvPr/>
        </p:nvSpPr>
        <p:spPr>
          <a:xfrm>
            <a:off x="6789737" y="2577134"/>
            <a:ext cx="1515031" cy="369332"/>
          </a:xfrm>
          <a:prstGeom prst="rect">
            <a:avLst/>
          </a:prstGeom>
          <a:noFill/>
        </p:spPr>
        <p:txBody>
          <a:bodyPr wrap="none" rtlCol="0">
            <a:spAutoFit/>
          </a:bodyPr>
          <a:lstStyle/>
          <a:p>
            <a:pPr algn="ctr"/>
            <a:r>
              <a:rPr lang="en-US" dirty="0"/>
              <a:t>network input</a:t>
            </a:r>
          </a:p>
        </p:txBody>
      </p:sp>
      <p:pic>
        <p:nvPicPr>
          <p:cNvPr id="25" name="Graphic 24">
            <a:extLst>
              <a:ext uri="{FF2B5EF4-FFF2-40B4-BE49-F238E27FC236}">
                <a16:creationId xmlns:a16="http://schemas.microsoft.com/office/drawing/2014/main" id="{7AAB6882-5EBC-9F6D-CE05-E279ED5959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94514" y="2709863"/>
            <a:ext cx="147207" cy="130851"/>
          </a:xfrm>
          <a:prstGeom prst="rect">
            <a:avLst/>
          </a:prstGeom>
        </p:spPr>
      </p:pic>
      <p:pic>
        <p:nvPicPr>
          <p:cNvPr id="27" name="Graphic 26">
            <a:extLst>
              <a:ext uri="{FF2B5EF4-FFF2-40B4-BE49-F238E27FC236}">
                <a16:creationId xmlns:a16="http://schemas.microsoft.com/office/drawing/2014/main" id="{289F8A79-B087-D045-3C74-16754E35E22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79989" y="3723155"/>
            <a:ext cx="176256" cy="282010"/>
          </a:xfrm>
          <a:prstGeom prst="rect">
            <a:avLst/>
          </a:prstGeom>
        </p:spPr>
      </p:pic>
      <p:sp>
        <p:nvSpPr>
          <p:cNvPr id="28" name="TextBox 27">
            <a:extLst>
              <a:ext uri="{FF2B5EF4-FFF2-40B4-BE49-F238E27FC236}">
                <a16:creationId xmlns:a16="http://schemas.microsoft.com/office/drawing/2014/main" id="{968BA82A-2483-043C-96CA-684710E9D71F}"/>
              </a:ext>
            </a:extLst>
          </p:cNvPr>
          <p:cNvSpPr txBox="1"/>
          <p:nvPr/>
        </p:nvSpPr>
        <p:spPr>
          <a:xfrm>
            <a:off x="7063851" y="3718588"/>
            <a:ext cx="966803" cy="369332"/>
          </a:xfrm>
          <a:prstGeom prst="rect">
            <a:avLst/>
          </a:prstGeom>
          <a:noFill/>
        </p:spPr>
        <p:txBody>
          <a:bodyPr wrap="none" rtlCol="0">
            <a:spAutoFit/>
          </a:bodyPr>
          <a:lstStyle/>
          <a:p>
            <a:pPr algn="ctr"/>
            <a:r>
              <a:rPr lang="en-US" dirty="0"/>
              <a:t>network</a:t>
            </a:r>
          </a:p>
        </p:txBody>
      </p:sp>
    </p:spTree>
    <p:extLst>
      <p:ext uri="{BB962C8B-B14F-4D97-AF65-F5344CB8AC3E}">
        <p14:creationId xmlns:p14="http://schemas.microsoft.com/office/powerpoint/2010/main" val="5666494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3" y="2052988"/>
            <a:ext cx="4071160"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b="1" dirty="0"/>
              <a:t>Estimate the error.</a:t>
            </a:r>
          </a:p>
          <a:p>
            <a:pPr marL="457200" indent="-457200">
              <a:buFont typeface="+mj-lt"/>
              <a:buAutoNum type="arabicPeriod"/>
            </a:pPr>
            <a:r>
              <a:rPr lang="en-US" sz="2400" dirty="0"/>
              <a:t>Compute the change in weights most likely to reduce the error (gradient).</a:t>
            </a:r>
          </a:p>
          <a:p>
            <a:pPr marL="457200" indent="-457200">
              <a:buFont typeface="+mj-lt"/>
              <a:buAutoNum type="arabicPeriod"/>
            </a:pPr>
            <a:r>
              <a:rPr lang="en-US" sz="2400" dirty="0"/>
              <a:t>Update the weights according to the gradient.</a:t>
            </a:r>
          </a:p>
        </p:txBody>
      </p:sp>
      <p:pic>
        <p:nvPicPr>
          <p:cNvPr id="7" name="Graphic 6">
            <a:extLst>
              <a:ext uri="{FF2B5EF4-FFF2-40B4-BE49-F238E27FC236}">
                <a16:creationId xmlns:a16="http://schemas.microsoft.com/office/drawing/2014/main" id="{66D8A096-268D-CEAB-6359-16D1C97C77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9385" y="4348664"/>
            <a:ext cx="537464" cy="293162"/>
          </a:xfrm>
          <a:prstGeom prst="rect">
            <a:avLst/>
          </a:prstGeom>
        </p:spPr>
      </p:pic>
      <p:pic>
        <p:nvPicPr>
          <p:cNvPr id="11" name="Graphic 10">
            <a:extLst>
              <a:ext uri="{FF2B5EF4-FFF2-40B4-BE49-F238E27FC236}">
                <a16:creationId xmlns:a16="http://schemas.microsoft.com/office/drawing/2014/main" id="{DD34D1AF-5A34-39A4-90A1-80D988B1A8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95140" y="3184214"/>
            <a:ext cx="146581" cy="195441"/>
          </a:xfrm>
          <a:prstGeom prst="rect">
            <a:avLst/>
          </a:prstGeom>
        </p:spPr>
      </p:pic>
      <p:sp>
        <p:nvSpPr>
          <p:cNvPr id="13" name="TextBox 12">
            <a:extLst>
              <a:ext uri="{FF2B5EF4-FFF2-40B4-BE49-F238E27FC236}">
                <a16:creationId xmlns:a16="http://schemas.microsoft.com/office/drawing/2014/main" id="{5B0BB7C8-54E1-077D-0596-A69133369EFB}"/>
              </a:ext>
            </a:extLst>
          </p:cNvPr>
          <p:cNvSpPr txBox="1"/>
          <p:nvPr/>
        </p:nvSpPr>
        <p:spPr>
          <a:xfrm>
            <a:off x="6716801" y="4289314"/>
            <a:ext cx="1660903" cy="369332"/>
          </a:xfrm>
          <a:prstGeom prst="rect">
            <a:avLst/>
          </a:prstGeom>
          <a:noFill/>
        </p:spPr>
        <p:txBody>
          <a:bodyPr wrap="none" rtlCol="0">
            <a:spAutoFit/>
          </a:bodyPr>
          <a:lstStyle/>
          <a:p>
            <a:pPr algn="ctr"/>
            <a:r>
              <a:rPr lang="en-US" dirty="0"/>
              <a:t>network output</a:t>
            </a:r>
          </a:p>
        </p:txBody>
      </p:sp>
      <p:sp>
        <p:nvSpPr>
          <p:cNvPr id="15" name="TextBox 14">
            <a:extLst>
              <a:ext uri="{FF2B5EF4-FFF2-40B4-BE49-F238E27FC236}">
                <a16:creationId xmlns:a16="http://schemas.microsoft.com/office/drawing/2014/main" id="{61476632-E5EB-B0A4-E44A-776B6FAFEFAC}"/>
              </a:ext>
            </a:extLst>
          </p:cNvPr>
          <p:cNvSpPr txBox="1"/>
          <p:nvPr/>
        </p:nvSpPr>
        <p:spPr>
          <a:xfrm>
            <a:off x="6599973" y="3147861"/>
            <a:ext cx="1894558" cy="369332"/>
          </a:xfrm>
          <a:prstGeom prst="rect">
            <a:avLst/>
          </a:prstGeom>
          <a:noFill/>
        </p:spPr>
        <p:txBody>
          <a:bodyPr wrap="none" rtlCol="0">
            <a:spAutoFit/>
          </a:bodyPr>
          <a:lstStyle/>
          <a:p>
            <a:pPr algn="ctr"/>
            <a:r>
              <a:rPr lang="en-US" dirty="0"/>
              <a:t>ground truth label</a:t>
            </a:r>
          </a:p>
        </p:txBody>
      </p:sp>
      <p:sp>
        <p:nvSpPr>
          <p:cNvPr id="17" name="TextBox 16">
            <a:extLst>
              <a:ext uri="{FF2B5EF4-FFF2-40B4-BE49-F238E27FC236}">
                <a16:creationId xmlns:a16="http://schemas.microsoft.com/office/drawing/2014/main" id="{CCA18244-1866-90B6-9506-6B28E6A75815}"/>
              </a:ext>
            </a:extLst>
          </p:cNvPr>
          <p:cNvSpPr txBox="1"/>
          <p:nvPr/>
        </p:nvSpPr>
        <p:spPr>
          <a:xfrm>
            <a:off x="6789737" y="2577134"/>
            <a:ext cx="1515031" cy="369332"/>
          </a:xfrm>
          <a:prstGeom prst="rect">
            <a:avLst/>
          </a:prstGeom>
          <a:noFill/>
        </p:spPr>
        <p:txBody>
          <a:bodyPr wrap="none" rtlCol="0">
            <a:spAutoFit/>
          </a:bodyPr>
          <a:lstStyle/>
          <a:p>
            <a:pPr algn="ctr"/>
            <a:r>
              <a:rPr lang="en-US" dirty="0"/>
              <a:t>network input</a:t>
            </a:r>
          </a:p>
        </p:txBody>
      </p:sp>
      <p:pic>
        <p:nvPicPr>
          <p:cNvPr id="25" name="Graphic 24">
            <a:extLst>
              <a:ext uri="{FF2B5EF4-FFF2-40B4-BE49-F238E27FC236}">
                <a16:creationId xmlns:a16="http://schemas.microsoft.com/office/drawing/2014/main" id="{7AAB6882-5EBC-9F6D-CE05-E279ED5959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94514" y="2709863"/>
            <a:ext cx="147207" cy="130851"/>
          </a:xfrm>
          <a:prstGeom prst="rect">
            <a:avLst/>
          </a:prstGeom>
        </p:spPr>
      </p:pic>
      <p:pic>
        <p:nvPicPr>
          <p:cNvPr id="27" name="Graphic 26">
            <a:extLst>
              <a:ext uri="{FF2B5EF4-FFF2-40B4-BE49-F238E27FC236}">
                <a16:creationId xmlns:a16="http://schemas.microsoft.com/office/drawing/2014/main" id="{289F8A79-B087-D045-3C74-16754E35E22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79989" y="3723155"/>
            <a:ext cx="176256" cy="282010"/>
          </a:xfrm>
          <a:prstGeom prst="rect">
            <a:avLst/>
          </a:prstGeom>
        </p:spPr>
      </p:pic>
      <p:sp>
        <p:nvSpPr>
          <p:cNvPr id="28" name="TextBox 27">
            <a:extLst>
              <a:ext uri="{FF2B5EF4-FFF2-40B4-BE49-F238E27FC236}">
                <a16:creationId xmlns:a16="http://schemas.microsoft.com/office/drawing/2014/main" id="{968BA82A-2483-043C-96CA-684710E9D71F}"/>
              </a:ext>
            </a:extLst>
          </p:cNvPr>
          <p:cNvSpPr txBox="1"/>
          <p:nvPr/>
        </p:nvSpPr>
        <p:spPr>
          <a:xfrm>
            <a:off x="7063851" y="3718588"/>
            <a:ext cx="966803" cy="369332"/>
          </a:xfrm>
          <a:prstGeom prst="rect">
            <a:avLst/>
          </a:prstGeom>
          <a:noFill/>
        </p:spPr>
        <p:txBody>
          <a:bodyPr wrap="none" rtlCol="0">
            <a:spAutoFit/>
          </a:bodyPr>
          <a:lstStyle/>
          <a:p>
            <a:pPr algn="ctr"/>
            <a:r>
              <a:rPr lang="en-US" dirty="0"/>
              <a:t>network</a:t>
            </a:r>
          </a:p>
        </p:txBody>
      </p:sp>
    </p:spTree>
    <p:extLst>
      <p:ext uri="{BB962C8B-B14F-4D97-AF65-F5344CB8AC3E}">
        <p14:creationId xmlns:p14="http://schemas.microsoft.com/office/powerpoint/2010/main" val="21850027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3" y="2052988"/>
            <a:ext cx="4071160"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b="1" dirty="0"/>
              <a:t>Estimate the error.</a:t>
            </a:r>
          </a:p>
          <a:p>
            <a:pPr marL="457200" indent="-457200">
              <a:buFont typeface="+mj-lt"/>
              <a:buAutoNum type="arabicPeriod"/>
            </a:pPr>
            <a:r>
              <a:rPr lang="en-US" sz="2400" dirty="0"/>
              <a:t>Compute the change in weights most likely to reduce the error (gradient).</a:t>
            </a:r>
          </a:p>
          <a:p>
            <a:pPr marL="457200" indent="-457200">
              <a:buFont typeface="+mj-lt"/>
              <a:buAutoNum type="arabicPeriod"/>
            </a:pPr>
            <a:r>
              <a:rPr lang="en-US" sz="2400" dirty="0"/>
              <a:t>Update the weights according to the gradient.</a:t>
            </a:r>
          </a:p>
        </p:txBody>
      </p:sp>
      <p:sp>
        <p:nvSpPr>
          <p:cNvPr id="6" name="TextBox 5">
            <a:extLst>
              <a:ext uri="{FF2B5EF4-FFF2-40B4-BE49-F238E27FC236}">
                <a16:creationId xmlns:a16="http://schemas.microsoft.com/office/drawing/2014/main" id="{9CE57EA1-1B45-E5B5-8708-020A25D0110F}"/>
              </a:ext>
            </a:extLst>
          </p:cNvPr>
          <p:cNvSpPr txBox="1"/>
          <p:nvPr/>
        </p:nvSpPr>
        <p:spPr>
          <a:xfrm>
            <a:off x="7685601" y="4109767"/>
            <a:ext cx="2231701" cy="461665"/>
          </a:xfrm>
          <a:prstGeom prst="rect">
            <a:avLst/>
          </a:prstGeom>
          <a:noFill/>
        </p:spPr>
        <p:txBody>
          <a:bodyPr wrap="none" rtlCol="0">
            <a:spAutoFit/>
          </a:bodyPr>
          <a:lstStyle/>
          <a:p>
            <a:pPr algn="ctr"/>
            <a:r>
              <a:rPr lang="en-US" sz="2400" dirty="0"/>
              <a:t>L2 Loss Function</a:t>
            </a:r>
          </a:p>
        </p:txBody>
      </p:sp>
      <p:pic>
        <p:nvPicPr>
          <p:cNvPr id="8" name="Graphic 7">
            <a:extLst>
              <a:ext uri="{FF2B5EF4-FFF2-40B4-BE49-F238E27FC236}">
                <a16:creationId xmlns:a16="http://schemas.microsoft.com/office/drawing/2014/main" id="{56EBA56D-B11B-C4D3-42A0-7BB8F00B3D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8626" y="3168503"/>
            <a:ext cx="2410383" cy="908529"/>
          </a:xfrm>
          <a:prstGeom prst="rect">
            <a:avLst/>
          </a:prstGeom>
        </p:spPr>
      </p:pic>
      <p:cxnSp>
        <p:nvCxnSpPr>
          <p:cNvPr id="10" name="Straight Arrow Connector 9">
            <a:extLst>
              <a:ext uri="{FF2B5EF4-FFF2-40B4-BE49-F238E27FC236}">
                <a16:creationId xmlns:a16="http://schemas.microsoft.com/office/drawing/2014/main" id="{245A9400-6338-F74B-EBA5-3CAA8DFD700D}"/>
              </a:ext>
            </a:extLst>
          </p:cNvPr>
          <p:cNvCxnSpPr>
            <a:cxnSpLocks/>
          </p:cNvCxnSpPr>
          <p:nvPr/>
        </p:nvCxnSpPr>
        <p:spPr>
          <a:xfrm>
            <a:off x="7309635" y="3010698"/>
            <a:ext cx="288991" cy="31560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FD52A5B-6B0D-A582-68D8-3A7C47E2A618}"/>
              </a:ext>
            </a:extLst>
          </p:cNvPr>
          <p:cNvSpPr txBox="1"/>
          <p:nvPr/>
        </p:nvSpPr>
        <p:spPr>
          <a:xfrm>
            <a:off x="6096000" y="2535603"/>
            <a:ext cx="2310120" cy="369332"/>
          </a:xfrm>
          <a:prstGeom prst="rect">
            <a:avLst/>
          </a:prstGeom>
          <a:noFill/>
        </p:spPr>
        <p:txBody>
          <a:bodyPr wrap="none" rtlCol="0">
            <a:spAutoFit/>
          </a:bodyPr>
          <a:lstStyle/>
          <a:p>
            <a:pPr algn="ctr"/>
            <a:r>
              <a:rPr lang="en-US" dirty="0"/>
              <a:t>Sum over training data</a:t>
            </a:r>
          </a:p>
        </p:txBody>
      </p:sp>
      <p:cxnSp>
        <p:nvCxnSpPr>
          <p:cNvPr id="16" name="Straight Arrow Connector 15">
            <a:extLst>
              <a:ext uri="{FF2B5EF4-FFF2-40B4-BE49-F238E27FC236}">
                <a16:creationId xmlns:a16="http://schemas.microsoft.com/office/drawing/2014/main" id="{FA6A9F58-C8BE-4BFA-C9AB-62D12B337AD2}"/>
              </a:ext>
            </a:extLst>
          </p:cNvPr>
          <p:cNvCxnSpPr>
            <a:cxnSpLocks/>
          </p:cNvCxnSpPr>
          <p:nvPr/>
        </p:nvCxnSpPr>
        <p:spPr>
          <a:xfrm>
            <a:off x="8803817" y="2952617"/>
            <a:ext cx="0" cy="4317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FAF710C-44CA-9BAF-198E-123401340587}"/>
              </a:ext>
            </a:extLst>
          </p:cNvPr>
          <p:cNvSpPr txBox="1"/>
          <p:nvPr/>
        </p:nvSpPr>
        <p:spPr>
          <a:xfrm>
            <a:off x="8463820" y="2535603"/>
            <a:ext cx="679994" cy="369332"/>
          </a:xfrm>
          <a:prstGeom prst="rect">
            <a:avLst/>
          </a:prstGeom>
          <a:noFill/>
        </p:spPr>
        <p:txBody>
          <a:bodyPr wrap="none" rtlCol="0">
            <a:spAutoFit/>
          </a:bodyPr>
          <a:lstStyle/>
          <a:p>
            <a:pPr algn="ctr"/>
            <a:r>
              <a:rPr lang="en-US" dirty="0"/>
              <a:t>input</a:t>
            </a:r>
          </a:p>
        </p:txBody>
      </p:sp>
      <p:sp>
        <p:nvSpPr>
          <p:cNvPr id="20" name="TextBox 19">
            <a:extLst>
              <a:ext uri="{FF2B5EF4-FFF2-40B4-BE49-F238E27FC236}">
                <a16:creationId xmlns:a16="http://schemas.microsoft.com/office/drawing/2014/main" id="{0D391794-FBB7-4577-AA2E-BF17956308E5}"/>
              </a:ext>
            </a:extLst>
          </p:cNvPr>
          <p:cNvSpPr txBox="1"/>
          <p:nvPr/>
        </p:nvSpPr>
        <p:spPr>
          <a:xfrm>
            <a:off x="9236660" y="2535603"/>
            <a:ext cx="638316" cy="369332"/>
          </a:xfrm>
          <a:prstGeom prst="rect">
            <a:avLst/>
          </a:prstGeom>
          <a:noFill/>
        </p:spPr>
        <p:txBody>
          <a:bodyPr wrap="none" rtlCol="0">
            <a:spAutoFit/>
          </a:bodyPr>
          <a:lstStyle/>
          <a:p>
            <a:pPr algn="ctr"/>
            <a:r>
              <a:rPr lang="en-US" dirty="0"/>
              <a:t>label</a:t>
            </a:r>
          </a:p>
        </p:txBody>
      </p:sp>
      <p:cxnSp>
        <p:nvCxnSpPr>
          <p:cNvPr id="21" name="Straight Arrow Connector 20">
            <a:extLst>
              <a:ext uri="{FF2B5EF4-FFF2-40B4-BE49-F238E27FC236}">
                <a16:creationId xmlns:a16="http://schemas.microsoft.com/office/drawing/2014/main" id="{78E00CB6-B866-8F7E-C3C0-3C50668A47FB}"/>
              </a:ext>
            </a:extLst>
          </p:cNvPr>
          <p:cNvCxnSpPr>
            <a:cxnSpLocks/>
          </p:cNvCxnSpPr>
          <p:nvPr/>
        </p:nvCxnSpPr>
        <p:spPr>
          <a:xfrm>
            <a:off x="9555817" y="2952617"/>
            <a:ext cx="0" cy="4317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72981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D74D26F5-8D07-092E-3279-9E313F4D9B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36778" y="3168503"/>
            <a:ext cx="3533745" cy="897169"/>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3" y="2052988"/>
            <a:ext cx="4071160"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b="1" dirty="0"/>
              <a:t>Estimate the error.</a:t>
            </a:r>
          </a:p>
          <a:p>
            <a:pPr marL="457200" indent="-457200">
              <a:buFont typeface="+mj-lt"/>
              <a:buAutoNum type="arabicPeriod"/>
            </a:pPr>
            <a:r>
              <a:rPr lang="en-US" sz="2400" dirty="0"/>
              <a:t>Compute the change in weights most likely to reduce the error (gradient).</a:t>
            </a:r>
          </a:p>
          <a:p>
            <a:pPr marL="457200" indent="-457200">
              <a:buFont typeface="+mj-lt"/>
              <a:buAutoNum type="arabicPeriod"/>
            </a:pPr>
            <a:r>
              <a:rPr lang="en-US" sz="2400" dirty="0"/>
              <a:t>Update the weights according to the gradient.</a:t>
            </a:r>
          </a:p>
        </p:txBody>
      </p:sp>
      <p:sp>
        <p:nvSpPr>
          <p:cNvPr id="6" name="TextBox 5">
            <a:extLst>
              <a:ext uri="{FF2B5EF4-FFF2-40B4-BE49-F238E27FC236}">
                <a16:creationId xmlns:a16="http://schemas.microsoft.com/office/drawing/2014/main" id="{9CE57EA1-1B45-E5B5-8708-020A25D0110F}"/>
              </a:ext>
            </a:extLst>
          </p:cNvPr>
          <p:cNvSpPr txBox="1"/>
          <p:nvPr/>
        </p:nvSpPr>
        <p:spPr>
          <a:xfrm>
            <a:off x="7685601" y="4109767"/>
            <a:ext cx="2231701" cy="461665"/>
          </a:xfrm>
          <a:prstGeom prst="rect">
            <a:avLst/>
          </a:prstGeom>
          <a:noFill/>
        </p:spPr>
        <p:txBody>
          <a:bodyPr wrap="none" rtlCol="0">
            <a:spAutoFit/>
          </a:bodyPr>
          <a:lstStyle/>
          <a:p>
            <a:pPr algn="ctr"/>
            <a:r>
              <a:rPr lang="en-US" sz="2400" dirty="0"/>
              <a:t>L2 Loss Function</a:t>
            </a:r>
          </a:p>
        </p:txBody>
      </p:sp>
      <p:grpSp>
        <p:nvGrpSpPr>
          <p:cNvPr id="11" name="Group 10">
            <a:extLst>
              <a:ext uri="{FF2B5EF4-FFF2-40B4-BE49-F238E27FC236}">
                <a16:creationId xmlns:a16="http://schemas.microsoft.com/office/drawing/2014/main" id="{94EF1CDD-322C-EC8C-8DC4-F5C84082BE98}"/>
              </a:ext>
            </a:extLst>
          </p:cNvPr>
          <p:cNvGrpSpPr/>
          <p:nvPr/>
        </p:nvGrpSpPr>
        <p:grpSpPr>
          <a:xfrm>
            <a:off x="6443787" y="4763632"/>
            <a:ext cx="3473515" cy="461665"/>
            <a:chOff x="6443787" y="4623169"/>
            <a:chExt cx="3473515" cy="461665"/>
          </a:xfrm>
        </p:grpSpPr>
        <p:sp>
          <p:nvSpPr>
            <p:cNvPr id="4" name="TextBox 3">
              <a:extLst>
                <a:ext uri="{FF2B5EF4-FFF2-40B4-BE49-F238E27FC236}">
                  <a16:creationId xmlns:a16="http://schemas.microsoft.com/office/drawing/2014/main" id="{96F8F96C-3BB1-B0BB-4709-2EF22C0D1D7D}"/>
                </a:ext>
              </a:extLst>
            </p:cNvPr>
            <p:cNvSpPr txBox="1"/>
            <p:nvPr/>
          </p:nvSpPr>
          <p:spPr>
            <a:xfrm>
              <a:off x="6443787" y="4623169"/>
              <a:ext cx="3473515" cy="461665"/>
            </a:xfrm>
            <a:prstGeom prst="rect">
              <a:avLst/>
            </a:prstGeom>
            <a:noFill/>
          </p:spPr>
          <p:txBody>
            <a:bodyPr wrap="none" rtlCol="0">
              <a:spAutoFit/>
            </a:bodyPr>
            <a:lstStyle/>
            <a:p>
              <a:pPr algn="ctr"/>
              <a:r>
                <a:rPr lang="en-US" sz="2400" dirty="0"/>
                <a:t>Obtain     that minimizes L </a:t>
              </a:r>
            </a:p>
          </p:txBody>
        </p:sp>
        <p:pic>
          <p:nvPicPr>
            <p:cNvPr id="7" name="Graphic 6">
              <a:extLst>
                <a:ext uri="{FF2B5EF4-FFF2-40B4-BE49-F238E27FC236}">
                  <a16:creationId xmlns:a16="http://schemas.microsoft.com/office/drawing/2014/main" id="{D8884EC8-4D63-EC18-1B4F-D868C4603A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7575" y="4693519"/>
              <a:ext cx="166731" cy="270938"/>
            </a:xfrm>
            <a:prstGeom prst="rect">
              <a:avLst/>
            </a:prstGeom>
          </p:spPr>
        </p:pic>
      </p:grpSp>
      <p:sp>
        <p:nvSpPr>
          <p:cNvPr id="15" name="TextBox 14">
            <a:extLst>
              <a:ext uri="{FF2B5EF4-FFF2-40B4-BE49-F238E27FC236}">
                <a16:creationId xmlns:a16="http://schemas.microsoft.com/office/drawing/2014/main" id="{6E1C5D7E-6747-BC42-6574-D2DFB7132F54}"/>
              </a:ext>
            </a:extLst>
          </p:cNvPr>
          <p:cNvSpPr txBox="1"/>
          <p:nvPr/>
        </p:nvSpPr>
        <p:spPr>
          <a:xfrm>
            <a:off x="838200" y="6488668"/>
            <a:ext cx="11358694" cy="369332"/>
          </a:xfrm>
          <a:prstGeom prst="rect">
            <a:avLst/>
          </a:prstGeom>
          <a:noFill/>
        </p:spPr>
        <p:txBody>
          <a:bodyPr wrap="square">
            <a:spAutoFit/>
          </a:bodyPr>
          <a:lstStyle/>
          <a:p>
            <a:pPr algn="r"/>
            <a:r>
              <a:rPr lang="en-US" dirty="0"/>
              <a:t>https://stats.stackexchange.com/questions/387618/derivative-of-the-loss-function-w-r-t-to-x-for-the-backpropagation</a:t>
            </a:r>
          </a:p>
        </p:txBody>
      </p:sp>
    </p:spTree>
    <p:extLst>
      <p:ext uri="{BB962C8B-B14F-4D97-AF65-F5344CB8AC3E}">
        <p14:creationId xmlns:p14="http://schemas.microsoft.com/office/powerpoint/2010/main" val="19497838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2" y="2052988"/>
            <a:ext cx="4218317"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dirty="0"/>
              <a:t>Estimate the error.</a:t>
            </a:r>
          </a:p>
          <a:p>
            <a:pPr marL="457200" indent="-457200">
              <a:buFont typeface="+mj-lt"/>
              <a:buAutoNum type="arabicPeriod"/>
            </a:pPr>
            <a:r>
              <a:rPr lang="en-US" sz="2400" b="1" dirty="0"/>
              <a:t>Compute the change in weights most likely to reduce the error (gradient).</a:t>
            </a:r>
          </a:p>
          <a:p>
            <a:pPr marL="457200" indent="-457200">
              <a:buFont typeface="+mj-lt"/>
              <a:buAutoNum type="arabicPeriod"/>
            </a:pPr>
            <a:r>
              <a:rPr lang="en-US" sz="2400" dirty="0"/>
              <a:t>Update the weights according to the gradient.</a:t>
            </a:r>
          </a:p>
        </p:txBody>
      </p:sp>
      <p:pic>
        <p:nvPicPr>
          <p:cNvPr id="10" name="Graphic 9">
            <a:extLst>
              <a:ext uri="{FF2B5EF4-FFF2-40B4-BE49-F238E27FC236}">
                <a16:creationId xmlns:a16="http://schemas.microsoft.com/office/drawing/2014/main" id="{9D6B9465-E739-FB58-2468-83838D410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3013" y="1973254"/>
            <a:ext cx="4992148" cy="3744111"/>
          </a:xfrm>
          <a:prstGeom prst="rect">
            <a:avLst/>
          </a:prstGeom>
        </p:spPr>
      </p:pic>
      <p:pic>
        <p:nvPicPr>
          <p:cNvPr id="4" name="Graphic 3">
            <a:extLst>
              <a:ext uri="{FF2B5EF4-FFF2-40B4-BE49-F238E27FC236}">
                <a16:creationId xmlns:a16="http://schemas.microsoft.com/office/drawing/2014/main" id="{804A2F12-AFD1-795B-094D-21585BA7814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82633"/>
          <a:stretch/>
        </p:blipFill>
        <p:spPr>
          <a:xfrm>
            <a:off x="5619990" y="3429000"/>
            <a:ext cx="613695" cy="897169"/>
          </a:xfrm>
          <a:prstGeom prst="rect">
            <a:avLst/>
          </a:prstGeom>
        </p:spPr>
      </p:pic>
      <p:pic>
        <p:nvPicPr>
          <p:cNvPr id="5" name="Graphic 4">
            <a:extLst>
              <a:ext uri="{FF2B5EF4-FFF2-40B4-BE49-F238E27FC236}">
                <a16:creationId xmlns:a16="http://schemas.microsoft.com/office/drawing/2014/main" id="{492FE0D2-400B-C3FC-852C-A902D900A2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48650" y="5605329"/>
            <a:ext cx="166731" cy="270938"/>
          </a:xfrm>
          <a:prstGeom prst="rect">
            <a:avLst/>
          </a:prstGeom>
        </p:spPr>
      </p:pic>
    </p:spTree>
    <p:extLst>
      <p:ext uri="{BB962C8B-B14F-4D97-AF65-F5344CB8AC3E}">
        <p14:creationId xmlns:p14="http://schemas.microsoft.com/office/powerpoint/2010/main" val="20460299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3" y="2052988"/>
            <a:ext cx="4189742"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dirty="0"/>
              <a:t>Estimate the error.</a:t>
            </a:r>
          </a:p>
          <a:p>
            <a:pPr marL="457200" indent="-457200">
              <a:buFont typeface="+mj-lt"/>
              <a:buAutoNum type="arabicPeriod"/>
            </a:pPr>
            <a:r>
              <a:rPr lang="en-US" sz="2400" b="1" dirty="0"/>
              <a:t>Compute the change in weights most likely to reduce the error (gradient).</a:t>
            </a:r>
          </a:p>
          <a:p>
            <a:pPr marL="457200" indent="-457200">
              <a:buFont typeface="+mj-lt"/>
              <a:buAutoNum type="arabicPeriod"/>
            </a:pPr>
            <a:r>
              <a:rPr lang="en-US" sz="2400" dirty="0"/>
              <a:t>Update the weights according to the gradient.</a:t>
            </a:r>
          </a:p>
        </p:txBody>
      </p:sp>
      <p:pic>
        <p:nvPicPr>
          <p:cNvPr id="10" name="Graphic 9">
            <a:extLst>
              <a:ext uri="{FF2B5EF4-FFF2-40B4-BE49-F238E27FC236}">
                <a16:creationId xmlns:a16="http://schemas.microsoft.com/office/drawing/2014/main" id="{9D6B9465-E739-FB58-2468-83838D410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3013" y="1973254"/>
            <a:ext cx="4992148" cy="3744111"/>
          </a:xfrm>
          <a:prstGeom prst="rect">
            <a:avLst/>
          </a:prstGeom>
        </p:spPr>
      </p:pic>
      <p:sp>
        <p:nvSpPr>
          <p:cNvPr id="14" name="Oval 13">
            <a:extLst>
              <a:ext uri="{FF2B5EF4-FFF2-40B4-BE49-F238E27FC236}">
                <a16:creationId xmlns:a16="http://schemas.microsoft.com/office/drawing/2014/main" id="{FF6E83F3-4BF0-AF4E-D603-16E32EA7CA14}"/>
              </a:ext>
            </a:extLst>
          </p:cNvPr>
          <p:cNvSpPr/>
          <p:nvPr/>
        </p:nvSpPr>
        <p:spPr>
          <a:xfrm>
            <a:off x="6709952" y="3219992"/>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7E3A0F2-62B0-C44A-B5CD-1CC0F5DEE668}"/>
              </a:ext>
            </a:extLst>
          </p:cNvPr>
          <p:cNvSpPr txBox="1"/>
          <p:nvPr/>
        </p:nvSpPr>
        <p:spPr>
          <a:xfrm>
            <a:off x="6814456" y="2884831"/>
            <a:ext cx="613694" cy="369332"/>
          </a:xfrm>
          <a:prstGeom prst="rect">
            <a:avLst/>
          </a:prstGeom>
          <a:noFill/>
        </p:spPr>
        <p:txBody>
          <a:bodyPr wrap="none" rtlCol="0">
            <a:spAutoFit/>
          </a:bodyPr>
          <a:lstStyle/>
          <a:p>
            <a:pPr algn="ctr"/>
            <a:r>
              <a:rPr lang="en-US" dirty="0"/>
              <a:t>start</a:t>
            </a:r>
          </a:p>
        </p:txBody>
      </p:sp>
      <p:pic>
        <p:nvPicPr>
          <p:cNvPr id="4" name="Graphic 3">
            <a:extLst>
              <a:ext uri="{FF2B5EF4-FFF2-40B4-BE49-F238E27FC236}">
                <a16:creationId xmlns:a16="http://schemas.microsoft.com/office/drawing/2014/main" id="{804A2F12-AFD1-795B-094D-21585BA7814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82633"/>
          <a:stretch/>
        </p:blipFill>
        <p:spPr>
          <a:xfrm>
            <a:off x="5619990" y="3429000"/>
            <a:ext cx="613695" cy="897169"/>
          </a:xfrm>
          <a:prstGeom prst="rect">
            <a:avLst/>
          </a:prstGeom>
        </p:spPr>
      </p:pic>
      <p:pic>
        <p:nvPicPr>
          <p:cNvPr id="5" name="Graphic 4">
            <a:extLst>
              <a:ext uri="{FF2B5EF4-FFF2-40B4-BE49-F238E27FC236}">
                <a16:creationId xmlns:a16="http://schemas.microsoft.com/office/drawing/2014/main" id="{492FE0D2-400B-C3FC-852C-A902D900A2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48650" y="5605329"/>
            <a:ext cx="166731" cy="270938"/>
          </a:xfrm>
          <a:prstGeom prst="rect">
            <a:avLst/>
          </a:prstGeom>
        </p:spPr>
      </p:pic>
    </p:spTree>
    <p:extLst>
      <p:ext uri="{BB962C8B-B14F-4D97-AF65-F5344CB8AC3E}">
        <p14:creationId xmlns:p14="http://schemas.microsoft.com/office/powerpoint/2010/main" val="23687581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3" y="2052988"/>
            <a:ext cx="4131520"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dirty="0"/>
              <a:t>Estimate the error.</a:t>
            </a:r>
          </a:p>
          <a:p>
            <a:pPr marL="457200" indent="-457200">
              <a:buFont typeface="+mj-lt"/>
              <a:buAutoNum type="arabicPeriod"/>
            </a:pPr>
            <a:r>
              <a:rPr lang="en-US" sz="2400" b="1" dirty="0"/>
              <a:t>Compute the change in weights most likely to reduce the error (gradient).</a:t>
            </a:r>
          </a:p>
          <a:p>
            <a:pPr marL="457200" indent="-457200">
              <a:buFont typeface="+mj-lt"/>
              <a:buAutoNum type="arabicPeriod"/>
            </a:pPr>
            <a:r>
              <a:rPr lang="en-US" sz="2400" dirty="0"/>
              <a:t>Update the weights according to the gradient.</a:t>
            </a:r>
          </a:p>
        </p:txBody>
      </p:sp>
      <p:pic>
        <p:nvPicPr>
          <p:cNvPr id="10" name="Graphic 9">
            <a:extLst>
              <a:ext uri="{FF2B5EF4-FFF2-40B4-BE49-F238E27FC236}">
                <a16:creationId xmlns:a16="http://schemas.microsoft.com/office/drawing/2014/main" id="{9D6B9465-E739-FB58-2468-83838D410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3013" y="1973254"/>
            <a:ext cx="4992148" cy="3744111"/>
          </a:xfrm>
          <a:prstGeom prst="rect">
            <a:avLst/>
          </a:prstGeom>
        </p:spPr>
      </p:pic>
      <p:sp>
        <p:nvSpPr>
          <p:cNvPr id="13" name="Oval 12">
            <a:extLst>
              <a:ext uri="{FF2B5EF4-FFF2-40B4-BE49-F238E27FC236}">
                <a16:creationId xmlns:a16="http://schemas.microsoft.com/office/drawing/2014/main" id="{C0FA43D8-4400-454A-4C39-715511188E8B}"/>
              </a:ext>
            </a:extLst>
          </p:cNvPr>
          <p:cNvSpPr/>
          <p:nvPr/>
        </p:nvSpPr>
        <p:spPr>
          <a:xfrm>
            <a:off x="9041672" y="5192884"/>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F6E83F3-4BF0-AF4E-D603-16E32EA7CA14}"/>
              </a:ext>
            </a:extLst>
          </p:cNvPr>
          <p:cNvSpPr/>
          <p:nvPr/>
        </p:nvSpPr>
        <p:spPr>
          <a:xfrm>
            <a:off x="6709952" y="3219992"/>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7E3A0F2-62B0-C44A-B5CD-1CC0F5DEE668}"/>
              </a:ext>
            </a:extLst>
          </p:cNvPr>
          <p:cNvSpPr txBox="1"/>
          <p:nvPr/>
        </p:nvSpPr>
        <p:spPr>
          <a:xfrm>
            <a:off x="6814456" y="2884831"/>
            <a:ext cx="613694" cy="369332"/>
          </a:xfrm>
          <a:prstGeom prst="rect">
            <a:avLst/>
          </a:prstGeom>
          <a:noFill/>
        </p:spPr>
        <p:txBody>
          <a:bodyPr wrap="none" rtlCol="0">
            <a:spAutoFit/>
          </a:bodyPr>
          <a:lstStyle/>
          <a:p>
            <a:pPr algn="ctr"/>
            <a:r>
              <a:rPr lang="en-US" dirty="0"/>
              <a:t>start</a:t>
            </a:r>
          </a:p>
        </p:txBody>
      </p:sp>
      <p:sp>
        <p:nvSpPr>
          <p:cNvPr id="20" name="TextBox 19">
            <a:extLst>
              <a:ext uri="{FF2B5EF4-FFF2-40B4-BE49-F238E27FC236}">
                <a16:creationId xmlns:a16="http://schemas.microsoft.com/office/drawing/2014/main" id="{361AC6B2-94F5-5BBB-4D64-46B400B28B45}"/>
              </a:ext>
            </a:extLst>
          </p:cNvPr>
          <p:cNvSpPr txBox="1"/>
          <p:nvPr/>
        </p:nvSpPr>
        <p:spPr>
          <a:xfrm>
            <a:off x="9201072" y="4877411"/>
            <a:ext cx="577402" cy="369332"/>
          </a:xfrm>
          <a:prstGeom prst="rect">
            <a:avLst/>
          </a:prstGeom>
          <a:noFill/>
        </p:spPr>
        <p:txBody>
          <a:bodyPr wrap="none" rtlCol="0">
            <a:spAutoFit/>
          </a:bodyPr>
          <a:lstStyle/>
          <a:p>
            <a:pPr algn="ctr"/>
            <a:r>
              <a:rPr lang="en-US" dirty="0"/>
              <a:t>goal</a:t>
            </a:r>
          </a:p>
        </p:txBody>
      </p:sp>
      <p:pic>
        <p:nvPicPr>
          <p:cNvPr id="4" name="Graphic 3">
            <a:extLst>
              <a:ext uri="{FF2B5EF4-FFF2-40B4-BE49-F238E27FC236}">
                <a16:creationId xmlns:a16="http://schemas.microsoft.com/office/drawing/2014/main" id="{804A2F12-AFD1-795B-094D-21585BA7814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82633"/>
          <a:stretch/>
        </p:blipFill>
        <p:spPr>
          <a:xfrm>
            <a:off x="5619990" y="3429000"/>
            <a:ext cx="613695" cy="897169"/>
          </a:xfrm>
          <a:prstGeom prst="rect">
            <a:avLst/>
          </a:prstGeom>
        </p:spPr>
      </p:pic>
      <p:pic>
        <p:nvPicPr>
          <p:cNvPr id="5" name="Graphic 4">
            <a:extLst>
              <a:ext uri="{FF2B5EF4-FFF2-40B4-BE49-F238E27FC236}">
                <a16:creationId xmlns:a16="http://schemas.microsoft.com/office/drawing/2014/main" id="{492FE0D2-400B-C3FC-852C-A902D900A2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48650" y="5605329"/>
            <a:ext cx="166731" cy="270938"/>
          </a:xfrm>
          <a:prstGeom prst="rect">
            <a:avLst/>
          </a:prstGeom>
        </p:spPr>
      </p:pic>
    </p:spTree>
    <p:extLst>
      <p:ext uri="{BB962C8B-B14F-4D97-AF65-F5344CB8AC3E}">
        <p14:creationId xmlns:p14="http://schemas.microsoft.com/office/powerpoint/2010/main" val="35677101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0"/>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2" y="2052988"/>
            <a:ext cx="4199267"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dirty="0"/>
              <a:t>Estimate the error.</a:t>
            </a:r>
          </a:p>
          <a:p>
            <a:pPr marL="457200" indent="-457200">
              <a:buFont typeface="+mj-lt"/>
              <a:buAutoNum type="arabicPeriod"/>
            </a:pPr>
            <a:r>
              <a:rPr lang="en-US" sz="2400" b="1" dirty="0"/>
              <a:t>Compute the change in weights most likely to reduce the error (gradient).</a:t>
            </a:r>
          </a:p>
          <a:p>
            <a:pPr marL="457200" indent="-457200">
              <a:buFont typeface="+mj-lt"/>
              <a:buAutoNum type="arabicPeriod"/>
            </a:pPr>
            <a:r>
              <a:rPr lang="en-US" sz="2400" dirty="0"/>
              <a:t>Update the weights according to the gradient.</a:t>
            </a:r>
          </a:p>
        </p:txBody>
      </p:sp>
      <p:pic>
        <p:nvPicPr>
          <p:cNvPr id="10" name="Graphic 9">
            <a:extLst>
              <a:ext uri="{FF2B5EF4-FFF2-40B4-BE49-F238E27FC236}">
                <a16:creationId xmlns:a16="http://schemas.microsoft.com/office/drawing/2014/main" id="{9D6B9465-E739-FB58-2468-83838D410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3013" y="1973254"/>
            <a:ext cx="4992148" cy="3744111"/>
          </a:xfrm>
          <a:prstGeom prst="rect">
            <a:avLst/>
          </a:prstGeom>
        </p:spPr>
      </p:pic>
      <p:sp>
        <p:nvSpPr>
          <p:cNvPr id="13" name="Oval 12">
            <a:extLst>
              <a:ext uri="{FF2B5EF4-FFF2-40B4-BE49-F238E27FC236}">
                <a16:creationId xmlns:a16="http://schemas.microsoft.com/office/drawing/2014/main" id="{C0FA43D8-4400-454A-4C39-715511188E8B}"/>
              </a:ext>
            </a:extLst>
          </p:cNvPr>
          <p:cNvSpPr/>
          <p:nvPr/>
        </p:nvSpPr>
        <p:spPr>
          <a:xfrm>
            <a:off x="9041672" y="5192884"/>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F6E83F3-4BF0-AF4E-D603-16E32EA7CA14}"/>
              </a:ext>
            </a:extLst>
          </p:cNvPr>
          <p:cNvSpPr/>
          <p:nvPr/>
        </p:nvSpPr>
        <p:spPr>
          <a:xfrm>
            <a:off x="6709952" y="3219992"/>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E9EEEB5E-22C0-FE01-D032-806A0B52BDF9}"/>
              </a:ext>
            </a:extLst>
          </p:cNvPr>
          <p:cNvCxnSpPr>
            <a:cxnSpLocks/>
          </p:cNvCxnSpPr>
          <p:nvPr/>
        </p:nvCxnSpPr>
        <p:spPr>
          <a:xfrm>
            <a:off x="6584357" y="2294661"/>
            <a:ext cx="475437" cy="21638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7E3A0F2-62B0-C44A-B5CD-1CC0F5DEE668}"/>
              </a:ext>
            </a:extLst>
          </p:cNvPr>
          <p:cNvSpPr txBox="1"/>
          <p:nvPr/>
        </p:nvSpPr>
        <p:spPr>
          <a:xfrm>
            <a:off x="6814456" y="2884831"/>
            <a:ext cx="613694" cy="369332"/>
          </a:xfrm>
          <a:prstGeom prst="rect">
            <a:avLst/>
          </a:prstGeom>
          <a:noFill/>
        </p:spPr>
        <p:txBody>
          <a:bodyPr wrap="none" rtlCol="0">
            <a:spAutoFit/>
          </a:bodyPr>
          <a:lstStyle/>
          <a:p>
            <a:pPr algn="ctr"/>
            <a:r>
              <a:rPr lang="en-US" dirty="0"/>
              <a:t>start</a:t>
            </a:r>
          </a:p>
        </p:txBody>
      </p:sp>
      <p:sp>
        <p:nvSpPr>
          <p:cNvPr id="20" name="TextBox 19">
            <a:extLst>
              <a:ext uri="{FF2B5EF4-FFF2-40B4-BE49-F238E27FC236}">
                <a16:creationId xmlns:a16="http://schemas.microsoft.com/office/drawing/2014/main" id="{361AC6B2-94F5-5BBB-4D64-46B400B28B45}"/>
              </a:ext>
            </a:extLst>
          </p:cNvPr>
          <p:cNvSpPr txBox="1"/>
          <p:nvPr/>
        </p:nvSpPr>
        <p:spPr>
          <a:xfrm>
            <a:off x="9201072" y="4877411"/>
            <a:ext cx="577402" cy="369332"/>
          </a:xfrm>
          <a:prstGeom prst="rect">
            <a:avLst/>
          </a:prstGeom>
          <a:noFill/>
        </p:spPr>
        <p:txBody>
          <a:bodyPr wrap="none" rtlCol="0">
            <a:spAutoFit/>
          </a:bodyPr>
          <a:lstStyle/>
          <a:p>
            <a:pPr algn="ctr"/>
            <a:r>
              <a:rPr lang="en-US" dirty="0"/>
              <a:t>goal</a:t>
            </a:r>
          </a:p>
        </p:txBody>
      </p:sp>
      <p:pic>
        <p:nvPicPr>
          <p:cNvPr id="4" name="Graphic 3">
            <a:extLst>
              <a:ext uri="{FF2B5EF4-FFF2-40B4-BE49-F238E27FC236}">
                <a16:creationId xmlns:a16="http://schemas.microsoft.com/office/drawing/2014/main" id="{804A2F12-AFD1-795B-094D-21585BA7814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82633"/>
          <a:stretch/>
        </p:blipFill>
        <p:spPr>
          <a:xfrm>
            <a:off x="5619990" y="3429000"/>
            <a:ext cx="613695" cy="897169"/>
          </a:xfrm>
          <a:prstGeom prst="rect">
            <a:avLst/>
          </a:prstGeom>
        </p:spPr>
      </p:pic>
      <p:pic>
        <p:nvPicPr>
          <p:cNvPr id="5" name="Graphic 4">
            <a:extLst>
              <a:ext uri="{FF2B5EF4-FFF2-40B4-BE49-F238E27FC236}">
                <a16:creationId xmlns:a16="http://schemas.microsoft.com/office/drawing/2014/main" id="{492FE0D2-400B-C3FC-852C-A902D900A2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48650" y="5605329"/>
            <a:ext cx="166731" cy="270938"/>
          </a:xfrm>
          <a:prstGeom prst="rect">
            <a:avLst/>
          </a:prstGeom>
        </p:spPr>
      </p:pic>
      <p:pic>
        <p:nvPicPr>
          <p:cNvPr id="9" name="Graphic 8">
            <a:extLst>
              <a:ext uri="{FF2B5EF4-FFF2-40B4-BE49-F238E27FC236}">
                <a16:creationId xmlns:a16="http://schemas.microsoft.com/office/drawing/2014/main" id="{AFF3653B-5268-B610-6264-ACB62FBED93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10848" y="2269787"/>
            <a:ext cx="756756" cy="639038"/>
          </a:xfrm>
          <a:prstGeom prst="rect">
            <a:avLst/>
          </a:prstGeom>
        </p:spPr>
      </p:pic>
    </p:spTree>
    <p:extLst>
      <p:ext uri="{BB962C8B-B14F-4D97-AF65-F5344CB8AC3E}">
        <p14:creationId xmlns:p14="http://schemas.microsoft.com/office/powerpoint/2010/main" val="1775343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Machine Learning</a:t>
            </a:r>
          </a:p>
        </p:txBody>
      </p:sp>
      <p:sp>
        <p:nvSpPr>
          <p:cNvPr id="20" name="TextBox 19">
            <a:extLst>
              <a:ext uri="{FF2B5EF4-FFF2-40B4-BE49-F238E27FC236}">
                <a16:creationId xmlns:a16="http://schemas.microsoft.com/office/drawing/2014/main" id="{7218BA55-F20F-A0D2-833F-D4AEB17CD159}"/>
              </a:ext>
            </a:extLst>
          </p:cNvPr>
          <p:cNvSpPr txBox="1"/>
          <p:nvPr/>
        </p:nvSpPr>
        <p:spPr>
          <a:xfrm>
            <a:off x="4464617" y="1254636"/>
            <a:ext cx="3262816" cy="461665"/>
          </a:xfrm>
          <a:prstGeom prst="rect">
            <a:avLst/>
          </a:prstGeom>
          <a:noFill/>
        </p:spPr>
        <p:txBody>
          <a:bodyPr wrap="none" rtlCol="0">
            <a:spAutoFit/>
          </a:bodyPr>
          <a:lstStyle/>
          <a:p>
            <a:pPr algn="ctr"/>
            <a:r>
              <a:rPr lang="en-US" sz="2400" dirty="0"/>
              <a:t>How do machines learn?</a:t>
            </a:r>
          </a:p>
        </p:txBody>
      </p:sp>
      <p:pic>
        <p:nvPicPr>
          <p:cNvPr id="3" name="Picture 2">
            <a:extLst>
              <a:ext uri="{FF2B5EF4-FFF2-40B4-BE49-F238E27FC236}">
                <a16:creationId xmlns:a16="http://schemas.microsoft.com/office/drawing/2014/main" id="{3A038A45-0C17-D86E-40C1-993977152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354" y="2333816"/>
            <a:ext cx="2996655" cy="22445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BFE96F-1FBD-D55B-A3E7-54E56F75BD47}"/>
              </a:ext>
            </a:extLst>
          </p:cNvPr>
          <p:cNvSpPr txBox="1"/>
          <p:nvPr/>
        </p:nvSpPr>
        <p:spPr>
          <a:xfrm>
            <a:off x="2632724" y="4861854"/>
            <a:ext cx="849912" cy="461665"/>
          </a:xfrm>
          <a:prstGeom prst="rect">
            <a:avLst/>
          </a:prstGeom>
          <a:noFill/>
        </p:spPr>
        <p:txBody>
          <a:bodyPr wrap="none" rtlCol="0">
            <a:spAutoFit/>
          </a:bodyPr>
          <a:lstStyle/>
          <a:p>
            <a:pPr algn="ctr"/>
            <a:r>
              <a:rPr lang="en-US" sz="2400" dirty="0"/>
              <a:t>Input</a:t>
            </a:r>
          </a:p>
        </p:txBody>
      </p:sp>
      <p:grpSp>
        <p:nvGrpSpPr>
          <p:cNvPr id="40" name="Group 39">
            <a:extLst>
              <a:ext uri="{FF2B5EF4-FFF2-40B4-BE49-F238E27FC236}">
                <a16:creationId xmlns:a16="http://schemas.microsoft.com/office/drawing/2014/main" id="{F3ED562E-CED3-5C99-E5D5-898E632156F1}"/>
              </a:ext>
            </a:extLst>
          </p:cNvPr>
          <p:cNvGrpSpPr/>
          <p:nvPr/>
        </p:nvGrpSpPr>
        <p:grpSpPr>
          <a:xfrm>
            <a:off x="5222206" y="2146300"/>
            <a:ext cx="516132" cy="2619630"/>
            <a:chOff x="4569003" y="2349500"/>
            <a:chExt cx="516132" cy="2619630"/>
          </a:xfrm>
        </p:grpSpPr>
        <p:sp>
          <p:nvSpPr>
            <p:cNvPr id="7" name="Rectangle 6">
              <a:extLst>
                <a:ext uri="{FF2B5EF4-FFF2-40B4-BE49-F238E27FC236}">
                  <a16:creationId xmlns:a16="http://schemas.microsoft.com/office/drawing/2014/main" id="{62ECF26E-FE12-668B-A3BA-180F348B3015}"/>
                </a:ext>
              </a:extLst>
            </p:cNvPr>
            <p:cNvSpPr/>
            <p:nvPr/>
          </p:nvSpPr>
          <p:spPr>
            <a:xfrm>
              <a:off x="4569003" y="2349500"/>
              <a:ext cx="516132" cy="26196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A608BD1-EF35-7BF4-03C2-44150A7F2801}"/>
                </a:ext>
              </a:extLst>
            </p:cNvPr>
            <p:cNvSpPr txBox="1"/>
            <p:nvPr/>
          </p:nvSpPr>
          <p:spPr>
            <a:xfrm rot="16200000">
              <a:off x="3654601" y="3428368"/>
              <a:ext cx="2344937" cy="461665"/>
            </a:xfrm>
            <a:prstGeom prst="rect">
              <a:avLst/>
            </a:prstGeom>
            <a:noFill/>
          </p:spPr>
          <p:txBody>
            <a:bodyPr wrap="none" rtlCol="0">
              <a:spAutoFit/>
            </a:bodyPr>
            <a:lstStyle/>
            <a:p>
              <a:pPr algn="ctr"/>
              <a:r>
                <a:rPr lang="en-US" sz="2400" dirty="0"/>
                <a:t>Feature Extractor</a:t>
              </a:r>
            </a:p>
          </p:txBody>
        </p:sp>
      </p:grpSp>
      <p:cxnSp>
        <p:nvCxnSpPr>
          <p:cNvPr id="18" name="Straight Arrow Connector 17">
            <a:extLst>
              <a:ext uri="{FF2B5EF4-FFF2-40B4-BE49-F238E27FC236}">
                <a16:creationId xmlns:a16="http://schemas.microsoft.com/office/drawing/2014/main" id="{33F6A8D6-DA18-08F8-E0F1-E6D4EAEA74E7}"/>
              </a:ext>
            </a:extLst>
          </p:cNvPr>
          <p:cNvCxnSpPr/>
          <p:nvPr/>
        </p:nvCxnSpPr>
        <p:spPr>
          <a:xfrm>
            <a:off x="4684843" y="3456115"/>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C5EE9FC-6263-6779-5262-EF50AC6783B8}"/>
              </a:ext>
            </a:extLst>
          </p:cNvPr>
          <p:cNvCxnSpPr/>
          <p:nvPr/>
        </p:nvCxnSpPr>
        <p:spPr>
          <a:xfrm>
            <a:off x="5894701" y="3456115"/>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888A7671-0749-D6EA-5A6E-DD44BBC22616}"/>
              </a:ext>
            </a:extLst>
          </p:cNvPr>
          <p:cNvGrpSpPr/>
          <p:nvPr/>
        </p:nvGrpSpPr>
        <p:grpSpPr>
          <a:xfrm>
            <a:off x="6432064" y="2560626"/>
            <a:ext cx="1004337" cy="1828614"/>
            <a:chOff x="5766767" y="2795725"/>
            <a:chExt cx="1004337" cy="1828614"/>
          </a:xfrm>
        </p:grpSpPr>
        <p:sp>
          <p:nvSpPr>
            <p:cNvPr id="22" name="TextBox 21">
              <a:extLst>
                <a:ext uri="{FF2B5EF4-FFF2-40B4-BE49-F238E27FC236}">
                  <a16:creationId xmlns:a16="http://schemas.microsoft.com/office/drawing/2014/main" id="{08E5D6E1-D250-4948-6F4E-DEB16EE6D906}"/>
                </a:ext>
              </a:extLst>
            </p:cNvPr>
            <p:cNvSpPr txBox="1"/>
            <p:nvPr/>
          </p:nvSpPr>
          <p:spPr>
            <a:xfrm>
              <a:off x="5860447" y="2795725"/>
              <a:ext cx="773417" cy="461665"/>
            </a:xfrm>
            <a:prstGeom prst="rect">
              <a:avLst/>
            </a:prstGeom>
            <a:noFill/>
          </p:spPr>
          <p:txBody>
            <a:bodyPr wrap="none" rtlCol="0">
              <a:spAutoFit/>
            </a:bodyPr>
            <a:lstStyle/>
            <a:p>
              <a:pPr algn="ctr"/>
              <a:r>
                <a:rPr lang="en-US" sz="2400" dirty="0"/>
                <a:t>Grey</a:t>
              </a:r>
            </a:p>
          </p:txBody>
        </p:sp>
        <p:sp>
          <p:nvSpPr>
            <p:cNvPr id="23" name="TextBox 22">
              <a:extLst>
                <a:ext uri="{FF2B5EF4-FFF2-40B4-BE49-F238E27FC236}">
                  <a16:creationId xmlns:a16="http://schemas.microsoft.com/office/drawing/2014/main" id="{36FD67F7-5209-064C-E750-E736DFF55583}"/>
                </a:ext>
              </a:extLst>
            </p:cNvPr>
            <p:cNvSpPr txBox="1"/>
            <p:nvPr/>
          </p:nvSpPr>
          <p:spPr>
            <a:xfrm>
              <a:off x="5790278" y="3247017"/>
              <a:ext cx="957314" cy="461665"/>
            </a:xfrm>
            <a:prstGeom prst="rect">
              <a:avLst/>
            </a:prstGeom>
            <a:noFill/>
          </p:spPr>
          <p:txBody>
            <a:bodyPr wrap="none" rtlCol="0">
              <a:spAutoFit/>
            </a:bodyPr>
            <a:lstStyle/>
            <a:p>
              <a:pPr algn="ctr"/>
              <a:r>
                <a:rPr lang="en-US" sz="2400" dirty="0"/>
                <a:t>4 Legs</a:t>
              </a:r>
            </a:p>
          </p:txBody>
        </p:sp>
        <p:sp>
          <p:nvSpPr>
            <p:cNvPr id="24" name="TextBox 23">
              <a:extLst>
                <a:ext uri="{FF2B5EF4-FFF2-40B4-BE49-F238E27FC236}">
                  <a16:creationId xmlns:a16="http://schemas.microsoft.com/office/drawing/2014/main" id="{D93A6906-4F78-6E5D-EEEE-7FACF96F0B0F}"/>
                </a:ext>
              </a:extLst>
            </p:cNvPr>
            <p:cNvSpPr txBox="1"/>
            <p:nvPr/>
          </p:nvSpPr>
          <p:spPr>
            <a:xfrm>
              <a:off x="5803701" y="4162674"/>
              <a:ext cx="886909" cy="461665"/>
            </a:xfrm>
            <a:prstGeom prst="rect">
              <a:avLst/>
            </a:prstGeom>
            <a:noFill/>
          </p:spPr>
          <p:txBody>
            <a:bodyPr wrap="none" rtlCol="0">
              <a:spAutoFit/>
            </a:bodyPr>
            <a:lstStyle/>
            <a:p>
              <a:pPr algn="ctr"/>
              <a:r>
                <a:rPr lang="en-US" sz="2400" dirty="0"/>
                <a:t>Trunk</a:t>
              </a:r>
            </a:p>
          </p:txBody>
        </p:sp>
        <p:sp>
          <p:nvSpPr>
            <p:cNvPr id="25" name="TextBox 24">
              <a:extLst>
                <a:ext uri="{FF2B5EF4-FFF2-40B4-BE49-F238E27FC236}">
                  <a16:creationId xmlns:a16="http://schemas.microsoft.com/office/drawing/2014/main" id="{4C43B0D6-7F78-81B1-50D5-C631989FFB38}"/>
                </a:ext>
              </a:extLst>
            </p:cNvPr>
            <p:cNvSpPr txBox="1"/>
            <p:nvPr/>
          </p:nvSpPr>
          <p:spPr>
            <a:xfrm rot="16200000">
              <a:off x="5984724" y="3698925"/>
              <a:ext cx="397866" cy="461665"/>
            </a:xfrm>
            <a:prstGeom prst="rect">
              <a:avLst/>
            </a:prstGeom>
            <a:noFill/>
          </p:spPr>
          <p:txBody>
            <a:bodyPr wrap="none" rtlCol="0">
              <a:spAutoFit/>
            </a:bodyPr>
            <a:lstStyle/>
            <a:p>
              <a:pPr algn="ctr"/>
              <a:r>
                <a:rPr lang="en-US" sz="2400" dirty="0"/>
                <a:t>…</a:t>
              </a:r>
            </a:p>
          </p:txBody>
        </p:sp>
        <p:sp>
          <p:nvSpPr>
            <p:cNvPr id="26" name="Rectangle 25">
              <a:extLst>
                <a:ext uri="{FF2B5EF4-FFF2-40B4-BE49-F238E27FC236}">
                  <a16:creationId xmlns:a16="http://schemas.microsoft.com/office/drawing/2014/main" id="{9CC2C091-4DCC-B881-284B-ADB91EFC7DAE}"/>
                </a:ext>
              </a:extLst>
            </p:cNvPr>
            <p:cNvSpPr/>
            <p:nvPr/>
          </p:nvSpPr>
          <p:spPr>
            <a:xfrm>
              <a:off x="5766767" y="2819401"/>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7ACE575-4E7A-C699-BC23-6E8CB89CCF40}"/>
                </a:ext>
              </a:extLst>
            </p:cNvPr>
            <p:cNvSpPr/>
            <p:nvPr/>
          </p:nvSpPr>
          <p:spPr>
            <a:xfrm>
              <a:off x="5766767" y="3258856"/>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EC891265-4DCE-479E-3613-8180146D2F1F}"/>
                </a:ext>
              </a:extLst>
            </p:cNvPr>
            <p:cNvSpPr/>
            <p:nvPr/>
          </p:nvSpPr>
          <p:spPr>
            <a:xfrm>
              <a:off x="5766767" y="3704846"/>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B1CB4385-799A-6F4E-D3A2-975ADB63FC03}"/>
                </a:ext>
              </a:extLst>
            </p:cNvPr>
            <p:cNvSpPr/>
            <p:nvPr/>
          </p:nvSpPr>
          <p:spPr>
            <a:xfrm>
              <a:off x="5766767" y="4150834"/>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TextBox 35">
            <a:extLst>
              <a:ext uri="{FF2B5EF4-FFF2-40B4-BE49-F238E27FC236}">
                <a16:creationId xmlns:a16="http://schemas.microsoft.com/office/drawing/2014/main" id="{3E6E3B39-60E6-0D59-C4D3-A98CF9985E79}"/>
              </a:ext>
            </a:extLst>
          </p:cNvPr>
          <p:cNvSpPr txBox="1"/>
          <p:nvPr/>
        </p:nvSpPr>
        <p:spPr>
          <a:xfrm>
            <a:off x="5968170" y="4861854"/>
            <a:ext cx="2022413" cy="461665"/>
          </a:xfrm>
          <a:prstGeom prst="rect">
            <a:avLst/>
          </a:prstGeom>
          <a:noFill/>
        </p:spPr>
        <p:txBody>
          <a:bodyPr wrap="none" rtlCol="0">
            <a:spAutoFit/>
          </a:bodyPr>
          <a:lstStyle/>
          <a:p>
            <a:pPr algn="ctr"/>
            <a:r>
              <a:rPr lang="en-US" sz="2400" dirty="0"/>
              <a:t>Feature Vector</a:t>
            </a:r>
          </a:p>
        </p:txBody>
      </p:sp>
      <p:sp>
        <p:nvSpPr>
          <p:cNvPr id="5" name="TextBox 4">
            <a:extLst>
              <a:ext uri="{FF2B5EF4-FFF2-40B4-BE49-F238E27FC236}">
                <a16:creationId xmlns:a16="http://schemas.microsoft.com/office/drawing/2014/main" id="{5DACC810-29F7-DC0D-E24A-417616DB8D60}"/>
              </a:ext>
            </a:extLst>
          </p:cNvPr>
          <p:cNvSpPr txBox="1"/>
          <p:nvPr/>
        </p:nvSpPr>
        <p:spPr>
          <a:xfrm>
            <a:off x="4178190" y="5789348"/>
            <a:ext cx="3835665" cy="461665"/>
          </a:xfrm>
          <a:prstGeom prst="rect">
            <a:avLst/>
          </a:prstGeom>
          <a:noFill/>
        </p:spPr>
        <p:txBody>
          <a:bodyPr wrap="none" rtlCol="0">
            <a:spAutoFit/>
          </a:bodyPr>
          <a:lstStyle/>
          <a:p>
            <a:pPr algn="ctr"/>
            <a:r>
              <a:rPr lang="en-US" sz="2400" dirty="0"/>
              <a:t>What animal is in this image?</a:t>
            </a:r>
          </a:p>
        </p:txBody>
      </p:sp>
    </p:spTree>
    <p:extLst>
      <p:ext uri="{BB962C8B-B14F-4D97-AF65-F5344CB8AC3E}">
        <p14:creationId xmlns:p14="http://schemas.microsoft.com/office/powerpoint/2010/main" val="41480963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0"/>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2" y="2052988"/>
            <a:ext cx="4199267"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dirty="0"/>
              <a:t>Estimate the error.</a:t>
            </a:r>
          </a:p>
          <a:p>
            <a:pPr marL="457200" indent="-457200">
              <a:buFont typeface="+mj-lt"/>
              <a:buAutoNum type="arabicPeriod"/>
            </a:pPr>
            <a:r>
              <a:rPr lang="en-US" sz="2400" b="1" dirty="0"/>
              <a:t>Compute the change in weights most likely to reduce the error (gradient).</a:t>
            </a:r>
          </a:p>
          <a:p>
            <a:pPr marL="457200" indent="-457200">
              <a:buFont typeface="+mj-lt"/>
              <a:buAutoNum type="arabicPeriod"/>
            </a:pPr>
            <a:r>
              <a:rPr lang="en-US" sz="2400" dirty="0"/>
              <a:t>Update the weights according to the gradient.</a:t>
            </a:r>
          </a:p>
        </p:txBody>
      </p:sp>
      <p:pic>
        <p:nvPicPr>
          <p:cNvPr id="10" name="Graphic 9">
            <a:extLst>
              <a:ext uri="{FF2B5EF4-FFF2-40B4-BE49-F238E27FC236}">
                <a16:creationId xmlns:a16="http://schemas.microsoft.com/office/drawing/2014/main" id="{9D6B9465-E739-FB58-2468-83838D410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3013" y="1973254"/>
            <a:ext cx="4992148" cy="3744111"/>
          </a:xfrm>
          <a:prstGeom prst="rect">
            <a:avLst/>
          </a:prstGeom>
        </p:spPr>
      </p:pic>
      <p:sp>
        <p:nvSpPr>
          <p:cNvPr id="13" name="Oval 12">
            <a:extLst>
              <a:ext uri="{FF2B5EF4-FFF2-40B4-BE49-F238E27FC236}">
                <a16:creationId xmlns:a16="http://schemas.microsoft.com/office/drawing/2014/main" id="{C0FA43D8-4400-454A-4C39-715511188E8B}"/>
              </a:ext>
            </a:extLst>
          </p:cNvPr>
          <p:cNvSpPr/>
          <p:nvPr/>
        </p:nvSpPr>
        <p:spPr>
          <a:xfrm>
            <a:off x="9041672" y="5192884"/>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F6E83F3-4BF0-AF4E-D603-16E32EA7CA14}"/>
              </a:ext>
            </a:extLst>
          </p:cNvPr>
          <p:cNvSpPr/>
          <p:nvPr/>
        </p:nvSpPr>
        <p:spPr>
          <a:xfrm>
            <a:off x="6709952" y="3219992"/>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E9EEEB5E-22C0-FE01-D032-806A0B52BDF9}"/>
              </a:ext>
            </a:extLst>
          </p:cNvPr>
          <p:cNvCxnSpPr>
            <a:cxnSpLocks/>
          </p:cNvCxnSpPr>
          <p:nvPr/>
        </p:nvCxnSpPr>
        <p:spPr>
          <a:xfrm>
            <a:off x="6584357" y="2294661"/>
            <a:ext cx="475437" cy="21638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7E3A0F2-62B0-C44A-B5CD-1CC0F5DEE668}"/>
              </a:ext>
            </a:extLst>
          </p:cNvPr>
          <p:cNvSpPr txBox="1"/>
          <p:nvPr/>
        </p:nvSpPr>
        <p:spPr>
          <a:xfrm>
            <a:off x="6814456" y="2884831"/>
            <a:ext cx="613694" cy="369332"/>
          </a:xfrm>
          <a:prstGeom prst="rect">
            <a:avLst/>
          </a:prstGeom>
          <a:noFill/>
        </p:spPr>
        <p:txBody>
          <a:bodyPr wrap="none" rtlCol="0">
            <a:spAutoFit/>
          </a:bodyPr>
          <a:lstStyle/>
          <a:p>
            <a:pPr algn="ctr"/>
            <a:r>
              <a:rPr lang="en-US" dirty="0"/>
              <a:t>start</a:t>
            </a:r>
          </a:p>
        </p:txBody>
      </p:sp>
      <p:sp>
        <p:nvSpPr>
          <p:cNvPr id="20" name="TextBox 19">
            <a:extLst>
              <a:ext uri="{FF2B5EF4-FFF2-40B4-BE49-F238E27FC236}">
                <a16:creationId xmlns:a16="http://schemas.microsoft.com/office/drawing/2014/main" id="{361AC6B2-94F5-5BBB-4D64-46B400B28B45}"/>
              </a:ext>
            </a:extLst>
          </p:cNvPr>
          <p:cNvSpPr txBox="1"/>
          <p:nvPr/>
        </p:nvSpPr>
        <p:spPr>
          <a:xfrm>
            <a:off x="9201072" y="4877411"/>
            <a:ext cx="577402" cy="369332"/>
          </a:xfrm>
          <a:prstGeom prst="rect">
            <a:avLst/>
          </a:prstGeom>
          <a:noFill/>
        </p:spPr>
        <p:txBody>
          <a:bodyPr wrap="none" rtlCol="0">
            <a:spAutoFit/>
          </a:bodyPr>
          <a:lstStyle/>
          <a:p>
            <a:pPr algn="ctr"/>
            <a:r>
              <a:rPr lang="en-US" dirty="0"/>
              <a:t>goal</a:t>
            </a:r>
          </a:p>
        </p:txBody>
      </p:sp>
      <p:pic>
        <p:nvPicPr>
          <p:cNvPr id="4" name="Graphic 3">
            <a:extLst>
              <a:ext uri="{FF2B5EF4-FFF2-40B4-BE49-F238E27FC236}">
                <a16:creationId xmlns:a16="http://schemas.microsoft.com/office/drawing/2014/main" id="{804A2F12-AFD1-795B-094D-21585BA7814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82633"/>
          <a:stretch/>
        </p:blipFill>
        <p:spPr>
          <a:xfrm>
            <a:off x="5619990" y="3429000"/>
            <a:ext cx="613695" cy="897169"/>
          </a:xfrm>
          <a:prstGeom prst="rect">
            <a:avLst/>
          </a:prstGeom>
        </p:spPr>
      </p:pic>
      <p:pic>
        <p:nvPicPr>
          <p:cNvPr id="5" name="Graphic 4">
            <a:extLst>
              <a:ext uri="{FF2B5EF4-FFF2-40B4-BE49-F238E27FC236}">
                <a16:creationId xmlns:a16="http://schemas.microsoft.com/office/drawing/2014/main" id="{492FE0D2-400B-C3FC-852C-A902D900A2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48650" y="5605329"/>
            <a:ext cx="166731" cy="270938"/>
          </a:xfrm>
          <a:prstGeom prst="rect">
            <a:avLst/>
          </a:prstGeom>
        </p:spPr>
      </p:pic>
      <p:sp>
        <p:nvSpPr>
          <p:cNvPr id="9" name="TextBox 8">
            <a:extLst>
              <a:ext uri="{FF2B5EF4-FFF2-40B4-BE49-F238E27FC236}">
                <a16:creationId xmlns:a16="http://schemas.microsoft.com/office/drawing/2014/main" id="{4A21D31C-8353-DB95-78A1-30A685D7F922}"/>
              </a:ext>
            </a:extLst>
          </p:cNvPr>
          <p:cNvSpPr txBox="1"/>
          <p:nvPr/>
        </p:nvSpPr>
        <p:spPr>
          <a:xfrm>
            <a:off x="7567604" y="2389251"/>
            <a:ext cx="708848" cy="400110"/>
          </a:xfrm>
          <a:prstGeom prst="rect">
            <a:avLst/>
          </a:prstGeom>
          <a:noFill/>
        </p:spPr>
        <p:txBody>
          <a:bodyPr wrap="none" rtlCol="0">
            <a:spAutoFit/>
          </a:bodyPr>
          <a:lstStyle/>
          <a:p>
            <a:r>
              <a:rPr lang="en-US" sz="2000" dirty="0"/>
              <a:t>= -36</a:t>
            </a:r>
          </a:p>
        </p:txBody>
      </p:sp>
      <p:sp>
        <p:nvSpPr>
          <p:cNvPr id="11" name="TextBox 10">
            <a:extLst>
              <a:ext uri="{FF2B5EF4-FFF2-40B4-BE49-F238E27FC236}">
                <a16:creationId xmlns:a16="http://schemas.microsoft.com/office/drawing/2014/main" id="{40E5E697-4154-92A1-EB7B-8517FE9F9800}"/>
              </a:ext>
            </a:extLst>
          </p:cNvPr>
          <p:cNvSpPr txBox="1"/>
          <p:nvPr/>
        </p:nvSpPr>
        <p:spPr>
          <a:xfrm>
            <a:off x="6648693" y="5496527"/>
            <a:ext cx="540533" cy="369332"/>
          </a:xfrm>
          <a:prstGeom prst="rect">
            <a:avLst/>
          </a:prstGeom>
          <a:noFill/>
        </p:spPr>
        <p:txBody>
          <a:bodyPr wrap="none" rtlCol="0">
            <a:spAutoFit/>
          </a:bodyPr>
          <a:lstStyle/>
          <a:p>
            <a:r>
              <a:rPr lang="en-US" dirty="0"/>
              <a:t>= -2</a:t>
            </a:r>
          </a:p>
        </p:txBody>
      </p:sp>
      <p:pic>
        <p:nvPicPr>
          <p:cNvPr id="15" name="Graphic 14">
            <a:extLst>
              <a:ext uri="{FF2B5EF4-FFF2-40B4-BE49-F238E27FC236}">
                <a16:creationId xmlns:a16="http://schemas.microsoft.com/office/drawing/2014/main" id="{79EE8309-2918-4488-49F1-3F8C5516C1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81962" y="5545724"/>
            <a:ext cx="166731" cy="270938"/>
          </a:xfrm>
          <a:prstGeom prst="rect">
            <a:avLst/>
          </a:prstGeom>
        </p:spPr>
      </p:pic>
      <p:pic>
        <p:nvPicPr>
          <p:cNvPr id="23" name="Graphic 22">
            <a:extLst>
              <a:ext uri="{FF2B5EF4-FFF2-40B4-BE49-F238E27FC236}">
                <a16:creationId xmlns:a16="http://schemas.microsoft.com/office/drawing/2014/main" id="{32F69F2F-5D40-E5F3-E4EC-A5CAF25129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10848" y="2269787"/>
            <a:ext cx="756756" cy="639038"/>
          </a:xfrm>
          <a:prstGeom prst="rect">
            <a:avLst/>
          </a:prstGeom>
        </p:spPr>
      </p:pic>
    </p:spTree>
    <p:extLst>
      <p:ext uri="{BB962C8B-B14F-4D97-AF65-F5344CB8AC3E}">
        <p14:creationId xmlns:p14="http://schemas.microsoft.com/office/powerpoint/2010/main" val="353589881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0"/>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2" y="2052988"/>
            <a:ext cx="4199267"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dirty="0"/>
              <a:t>Estimate the error.</a:t>
            </a:r>
          </a:p>
          <a:p>
            <a:pPr marL="457200" indent="-457200">
              <a:buFont typeface="+mj-lt"/>
              <a:buAutoNum type="arabicPeriod"/>
            </a:pPr>
            <a:r>
              <a:rPr lang="en-US" sz="2400" dirty="0"/>
              <a:t>Compute the change in weights most likely to reduce the error (gradient).</a:t>
            </a:r>
          </a:p>
          <a:p>
            <a:pPr marL="457200" indent="-457200">
              <a:buFont typeface="+mj-lt"/>
              <a:buAutoNum type="arabicPeriod"/>
            </a:pPr>
            <a:r>
              <a:rPr lang="en-US" sz="2400" b="1" dirty="0"/>
              <a:t>Update the weights according to the gradient.</a:t>
            </a:r>
          </a:p>
        </p:txBody>
      </p:sp>
      <p:pic>
        <p:nvPicPr>
          <p:cNvPr id="10" name="Graphic 9">
            <a:extLst>
              <a:ext uri="{FF2B5EF4-FFF2-40B4-BE49-F238E27FC236}">
                <a16:creationId xmlns:a16="http://schemas.microsoft.com/office/drawing/2014/main" id="{9D6B9465-E739-FB58-2468-83838D410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3013" y="1973254"/>
            <a:ext cx="4992148" cy="3744111"/>
          </a:xfrm>
          <a:prstGeom prst="rect">
            <a:avLst/>
          </a:prstGeom>
        </p:spPr>
      </p:pic>
      <p:sp>
        <p:nvSpPr>
          <p:cNvPr id="13" name="Oval 12">
            <a:extLst>
              <a:ext uri="{FF2B5EF4-FFF2-40B4-BE49-F238E27FC236}">
                <a16:creationId xmlns:a16="http://schemas.microsoft.com/office/drawing/2014/main" id="{C0FA43D8-4400-454A-4C39-715511188E8B}"/>
              </a:ext>
            </a:extLst>
          </p:cNvPr>
          <p:cNvSpPr/>
          <p:nvPr/>
        </p:nvSpPr>
        <p:spPr>
          <a:xfrm>
            <a:off x="9041672" y="5192884"/>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F6E83F3-4BF0-AF4E-D603-16E32EA7CA14}"/>
              </a:ext>
            </a:extLst>
          </p:cNvPr>
          <p:cNvSpPr/>
          <p:nvPr/>
        </p:nvSpPr>
        <p:spPr>
          <a:xfrm>
            <a:off x="6709952" y="3219992"/>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E9EEEB5E-22C0-FE01-D032-806A0B52BDF9}"/>
              </a:ext>
            </a:extLst>
          </p:cNvPr>
          <p:cNvCxnSpPr>
            <a:cxnSpLocks/>
          </p:cNvCxnSpPr>
          <p:nvPr/>
        </p:nvCxnSpPr>
        <p:spPr>
          <a:xfrm>
            <a:off x="6584357" y="2294661"/>
            <a:ext cx="475437" cy="21638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7E3A0F2-62B0-C44A-B5CD-1CC0F5DEE668}"/>
              </a:ext>
            </a:extLst>
          </p:cNvPr>
          <p:cNvSpPr txBox="1"/>
          <p:nvPr/>
        </p:nvSpPr>
        <p:spPr>
          <a:xfrm>
            <a:off x="6814456" y="2884831"/>
            <a:ext cx="613694" cy="369332"/>
          </a:xfrm>
          <a:prstGeom prst="rect">
            <a:avLst/>
          </a:prstGeom>
          <a:noFill/>
        </p:spPr>
        <p:txBody>
          <a:bodyPr wrap="none" rtlCol="0">
            <a:spAutoFit/>
          </a:bodyPr>
          <a:lstStyle/>
          <a:p>
            <a:pPr algn="ctr"/>
            <a:r>
              <a:rPr lang="en-US" dirty="0"/>
              <a:t>start</a:t>
            </a:r>
          </a:p>
        </p:txBody>
      </p:sp>
      <p:sp>
        <p:nvSpPr>
          <p:cNvPr id="20" name="TextBox 19">
            <a:extLst>
              <a:ext uri="{FF2B5EF4-FFF2-40B4-BE49-F238E27FC236}">
                <a16:creationId xmlns:a16="http://schemas.microsoft.com/office/drawing/2014/main" id="{361AC6B2-94F5-5BBB-4D64-46B400B28B45}"/>
              </a:ext>
            </a:extLst>
          </p:cNvPr>
          <p:cNvSpPr txBox="1"/>
          <p:nvPr/>
        </p:nvSpPr>
        <p:spPr>
          <a:xfrm>
            <a:off x="9201072" y="4877411"/>
            <a:ext cx="577402" cy="369332"/>
          </a:xfrm>
          <a:prstGeom prst="rect">
            <a:avLst/>
          </a:prstGeom>
          <a:noFill/>
        </p:spPr>
        <p:txBody>
          <a:bodyPr wrap="none" rtlCol="0">
            <a:spAutoFit/>
          </a:bodyPr>
          <a:lstStyle/>
          <a:p>
            <a:pPr algn="ctr"/>
            <a:r>
              <a:rPr lang="en-US" dirty="0"/>
              <a:t>goal</a:t>
            </a:r>
          </a:p>
        </p:txBody>
      </p:sp>
      <p:pic>
        <p:nvPicPr>
          <p:cNvPr id="4" name="Graphic 3">
            <a:extLst>
              <a:ext uri="{FF2B5EF4-FFF2-40B4-BE49-F238E27FC236}">
                <a16:creationId xmlns:a16="http://schemas.microsoft.com/office/drawing/2014/main" id="{804A2F12-AFD1-795B-094D-21585BA7814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82633"/>
          <a:stretch/>
        </p:blipFill>
        <p:spPr>
          <a:xfrm>
            <a:off x="5619990" y="3429000"/>
            <a:ext cx="613695" cy="897169"/>
          </a:xfrm>
          <a:prstGeom prst="rect">
            <a:avLst/>
          </a:prstGeom>
        </p:spPr>
      </p:pic>
      <p:pic>
        <p:nvPicPr>
          <p:cNvPr id="5" name="Graphic 4">
            <a:extLst>
              <a:ext uri="{FF2B5EF4-FFF2-40B4-BE49-F238E27FC236}">
                <a16:creationId xmlns:a16="http://schemas.microsoft.com/office/drawing/2014/main" id="{492FE0D2-400B-C3FC-852C-A902D900A2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48650" y="5605329"/>
            <a:ext cx="166731" cy="270938"/>
          </a:xfrm>
          <a:prstGeom prst="rect">
            <a:avLst/>
          </a:prstGeom>
        </p:spPr>
      </p:pic>
      <p:sp>
        <p:nvSpPr>
          <p:cNvPr id="9" name="TextBox 8">
            <a:extLst>
              <a:ext uri="{FF2B5EF4-FFF2-40B4-BE49-F238E27FC236}">
                <a16:creationId xmlns:a16="http://schemas.microsoft.com/office/drawing/2014/main" id="{4A21D31C-8353-DB95-78A1-30A685D7F922}"/>
              </a:ext>
            </a:extLst>
          </p:cNvPr>
          <p:cNvSpPr txBox="1"/>
          <p:nvPr/>
        </p:nvSpPr>
        <p:spPr>
          <a:xfrm>
            <a:off x="7567604" y="2389251"/>
            <a:ext cx="708848" cy="400110"/>
          </a:xfrm>
          <a:prstGeom prst="rect">
            <a:avLst/>
          </a:prstGeom>
          <a:noFill/>
        </p:spPr>
        <p:txBody>
          <a:bodyPr wrap="none" rtlCol="0">
            <a:spAutoFit/>
          </a:bodyPr>
          <a:lstStyle/>
          <a:p>
            <a:r>
              <a:rPr lang="en-US" sz="2000" dirty="0"/>
              <a:t>= -36</a:t>
            </a:r>
          </a:p>
        </p:txBody>
      </p:sp>
      <p:sp>
        <p:nvSpPr>
          <p:cNvPr id="11" name="TextBox 10">
            <a:extLst>
              <a:ext uri="{FF2B5EF4-FFF2-40B4-BE49-F238E27FC236}">
                <a16:creationId xmlns:a16="http://schemas.microsoft.com/office/drawing/2014/main" id="{40E5E697-4154-92A1-EB7B-8517FE9F9800}"/>
              </a:ext>
            </a:extLst>
          </p:cNvPr>
          <p:cNvSpPr txBox="1"/>
          <p:nvPr/>
        </p:nvSpPr>
        <p:spPr>
          <a:xfrm>
            <a:off x="6648693" y="5496527"/>
            <a:ext cx="540533" cy="369332"/>
          </a:xfrm>
          <a:prstGeom prst="rect">
            <a:avLst/>
          </a:prstGeom>
          <a:noFill/>
        </p:spPr>
        <p:txBody>
          <a:bodyPr wrap="none" rtlCol="0">
            <a:spAutoFit/>
          </a:bodyPr>
          <a:lstStyle/>
          <a:p>
            <a:r>
              <a:rPr lang="en-US" dirty="0"/>
              <a:t>= -2</a:t>
            </a:r>
          </a:p>
        </p:txBody>
      </p:sp>
      <p:pic>
        <p:nvPicPr>
          <p:cNvPr id="15" name="Graphic 14">
            <a:extLst>
              <a:ext uri="{FF2B5EF4-FFF2-40B4-BE49-F238E27FC236}">
                <a16:creationId xmlns:a16="http://schemas.microsoft.com/office/drawing/2014/main" id="{79EE8309-2918-4488-49F1-3F8C5516C1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81962" y="5545724"/>
            <a:ext cx="166731" cy="270938"/>
          </a:xfrm>
          <a:prstGeom prst="rect">
            <a:avLst/>
          </a:prstGeom>
        </p:spPr>
      </p:pic>
      <p:pic>
        <p:nvPicPr>
          <p:cNvPr id="21" name="Graphic 20">
            <a:extLst>
              <a:ext uri="{FF2B5EF4-FFF2-40B4-BE49-F238E27FC236}">
                <a16:creationId xmlns:a16="http://schemas.microsoft.com/office/drawing/2014/main" id="{CB9AA717-72B1-BEEB-886C-2B77B1A132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505" y="5269159"/>
            <a:ext cx="3079408" cy="824067"/>
          </a:xfrm>
          <a:prstGeom prst="rect">
            <a:avLst/>
          </a:prstGeom>
        </p:spPr>
      </p:pic>
      <p:pic>
        <p:nvPicPr>
          <p:cNvPr id="23" name="Graphic 22">
            <a:extLst>
              <a:ext uri="{FF2B5EF4-FFF2-40B4-BE49-F238E27FC236}">
                <a16:creationId xmlns:a16="http://schemas.microsoft.com/office/drawing/2014/main" id="{32F69F2F-5D40-E5F3-E4EC-A5CAF251298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10848" y="2269787"/>
            <a:ext cx="756756" cy="639038"/>
          </a:xfrm>
          <a:prstGeom prst="rect">
            <a:avLst/>
          </a:prstGeom>
        </p:spPr>
      </p:pic>
      <p:sp>
        <p:nvSpPr>
          <p:cNvPr id="24" name="TextBox 23">
            <a:extLst>
              <a:ext uri="{FF2B5EF4-FFF2-40B4-BE49-F238E27FC236}">
                <a16:creationId xmlns:a16="http://schemas.microsoft.com/office/drawing/2014/main" id="{FD0C3DB9-8F7A-98F2-E4D7-32702800ACA3}"/>
              </a:ext>
            </a:extLst>
          </p:cNvPr>
          <p:cNvSpPr txBox="1"/>
          <p:nvPr/>
        </p:nvSpPr>
        <p:spPr>
          <a:xfrm>
            <a:off x="1986537" y="6104012"/>
            <a:ext cx="1725344" cy="461665"/>
          </a:xfrm>
          <a:prstGeom prst="rect">
            <a:avLst/>
          </a:prstGeom>
          <a:noFill/>
        </p:spPr>
        <p:txBody>
          <a:bodyPr wrap="none" rtlCol="0">
            <a:spAutoFit/>
          </a:bodyPr>
          <a:lstStyle/>
          <a:p>
            <a:r>
              <a:rPr lang="en-US" sz="2400" dirty="0"/>
              <a:t>Update Rule</a:t>
            </a:r>
          </a:p>
        </p:txBody>
      </p:sp>
      <p:cxnSp>
        <p:nvCxnSpPr>
          <p:cNvPr id="26" name="Straight Arrow Connector 25">
            <a:extLst>
              <a:ext uri="{FF2B5EF4-FFF2-40B4-BE49-F238E27FC236}">
                <a16:creationId xmlns:a16="http://schemas.microsoft.com/office/drawing/2014/main" id="{EAE2B583-FBE9-E14B-5AB4-C94883FB1181}"/>
              </a:ext>
            </a:extLst>
          </p:cNvPr>
          <p:cNvCxnSpPr/>
          <p:nvPr/>
        </p:nvCxnSpPr>
        <p:spPr>
          <a:xfrm>
            <a:off x="2694257" y="5240948"/>
            <a:ext cx="438150" cy="3528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48731F0-6B93-1FF3-B05C-0A962AA6DEBD}"/>
              </a:ext>
            </a:extLst>
          </p:cNvPr>
          <p:cNvSpPr txBox="1"/>
          <p:nvPr/>
        </p:nvSpPr>
        <p:spPr>
          <a:xfrm>
            <a:off x="1251303" y="4970081"/>
            <a:ext cx="1470467" cy="369332"/>
          </a:xfrm>
          <a:prstGeom prst="rect">
            <a:avLst/>
          </a:prstGeom>
          <a:noFill/>
        </p:spPr>
        <p:txBody>
          <a:bodyPr wrap="none" rtlCol="0">
            <a:spAutoFit/>
          </a:bodyPr>
          <a:lstStyle/>
          <a:p>
            <a:r>
              <a:rPr lang="en-US" dirty="0"/>
              <a:t>Learning Rate</a:t>
            </a:r>
          </a:p>
        </p:txBody>
      </p:sp>
    </p:spTree>
    <p:extLst>
      <p:ext uri="{BB962C8B-B14F-4D97-AF65-F5344CB8AC3E}">
        <p14:creationId xmlns:p14="http://schemas.microsoft.com/office/powerpoint/2010/main" val="41700252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0"/>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2" y="2052988"/>
            <a:ext cx="4199267"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dirty="0"/>
              <a:t>Estimate the error.</a:t>
            </a:r>
          </a:p>
          <a:p>
            <a:pPr marL="457200" indent="-457200">
              <a:buFont typeface="+mj-lt"/>
              <a:buAutoNum type="arabicPeriod"/>
            </a:pPr>
            <a:r>
              <a:rPr lang="en-US" sz="2400" dirty="0"/>
              <a:t>Compute the change in weights most likely to reduce the error (gradient).</a:t>
            </a:r>
          </a:p>
          <a:p>
            <a:pPr marL="457200" indent="-457200">
              <a:buFont typeface="+mj-lt"/>
              <a:buAutoNum type="arabicPeriod"/>
            </a:pPr>
            <a:r>
              <a:rPr lang="en-US" sz="2400" b="1" dirty="0"/>
              <a:t>Update the weights according to the gradient.</a:t>
            </a:r>
          </a:p>
        </p:txBody>
      </p:sp>
      <p:pic>
        <p:nvPicPr>
          <p:cNvPr id="10" name="Graphic 9">
            <a:extLst>
              <a:ext uri="{FF2B5EF4-FFF2-40B4-BE49-F238E27FC236}">
                <a16:creationId xmlns:a16="http://schemas.microsoft.com/office/drawing/2014/main" id="{9D6B9465-E739-FB58-2468-83838D410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3013" y="1973254"/>
            <a:ext cx="4992148" cy="3744111"/>
          </a:xfrm>
          <a:prstGeom prst="rect">
            <a:avLst/>
          </a:prstGeom>
        </p:spPr>
      </p:pic>
      <p:sp>
        <p:nvSpPr>
          <p:cNvPr id="13" name="Oval 12">
            <a:extLst>
              <a:ext uri="{FF2B5EF4-FFF2-40B4-BE49-F238E27FC236}">
                <a16:creationId xmlns:a16="http://schemas.microsoft.com/office/drawing/2014/main" id="{C0FA43D8-4400-454A-4C39-715511188E8B}"/>
              </a:ext>
            </a:extLst>
          </p:cNvPr>
          <p:cNvSpPr/>
          <p:nvPr/>
        </p:nvSpPr>
        <p:spPr>
          <a:xfrm>
            <a:off x="9041672" y="5192884"/>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F6E83F3-4BF0-AF4E-D603-16E32EA7CA14}"/>
              </a:ext>
            </a:extLst>
          </p:cNvPr>
          <p:cNvSpPr/>
          <p:nvPr/>
        </p:nvSpPr>
        <p:spPr>
          <a:xfrm>
            <a:off x="6709952" y="3219992"/>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E9EEEB5E-22C0-FE01-D032-806A0B52BDF9}"/>
              </a:ext>
            </a:extLst>
          </p:cNvPr>
          <p:cNvCxnSpPr>
            <a:cxnSpLocks/>
          </p:cNvCxnSpPr>
          <p:nvPr/>
        </p:nvCxnSpPr>
        <p:spPr>
          <a:xfrm>
            <a:off x="6584357" y="2294661"/>
            <a:ext cx="475437" cy="21638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7E3A0F2-62B0-C44A-B5CD-1CC0F5DEE668}"/>
              </a:ext>
            </a:extLst>
          </p:cNvPr>
          <p:cNvSpPr txBox="1"/>
          <p:nvPr/>
        </p:nvSpPr>
        <p:spPr>
          <a:xfrm>
            <a:off x="6814456" y="2884831"/>
            <a:ext cx="613694" cy="369332"/>
          </a:xfrm>
          <a:prstGeom prst="rect">
            <a:avLst/>
          </a:prstGeom>
          <a:noFill/>
        </p:spPr>
        <p:txBody>
          <a:bodyPr wrap="none" rtlCol="0">
            <a:spAutoFit/>
          </a:bodyPr>
          <a:lstStyle/>
          <a:p>
            <a:pPr algn="ctr"/>
            <a:r>
              <a:rPr lang="en-US" dirty="0"/>
              <a:t>start</a:t>
            </a:r>
          </a:p>
        </p:txBody>
      </p:sp>
      <p:sp>
        <p:nvSpPr>
          <p:cNvPr id="20" name="TextBox 19">
            <a:extLst>
              <a:ext uri="{FF2B5EF4-FFF2-40B4-BE49-F238E27FC236}">
                <a16:creationId xmlns:a16="http://schemas.microsoft.com/office/drawing/2014/main" id="{361AC6B2-94F5-5BBB-4D64-46B400B28B45}"/>
              </a:ext>
            </a:extLst>
          </p:cNvPr>
          <p:cNvSpPr txBox="1"/>
          <p:nvPr/>
        </p:nvSpPr>
        <p:spPr>
          <a:xfrm>
            <a:off x="9201072" y="4877411"/>
            <a:ext cx="577402" cy="369332"/>
          </a:xfrm>
          <a:prstGeom prst="rect">
            <a:avLst/>
          </a:prstGeom>
          <a:noFill/>
        </p:spPr>
        <p:txBody>
          <a:bodyPr wrap="none" rtlCol="0">
            <a:spAutoFit/>
          </a:bodyPr>
          <a:lstStyle/>
          <a:p>
            <a:pPr algn="ctr"/>
            <a:r>
              <a:rPr lang="en-US" dirty="0"/>
              <a:t>goal</a:t>
            </a:r>
          </a:p>
        </p:txBody>
      </p:sp>
      <p:pic>
        <p:nvPicPr>
          <p:cNvPr id="4" name="Graphic 3">
            <a:extLst>
              <a:ext uri="{FF2B5EF4-FFF2-40B4-BE49-F238E27FC236}">
                <a16:creationId xmlns:a16="http://schemas.microsoft.com/office/drawing/2014/main" id="{804A2F12-AFD1-795B-094D-21585BA7814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82633"/>
          <a:stretch/>
        </p:blipFill>
        <p:spPr>
          <a:xfrm>
            <a:off x="5619990" y="3429000"/>
            <a:ext cx="613695" cy="897169"/>
          </a:xfrm>
          <a:prstGeom prst="rect">
            <a:avLst/>
          </a:prstGeom>
        </p:spPr>
      </p:pic>
      <p:pic>
        <p:nvPicPr>
          <p:cNvPr id="5" name="Graphic 4">
            <a:extLst>
              <a:ext uri="{FF2B5EF4-FFF2-40B4-BE49-F238E27FC236}">
                <a16:creationId xmlns:a16="http://schemas.microsoft.com/office/drawing/2014/main" id="{492FE0D2-400B-C3FC-852C-A902D900A2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48650" y="5605329"/>
            <a:ext cx="166731" cy="270938"/>
          </a:xfrm>
          <a:prstGeom prst="rect">
            <a:avLst/>
          </a:prstGeom>
        </p:spPr>
      </p:pic>
      <p:sp>
        <p:nvSpPr>
          <p:cNvPr id="9" name="TextBox 8">
            <a:extLst>
              <a:ext uri="{FF2B5EF4-FFF2-40B4-BE49-F238E27FC236}">
                <a16:creationId xmlns:a16="http://schemas.microsoft.com/office/drawing/2014/main" id="{4A21D31C-8353-DB95-78A1-30A685D7F922}"/>
              </a:ext>
            </a:extLst>
          </p:cNvPr>
          <p:cNvSpPr txBox="1"/>
          <p:nvPr/>
        </p:nvSpPr>
        <p:spPr>
          <a:xfrm>
            <a:off x="7567604" y="2389251"/>
            <a:ext cx="708848" cy="400110"/>
          </a:xfrm>
          <a:prstGeom prst="rect">
            <a:avLst/>
          </a:prstGeom>
          <a:noFill/>
        </p:spPr>
        <p:txBody>
          <a:bodyPr wrap="none" rtlCol="0">
            <a:spAutoFit/>
          </a:bodyPr>
          <a:lstStyle/>
          <a:p>
            <a:r>
              <a:rPr lang="en-US" sz="2000" dirty="0"/>
              <a:t>= -36</a:t>
            </a:r>
          </a:p>
        </p:txBody>
      </p:sp>
      <p:sp>
        <p:nvSpPr>
          <p:cNvPr id="11" name="TextBox 10">
            <a:extLst>
              <a:ext uri="{FF2B5EF4-FFF2-40B4-BE49-F238E27FC236}">
                <a16:creationId xmlns:a16="http://schemas.microsoft.com/office/drawing/2014/main" id="{40E5E697-4154-92A1-EB7B-8517FE9F9800}"/>
              </a:ext>
            </a:extLst>
          </p:cNvPr>
          <p:cNvSpPr txBox="1"/>
          <p:nvPr/>
        </p:nvSpPr>
        <p:spPr>
          <a:xfrm>
            <a:off x="6648693" y="5496527"/>
            <a:ext cx="540533" cy="369332"/>
          </a:xfrm>
          <a:prstGeom prst="rect">
            <a:avLst/>
          </a:prstGeom>
          <a:noFill/>
        </p:spPr>
        <p:txBody>
          <a:bodyPr wrap="none" rtlCol="0">
            <a:spAutoFit/>
          </a:bodyPr>
          <a:lstStyle/>
          <a:p>
            <a:r>
              <a:rPr lang="en-US" dirty="0"/>
              <a:t>= -2</a:t>
            </a:r>
          </a:p>
        </p:txBody>
      </p:sp>
      <p:pic>
        <p:nvPicPr>
          <p:cNvPr id="15" name="Graphic 14">
            <a:extLst>
              <a:ext uri="{FF2B5EF4-FFF2-40B4-BE49-F238E27FC236}">
                <a16:creationId xmlns:a16="http://schemas.microsoft.com/office/drawing/2014/main" id="{79EE8309-2918-4488-49F1-3F8C5516C1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81962" y="5545724"/>
            <a:ext cx="166731" cy="270938"/>
          </a:xfrm>
          <a:prstGeom prst="rect">
            <a:avLst/>
          </a:prstGeom>
        </p:spPr>
      </p:pic>
      <p:pic>
        <p:nvPicPr>
          <p:cNvPr id="23" name="Graphic 22">
            <a:extLst>
              <a:ext uri="{FF2B5EF4-FFF2-40B4-BE49-F238E27FC236}">
                <a16:creationId xmlns:a16="http://schemas.microsoft.com/office/drawing/2014/main" id="{32F69F2F-5D40-E5F3-E4EC-A5CAF25129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10848" y="2269787"/>
            <a:ext cx="756756" cy="639038"/>
          </a:xfrm>
          <a:prstGeom prst="rect">
            <a:avLst/>
          </a:prstGeom>
        </p:spPr>
      </p:pic>
      <p:sp>
        <p:nvSpPr>
          <p:cNvPr id="24" name="TextBox 23">
            <a:extLst>
              <a:ext uri="{FF2B5EF4-FFF2-40B4-BE49-F238E27FC236}">
                <a16:creationId xmlns:a16="http://schemas.microsoft.com/office/drawing/2014/main" id="{FD0C3DB9-8F7A-98F2-E4D7-32702800ACA3}"/>
              </a:ext>
            </a:extLst>
          </p:cNvPr>
          <p:cNvSpPr txBox="1"/>
          <p:nvPr/>
        </p:nvSpPr>
        <p:spPr>
          <a:xfrm>
            <a:off x="1986537" y="6104012"/>
            <a:ext cx="1725344" cy="461665"/>
          </a:xfrm>
          <a:prstGeom prst="rect">
            <a:avLst/>
          </a:prstGeom>
          <a:noFill/>
        </p:spPr>
        <p:txBody>
          <a:bodyPr wrap="none" rtlCol="0">
            <a:spAutoFit/>
          </a:bodyPr>
          <a:lstStyle/>
          <a:p>
            <a:r>
              <a:rPr lang="en-US" sz="2400" dirty="0"/>
              <a:t>Update Rule</a:t>
            </a:r>
          </a:p>
        </p:txBody>
      </p:sp>
      <p:pic>
        <p:nvPicPr>
          <p:cNvPr id="7" name="Graphic 6">
            <a:extLst>
              <a:ext uri="{FF2B5EF4-FFF2-40B4-BE49-F238E27FC236}">
                <a16:creationId xmlns:a16="http://schemas.microsoft.com/office/drawing/2014/main" id="{0430AACC-3F2F-3FC4-0AE9-85009AD289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0547" y="5101647"/>
            <a:ext cx="3724422" cy="352840"/>
          </a:xfrm>
          <a:prstGeom prst="rect">
            <a:avLst/>
          </a:prstGeom>
        </p:spPr>
      </p:pic>
      <p:pic>
        <p:nvPicPr>
          <p:cNvPr id="17" name="Graphic 16">
            <a:extLst>
              <a:ext uri="{FF2B5EF4-FFF2-40B4-BE49-F238E27FC236}">
                <a16:creationId xmlns:a16="http://schemas.microsoft.com/office/drawing/2014/main" id="{C213FFF1-48F9-6B76-C956-C1627B8185F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00547" y="5640242"/>
            <a:ext cx="2034013" cy="352839"/>
          </a:xfrm>
          <a:prstGeom prst="rect">
            <a:avLst/>
          </a:prstGeom>
        </p:spPr>
      </p:pic>
    </p:spTree>
    <p:extLst>
      <p:ext uri="{BB962C8B-B14F-4D97-AF65-F5344CB8AC3E}">
        <p14:creationId xmlns:p14="http://schemas.microsoft.com/office/powerpoint/2010/main" val="134703499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0"/>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2" y="2052988"/>
            <a:ext cx="4199267"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dirty="0"/>
              <a:t>Estimate the error.</a:t>
            </a:r>
          </a:p>
          <a:p>
            <a:pPr marL="457200" indent="-457200">
              <a:buFont typeface="+mj-lt"/>
              <a:buAutoNum type="arabicPeriod"/>
            </a:pPr>
            <a:r>
              <a:rPr lang="en-US" sz="2400" dirty="0"/>
              <a:t>Compute the change in weights most likely to reduce the error (gradient).</a:t>
            </a:r>
          </a:p>
          <a:p>
            <a:pPr marL="457200" indent="-457200">
              <a:buFont typeface="+mj-lt"/>
              <a:buAutoNum type="arabicPeriod"/>
            </a:pPr>
            <a:r>
              <a:rPr lang="en-US" sz="2400" dirty="0"/>
              <a:t>Update the weights according to the gradient.</a:t>
            </a:r>
          </a:p>
        </p:txBody>
      </p:sp>
      <p:pic>
        <p:nvPicPr>
          <p:cNvPr id="10" name="Graphic 9">
            <a:extLst>
              <a:ext uri="{FF2B5EF4-FFF2-40B4-BE49-F238E27FC236}">
                <a16:creationId xmlns:a16="http://schemas.microsoft.com/office/drawing/2014/main" id="{9D6B9465-E739-FB58-2468-83838D410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3013" y="1973254"/>
            <a:ext cx="4992148" cy="3744111"/>
          </a:xfrm>
          <a:prstGeom prst="rect">
            <a:avLst/>
          </a:prstGeom>
        </p:spPr>
      </p:pic>
      <p:sp>
        <p:nvSpPr>
          <p:cNvPr id="13" name="Oval 12">
            <a:extLst>
              <a:ext uri="{FF2B5EF4-FFF2-40B4-BE49-F238E27FC236}">
                <a16:creationId xmlns:a16="http://schemas.microsoft.com/office/drawing/2014/main" id="{C0FA43D8-4400-454A-4C39-715511188E8B}"/>
              </a:ext>
            </a:extLst>
          </p:cNvPr>
          <p:cNvSpPr/>
          <p:nvPr/>
        </p:nvSpPr>
        <p:spPr>
          <a:xfrm>
            <a:off x="9041672" y="5192884"/>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F6E83F3-4BF0-AF4E-D603-16E32EA7CA14}"/>
              </a:ext>
            </a:extLst>
          </p:cNvPr>
          <p:cNvSpPr/>
          <p:nvPr/>
        </p:nvSpPr>
        <p:spPr>
          <a:xfrm>
            <a:off x="7573261" y="4117161"/>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7E3A0F2-62B0-C44A-B5CD-1CC0F5DEE668}"/>
              </a:ext>
            </a:extLst>
          </p:cNvPr>
          <p:cNvSpPr txBox="1"/>
          <p:nvPr/>
        </p:nvSpPr>
        <p:spPr>
          <a:xfrm>
            <a:off x="7677765" y="3782000"/>
            <a:ext cx="613694" cy="369332"/>
          </a:xfrm>
          <a:prstGeom prst="rect">
            <a:avLst/>
          </a:prstGeom>
          <a:noFill/>
        </p:spPr>
        <p:txBody>
          <a:bodyPr wrap="none" rtlCol="0">
            <a:spAutoFit/>
          </a:bodyPr>
          <a:lstStyle/>
          <a:p>
            <a:pPr algn="ctr"/>
            <a:r>
              <a:rPr lang="en-US" dirty="0"/>
              <a:t>start</a:t>
            </a:r>
          </a:p>
        </p:txBody>
      </p:sp>
      <p:sp>
        <p:nvSpPr>
          <p:cNvPr id="20" name="TextBox 19">
            <a:extLst>
              <a:ext uri="{FF2B5EF4-FFF2-40B4-BE49-F238E27FC236}">
                <a16:creationId xmlns:a16="http://schemas.microsoft.com/office/drawing/2014/main" id="{361AC6B2-94F5-5BBB-4D64-46B400B28B45}"/>
              </a:ext>
            </a:extLst>
          </p:cNvPr>
          <p:cNvSpPr txBox="1"/>
          <p:nvPr/>
        </p:nvSpPr>
        <p:spPr>
          <a:xfrm>
            <a:off x="9201072" y="4877411"/>
            <a:ext cx="577402" cy="369332"/>
          </a:xfrm>
          <a:prstGeom prst="rect">
            <a:avLst/>
          </a:prstGeom>
          <a:noFill/>
        </p:spPr>
        <p:txBody>
          <a:bodyPr wrap="none" rtlCol="0">
            <a:spAutoFit/>
          </a:bodyPr>
          <a:lstStyle/>
          <a:p>
            <a:pPr algn="ctr"/>
            <a:r>
              <a:rPr lang="en-US" dirty="0"/>
              <a:t>goal</a:t>
            </a:r>
          </a:p>
        </p:txBody>
      </p:sp>
      <p:pic>
        <p:nvPicPr>
          <p:cNvPr id="4" name="Graphic 3">
            <a:extLst>
              <a:ext uri="{FF2B5EF4-FFF2-40B4-BE49-F238E27FC236}">
                <a16:creationId xmlns:a16="http://schemas.microsoft.com/office/drawing/2014/main" id="{804A2F12-AFD1-795B-094D-21585BA7814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82633"/>
          <a:stretch/>
        </p:blipFill>
        <p:spPr>
          <a:xfrm>
            <a:off x="5619990" y="3429000"/>
            <a:ext cx="613695" cy="897169"/>
          </a:xfrm>
          <a:prstGeom prst="rect">
            <a:avLst/>
          </a:prstGeom>
        </p:spPr>
      </p:pic>
      <p:pic>
        <p:nvPicPr>
          <p:cNvPr id="5" name="Graphic 4">
            <a:extLst>
              <a:ext uri="{FF2B5EF4-FFF2-40B4-BE49-F238E27FC236}">
                <a16:creationId xmlns:a16="http://schemas.microsoft.com/office/drawing/2014/main" id="{492FE0D2-400B-C3FC-852C-A902D900A2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48650" y="5605329"/>
            <a:ext cx="166731" cy="270938"/>
          </a:xfrm>
          <a:prstGeom prst="rect">
            <a:avLst/>
          </a:prstGeom>
        </p:spPr>
      </p:pic>
    </p:spTree>
    <p:extLst>
      <p:ext uri="{BB962C8B-B14F-4D97-AF65-F5344CB8AC3E}">
        <p14:creationId xmlns:p14="http://schemas.microsoft.com/office/powerpoint/2010/main" val="14387917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0"/>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2" y="2052988"/>
            <a:ext cx="4199267"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dirty="0"/>
              <a:t>Estimate the error.</a:t>
            </a:r>
          </a:p>
          <a:p>
            <a:pPr marL="457200" indent="-457200">
              <a:buFont typeface="+mj-lt"/>
              <a:buAutoNum type="arabicPeriod"/>
            </a:pPr>
            <a:r>
              <a:rPr lang="en-US" sz="2400" dirty="0"/>
              <a:t>Compute the change in weights most likely to reduce the error (gradient).</a:t>
            </a:r>
          </a:p>
          <a:p>
            <a:pPr marL="457200" indent="-457200">
              <a:buFont typeface="+mj-lt"/>
              <a:buAutoNum type="arabicPeriod"/>
            </a:pPr>
            <a:r>
              <a:rPr lang="en-US" sz="2400" dirty="0"/>
              <a:t>Update the weights according to the gradient.</a:t>
            </a:r>
          </a:p>
        </p:txBody>
      </p:sp>
      <p:pic>
        <p:nvPicPr>
          <p:cNvPr id="10" name="Graphic 9">
            <a:extLst>
              <a:ext uri="{FF2B5EF4-FFF2-40B4-BE49-F238E27FC236}">
                <a16:creationId xmlns:a16="http://schemas.microsoft.com/office/drawing/2014/main" id="{9D6B9465-E739-FB58-2468-83838D410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3013" y="1973254"/>
            <a:ext cx="4992148" cy="3744111"/>
          </a:xfrm>
          <a:prstGeom prst="rect">
            <a:avLst/>
          </a:prstGeom>
        </p:spPr>
      </p:pic>
      <p:sp>
        <p:nvSpPr>
          <p:cNvPr id="13" name="Oval 12">
            <a:extLst>
              <a:ext uri="{FF2B5EF4-FFF2-40B4-BE49-F238E27FC236}">
                <a16:creationId xmlns:a16="http://schemas.microsoft.com/office/drawing/2014/main" id="{C0FA43D8-4400-454A-4C39-715511188E8B}"/>
              </a:ext>
            </a:extLst>
          </p:cNvPr>
          <p:cNvSpPr/>
          <p:nvPr/>
        </p:nvSpPr>
        <p:spPr>
          <a:xfrm>
            <a:off x="9041672" y="5192884"/>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F6E83F3-4BF0-AF4E-D603-16E32EA7CA14}"/>
              </a:ext>
            </a:extLst>
          </p:cNvPr>
          <p:cNvSpPr/>
          <p:nvPr/>
        </p:nvSpPr>
        <p:spPr>
          <a:xfrm>
            <a:off x="7573261" y="4117161"/>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E9EEEB5E-22C0-FE01-D032-806A0B52BDF9}"/>
              </a:ext>
            </a:extLst>
          </p:cNvPr>
          <p:cNvCxnSpPr>
            <a:cxnSpLocks/>
          </p:cNvCxnSpPr>
          <p:nvPr/>
        </p:nvCxnSpPr>
        <p:spPr>
          <a:xfrm flipH="1">
            <a:off x="6873240" y="3966666"/>
            <a:ext cx="1658775" cy="44161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7E3A0F2-62B0-C44A-B5CD-1CC0F5DEE668}"/>
              </a:ext>
            </a:extLst>
          </p:cNvPr>
          <p:cNvSpPr txBox="1"/>
          <p:nvPr/>
        </p:nvSpPr>
        <p:spPr>
          <a:xfrm>
            <a:off x="7677765" y="3782000"/>
            <a:ext cx="613694" cy="369332"/>
          </a:xfrm>
          <a:prstGeom prst="rect">
            <a:avLst/>
          </a:prstGeom>
          <a:noFill/>
        </p:spPr>
        <p:txBody>
          <a:bodyPr wrap="none" rtlCol="0">
            <a:spAutoFit/>
          </a:bodyPr>
          <a:lstStyle/>
          <a:p>
            <a:pPr algn="ctr"/>
            <a:r>
              <a:rPr lang="en-US" dirty="0"/>
              <a:t>start</a:t>
            </a:r>
          </a:p>
        </p:txBody>
      </p:sp>
      <p:sp>
        <p:nvSpPr>
          <p:cNvPr id="20" name="TextBox 19">
            <a:extLst>
              <a:ext uri="{FF2B5EF4-FFF2-40B4-BE49-F238E27FC236}">
                <a16:creationId xmlns:a16="http://schemas.microsoft.com/office/drawing/2014/main" id="{361AC6B2-94F5-5BBB-4D64-46B400B28B45}"/>
              </a:ext>
            </a:extLst>
          </p:cNvPr>
          <p:cNvSpPr txBox="1"/>
          <p:nvPr/>
        </p:nvSpPr>
        <p:spPr>
          <a:xfrm>
            <a:off x="9201072" y="4877411"/>
            <a:ext cx="577402" cy="369332"/>
          </a:xfrm>
          <a:prstGeom prst="rect">
            <a:avLst/>
          </a:prstGeom>
          <a:noFill/>
        </p:spPr>
        <p:txBody>
          <a:bodyPr wrap="none" rtlCol="0">
            <a:spAutoFit/>
          </a:bodyPr>
          <a:lstStyle/>
          <a:p>
            <a:pPr algn="ctr"/>
            <a:r>
              <a:rPr lang="en-US" dirty="0"/>
              <a:t>goal</a:t>
            </a:r>
          </a:p>
        </p:txBody>
      </p:sp>
      <p:pic>
        <p:nvPicPr>
          <p:cNvPr id="4" name="Graphic 3">
            <a:extLst>
              <a:ext uri="{FF2B5EF4-FFF2-40B4-BE49-F238E27FC236}">
                <a16:creationId xmlns:a16="http://schemas.microsoft.com/office/drawing/2014/main" id="{804A2F12-AFD1-795B-094D-21585BA7814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82633"/>
          <a:stretch/>
        </p:blipFill>
        <p:spPr>
          <a:xfrm>
            <a:off x="5619990" y="3429000"/>
            <a:ext cx="613695" cy="897169"/>
          </a:xfrm>
          <a:prstGeom prst="rect">
            <a:avLst/>
          </a:prstGeom>
        </p:spPr>
      </p:pic>
      <p:pic>
        <p:nvPicPr>
          <p:cNvPr id="5" name="Graphic 4">
            <a:extLst>
              <a:ext uri="{FF2B5EF4-FFF2-40B4-BE49-F238E27FC236}">
                <a16:creationId xmlns:a16="http://schemas.microsoft.com/office/drawing/2014/main" id="{492FE0D2-400B-C3FC-852C-A902D900A2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48650" y="5605329"/>
            <a:ext cx="166731" cy="270938"/>
          </a:xfrm>
          <a:prstGeom prst="rect">
            <a:avLst/>
          </a:prstGeom>
        </p:spPr>
      </p:pic>
      <p:pic>
        <p:nvPicPr>
          <p:cNvPr id="6" name="Graphic 5">
            <a:extLst>
              <a:ext uri="{FF2B5EF4-FFF2-40B4-BE49-F238E27FC236}">
                <a16:creationId xmlns:a16="http://schemas.microsoft.com/office/drawing/2014/main" id="{DF826EFB-0ADA-38ED-5A5B-D5560D66DF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37003" y="3263550"/>
            <a:ext cx="756756" cy="639038"/>
          </a:xfrm>
          <a:prstGeom prst="rect">
            <a:avLst/>
          </a:prstGeom>
        </p:spPr>
      </p:pic>
    </p:spTree>
    <p:extLst>
      <p:ext uri="{BB962C8B-B14F-4D97-AF65-F5344CB8AC3E}">
        <p14:creationId xmlns:p14="http://schemas.microsoft.com/office/powerpoint/2010/main" val="41688926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0"/>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6" y="1254636"/>
            <a:ext cx="4565995"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2" y="2052988"/>
            <a:ext cx="4199267" cy="461665"/>
          </a:xfrm>
          <a:prstGeom prst="rect">
            <a:avLst/>
          </a:prstGeom>
          <a:noFill/>
        </p:spPr>
        <p:txBody>
          <a:bodyPr wrap="square" rtlCol="0">
            <a:spAutoFit/>
          </a:bodyPr>
          <a:lstStyle/>
          <a:p>
            <a:r>
              <a:rPr lang="en-US" sz="2400" dirty="0"/>
              <a:t>How do we choose </a:t>
            </a:r>
            <a:r>
              <a:rPr lang="en-US" sz="2400" dirty="0" err="1"/>
              <a:t>lr</a:t>
            </a:r>
            <a:r>
              <a:rPr lang="en-US" sz="2400" dirty="0"/>
              <a:t> (alpha)?</a:t>
            </a:r>
          </a:p>
        </p:txBody>
      </p:sp>
      <p:pic>
        <p:nvPicPr>
          <p:cNvPr id="10" name="Graphic 9">
            <a:extLst>
              <a:ext uri="{FF2B5EF4-FFF2-40B4-BE49-F238E27FC236}">
                <a16:creationId xmlns:a16="http://schemas.microsoft.com/office/drawing/2014/main" id="{9D6B9465-E739-FB58-2468-83838D410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3013" y="1973254"/>
            <a:ext cx="4992148" cy="3744111"/>
          </a:xfrm>
          <a:prstGeom prst="rect">
            <a:avLst/>
          </a:prstGeom>
        </p:spPr>
      </p:pic>
      <p:sp>
        <p:nvSpPr>
          <p:cNvPr id="15" name="Oval 14">
            <a:extLst>
              <a:ext uri="{FF2B5EF4-FFF2-40B4-BE49-F238E27FC236}">
                <a16:creationId xmlns:a16="http://schemas.microsoft.com/office/drawing/2014/main" id="{CFC6EAB3-6828-4E04-A95C-7CDDCDB55989}"/>
              </a:ext>
            </a:extLst>
          </p:cNvPr>
          <p:cNvSpPr/>
          <p:nvPr/>
        </p:nvSpPr>
        <p:spPr>
          <a:xfrm>
            <a:off x="6709952" y="3219992"/>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1329854-436C-6A10-2B10-2AF005113C6F}"/>
              </a:ext>
            </a:extLst>
          </p:cNvPr>
          <p:cNvSpPr txBox="1"/>
          <p:nvPr/>
        </p:nvSpPr>
        <p:spPr>
          <a:xfrm>
            <a:off x="6814456" y="2884831"/>
            <a:ext cx="613694" cy="369332"/>
          </a:xfrm>
          <a:prstGeom prst="rect">
            <a:avLst/>
          </a:prstGeom>
          <a:noFill/>
        </p:spPr>
        <p:txBody>
          <a:bodyPr wrap="none" rtlCol="0">
            <a:spAutoFit/>
          </a:bodyPr>
          <a:lstStyle/>
          <a:p>
            <a:pPr algn="ctr"/>
            <a:r>
              <a:rPr lang="en-US" dirty="0"/>
              <a:t>start</a:t>
            </a:r>
          </a:p>
        </p:txBody>
      </p:sp>
      <p:sp>
        <p:nvSpPr>
          <p:cNvPr id="18" name="Oval 17">
            <a:extLst>
              <a:ext uri="{FF2B5EF4-FFF2-40B4-BE49-F238E27FC236}">
                <a16:creationId xmlns:a16="http://schemas.microsoft.com/office/drawing/2014/main" id="{DB81B27C-963F-5692-F9F5-6705227747B2}"/>
              </a:ext>
            </a:extLst>
          </p:cNvPr>
          <p:cNvSpPr/>
          <p:nvPr/>
        </p:nvSpPr>
        <p:spPr>
          <a:xfrm>
            <a:off x="9041672" y="5192884"/>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00D41C1-FB92-8EE4-414A-70B3F02BFDDF}"/>
              </a:ext>
            </a:extLst>
          </p:cNvPr>
          <p:cNvSpPr txBox="1"/>
          <p:nvPr/>
        </p:nvSpPr>
        <p:spPr>
          <a:xfrm>
            <a:off x="9201072" y="4877411"/>
            <a:ext cx="577402" cy="369332"/>
          </a:xfrm>
          <a:prstGeom prst="rect">
            <a:avLst/>
          </a:prstGeom>
          <a:noFill/>
        </p:spPr>
        <p:txBody>
          <a:bodyPr wrap="none" rtlCol="0">
            <a:spAutoFit/>
          </a:bodyPr>
          <a:lstStyle/>
          <a:p>
            <a:pPr algn="ctr"/>
            <a:r>
              <a:rPr lang="en-US" dirty="0"/>
              <a:t>goal</a:t>
            </a:r>
          </a:p>
        </p:txBody>
      </p:sp>
      <p:pic>
        <p:nvPicPr>
          <p:cNvPr id="25" name="Graphic 24">
            <a:extLst>
              <a:ext uri="{FF2B5EF4-FFF2-40B4-BE49-F238E27FC236}">
                <a16:creationId xmlns:a16="http://schemas.microsoft.com/office/drawing/2014/main" id="{30C5BBC1-0F0E-DF46-6E39-A7A6CA822E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48650" y="5605329"/>
            <a:ext cx="166731" cy="270938"/>
          </a:xfrm>
          <a:prstGeom prst="rect">
            <a:avLst/>
          </a:prstGeom>
        </p:spPr>
      </p:pic>
      <p:pic>
        <p:nvPicPr>
          <p:cNvPr id="26" name="Graphic 25">
            <a:extLst>
              <a:ext uri="{FF2B5EF4-FFF2-40B4-BE49-F238E27FC236}">
                <a16:creationId xmlns:a16="http://schemas.microsoft.com/office/drawing/2014/main" id="{7B82E194-ACB1-4848-55B9-476CE8701E5B}"/>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82633"/>
          <a:stretch/>
        </p:blipFill>
        <p:spPr>
          <a:xfrm>
            <a:off x="5619990" y="3429000"/>
            <a:ext cx="613695" cy="897169"/>
          </a:xfrm>
          <a:prstGeom prst="rect">
            <a:avLst/>
          </a:prstGeom>
        </p:spPr>
      </p:pic>
    </p:spTree>
    <p:extLst>
      <p:ext uri="{BB962C8B-B14F-4D97-AF65-F5344CB8AC3E}">
        <p14:creationId xmlns:p14="http://schemas.microsoft.com/office/powerpoint/2010/main" val="6035601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0"/>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4382291" y="1254636"/>
            <a:ext cx="3427605" cy="461665"/>
          </a:xfrm>
          <a:prstGeom prst="rect">
            <a:avLst/>
          </a:prstGeom>
          <a:noFill/>
        </p:spPr>
        <p:txBody>
          <a:bodyPr wrap="none" rtlCol="0">
            <a:spAutoFit/>
          </a:bodyPr>
          <a:lstStyle/>
          <a:p>
            <a:pPr algn="ctr"/>
            <a:r>
              <a:rPr lang="en-US" sz="2400" dirty="0"/>
              <a:t>Building Blocks: Optimizer</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2" y="2052988"/>
            <a:ext cx="4199267" cy="1200329"/>
          </a:xfrm>
          <a:prstGeom prst="rect">
            <a:avLst/>
          </a:prstGeom>
          <a:noFill/>
        </p:spPr>
        <p:txBody>
          <a:bodyPr wrap="square" rtlCol="0">
            <a:spAutoFit/>
          </a:bodyPr>
          <a:lstStyle/>
          <a:p>
            <a:r>
              <a:rPr lang="en-US" sz="2400" dirty="0"/>
              <a:t>How do we choose </a:t>
            </a:r>
            <a:r>
              <a:rPr lang="en-US" sz="2400" dirty="0" err="1"/>
              <a:t>lr</a:t>
            </a:r>
            <a:r>
              <a:rPr lang="en-US" sz="2400" dirty="0"/>
              <a:t> (alpha)?</a:t>
            </a:r>
          </a:p>
          <a:p>
            <a:pPr marL="342900" indent="-342900">
              <a:buFont typeface="Arial" panose="020B0604020202020204" pitchFamily="34" charset="0"/>
              <a:buChar char="•"/>
            </a:pPr>
            <a:r>
              <a:rPr lang="en-US" sz="2400" dirty="0"/>
              <a:t>Small </a:t>
            </a:r>
            <a:r>
              <a:rPr lang="en-US" sz="2400" dirty="0" err="1"/>
              <a:t>lr</a:t>
            </a:r>
            <a:r>
              <a:rPr lang="en-US" sz="2400" dirty="0"/>
              <a:t> will get caught in local minima.</a:t>
            </a:r>
          </a:p>
        </p:txBody>
      </p:sp>
      <p:pic>
        <p:nvPicPr>
          <p:cNvPr id="10" name="Graphic 9">
            <a:extLst>
              <a:ext uri="{FF2B5EF4-FFF2-40B4-BE49-F238E27FC236}">
                <a16:creationId xmlns:a16="http://schemas.microsoft.com/office/drawing/2014/main" id="{9D6B9465-E739-FB58-2468-83838D410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3013" y="1973254"/>
            <a:ext cx="4992148" cy="3744111"/>
          </a:xfrm>
          <a:prstGeom prst="rect">
            <a:avLst/>
          </a:prstGeom>
        </p:spPr>
      </p:pic>
      <p:sp>
        <p:nvSpPr>
          <p:cNvPr id="15" name="Oval 14">
            <a:extLst>
              <a:ext uri="{FF2B5EF4-FFF2-40B4-BE49-F238E27FC236}">
                <a16:creationId xmlns:a16="http://schemas.microsoft.com/office/drawing/2014/main" id="{CFC6EAB3-6828-4E04-A95C-7CDDCDB55989}"/>
              </a:ext>
            </a:extLst>
          </p:cNvPr>
          <p:cNvSpPr/>
          <p:nvPr/>
        </p:nvSpPr>
        <p:spPr>
          <a:xfrm>
            <a:off x="6709952" y="3219992"/>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1329854-436C-6A10-2B10-2AF005113C6F}"/>
              </a:ext>
            </a:extLst>
          </p:cNvPr>
          <p:cNvSpPr txBox="1"/>
          <p:nvPr/>
        </p:nvSpPr>
        <p:spPr>
          <a:xfrm>
            <a:off x="6814456" y="2884831"/>
            <a:ext cx="613694" cy="369332"/>
          </a:xfrm>
          <a:prstGeom prst="rect">
            <a:avLst/>
          </a:prstGeom>
          <a:noFill/>
        </p:spPr>
        <p:txBody>
          <a:bodyPr wrap="none" rtlCol="0">
            <a:spAutoFit/>
          </a:bodyPr>
          <a:lstStyle/>
          <a:p>
            <a:pPr algn="ctr"/>
            <a:r>
              <a:rPr lang="en-US" dirty="0"/>
              <a:t>start</a:t>
            </a:r>
          </a:p>
        </p:txBody>
      </p:sp>
      <p:sp>
        <p:nvSpPr>
          <p:cNvPr id="18" name="Oval 17">
            <a:extLst>
              <a:ext uri="{FF2B5EF4-FFF2-40B4-BE49-F238E27FC236}">
                <a16:creationId xmlns:a16="http://schemas.microsoft.com/office/drawing/2014/main" id="{DB81B27C-963F-5692-F9F5-6705227747B2}"/>
              </a:ext>
            </a:extLst>
          </p:cNvPr>
          <p:cNvSpPr/>
          <p:nvPr/>
        </p:nvSpPr>
        <p:spPr>
          <a:xfrm>
            <a:off x="9041672" y="5192884"/>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00D41C1-FB92-8EE4-414A-70B3F02BFDDF}"/>
              </a:ext>
            </a:extLst>
          </p:cNvPr>
          <p:cNvSpPr txBox="1"/>
          <p:nvPr/>
        </p:nvSpPr>
        <p:spPr>
          <a:xfrm>
            <a:off x="9201072" y="4877411"/>
            <a:ext cx="577402" cy="369332"/>
          </a:xfrm>
          <a:prstGeom prst="rect">
            <a:avLst/>
          </a:prstGeom>
          <a:noFill/>
        </p:spPr>
        <p:txBody>
          <a:bodyPr wrap="none" rtlCol="0">
            <a:spAutoFit/>
          </a:bodyPr>
          <a:lstStyle/>
          <a:p>
            <a:pPr algn="ctr"/>
            <a:r>
              <a:rPr lang="en-US" dirty="0"/>
              <a:t>goal</a:t>
            </a:r>
          </a:p>
        </p:txBody>
      </p:sp>
      <p:pic>
        <p:nvPicPr>
          <p:cNvPr id="25" name="Graphic 24">
            <a:extLst>
              <a:ext uri="{FF2B5EF4-FFF2-40B4-BE49-F238E27FC236}">
                <a16:creationId xmlns:a16="http://schemas.microsoft.com/office/drawing/2014/main" id="{30C5BBC1-0F0E-DF46-6E39-A7A6CA822E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48650" y="5605329"/>
            <a:ext cx="166731" cy="270938"/>
          </a:xfrm>
          <a:prstGeom prst="rect">
            <a:avLst/>
          </a:prstGeom>
        </p:spPr>
      </p:pic>
      <p:pic>
        <p:nvPicPr>
          <p:cNvPr id="26" name="Graphic 25">
            <a:extLst>
              <a:ext uri="{FF2B5EF4-FFF2-40B4-BE49-F238E27FC236}">
                <a16:creationId xmlns:a16="http://schemas.microsoft.com/office/drawing/2014/main" id="{7B82E194-ACB1-4848-55B9-476CE8701E5B}"/>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82633"/>
          <a:stretch/>
        </p:blipFill>
        <p:spPr>
          <a:xfrm>
            <a:off x="5619990" y="3429000"/>
            <a:ext cx="613695" cy="897169"/>
          </a:xfrm>
          <a:prstGeom prst="rect">
            <a:avLst/>
          </a:prstGeom>
        </p:spPr>
      </p:pic>
      <p:cxnSp>
        <p:nvCxnSpPr>
          <p:cNvPr id="28" name="Straight Arrow Connector 27">
            <a:extLst>
              <a:ext uri="{FF2B5EF4-FFF2-40B4-BE49-F238E27FC236}">
                <a16:creationId xmlns:a16="http://schemas.microsoft.com/office/drawing/2014/main" id="{A2452991-E8D8-283D-0E4D-D732F6213ECA}"/>
              </a:ext>
            </a:extLst>
          </p:cNvPr>
          <p:cNvCxnSpPr>
            <a:cxnSpLocks/>
          </p:cNvCxnSpPr>
          <p:nvPr/>
        </p:nvCxnSpPr>
        <p:spPr>
          <a:xfrm>
            <a:off x="6814456" y="3313651"/>
            <a:ext cx="65769" cy="2486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874D536-0E21-56C7-8E63-E89FCE663883}"/>
              </a:ext>
            </a:extLst>
          </p:cNvPr>
          <p:cNvCxnSpPr>
            <a:cxnSpLocks/>
          </p:cNvCxnSpPr>
          <p:nvPr/>
        </p:nvCxnSpPr>
        <p:spPr>
          <a:xfrm>
            <a:off x="6878902" y="3559388"/>
            <a:ext cx="74348" cy="2486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4AB4762-8AAA-6A08-9EE7-0524F6AF2F08}"/>
              </a:ext>
            </a:extLst>
          </p:cNvPr>
          <p:cNvCxnSpPr>
            <a:cxnSpLocks/>
          </p:cNvCxnSpPr>
          <p:nvPr/>
        </p:nvCxnSpPr>
        <p:spPr>
          <a:xfrm>
            <a:off x="6953250" y="3809770"/>
            <a:ext cx="64446" cy="15898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3C27ECE-92D3-CE8B-219D-C0BD050CA34C}"/>
              </a:ext>
            </a:extLst>
          </p:cNvPr>
          <p:cNvCxnSpPr>
            <a:cxnSpLocks/>
          </p:cNvCxnSpPr>
          <p:nvPr/>
        </p:nvCxnSpPr>
        <p:spPr>
          <a:xfrm>
            <a:off x="7027598" y="3968750"/>
            <a:ext cx="64446" cy="1111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6F31023-0CF9-B235-E687-506968002794}"/>
              </a:ext>
            </a:extLst>
          </p:cNvPr>
          <p:cNvCxnSpPr>
            <a:cxnSpLocks/>
          </p:cNvCxnSpPr>
          <p:nvPr/>
        </p:nvCxnSpPr>
        <p:spPr>
          <a:xfrm>
            <a:off x="7086071" y="4076980"/>
            <a:ext cx="73554" cy="887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BF1F291-BFB7-BD36-F021-C32C4B5A9AC3}"/>
              </a:ext>
            </a:extLst>
          </p:cNvPr>
          <p:cNvCxnSpPr>
            <a:cxnSpLocks/>
          </p:cNvCxnSpPr>
          <p:nvPr/>
        </p:nvCxnSpPr>
        <p:spPr>
          <a:xfrm>
            <a:off x="7159625" y="4165740"/>
            <a:ext cx="103001" cy="760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5501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0"/>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4382291" y="1254636"/>
            <a:ext cx="3427605" cy="461665"/>
          </a:xfrm>
          <a:prstGeom prst="rect">
            <a:avLst/>
          </a:prstGeom>
          <a:noFill/>
        </p:spPr>
        <p:txBody>
          <a:bodyPr wrap="none" rtlCol="0">
            <a:spAutoFit/>
          </a:bodyPr>
          <a:lstStyle/>
          <a:p>
            <a:pPr algn="ctr"/>
            <a:r>
              <a:rPr lang="en-US" sz="2400" dirty="0"/>
              <a:t>Building Blocks: Optimizer</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2" y="2052988"/>
            <a:ext cx="4199267" cy="1569660"/>
          </a:xfrm>
          <a:prstGeom prst="rect">
            <a:avLst/>
          </a:prstGeom>
          <a:noFill/>
        </p:spPr>
        <p:txBody>
          <a:bodyPr wrap="square" rtlCol="0">
            <a:spAutoFit/>
          </a:bodyPr>
          <a:lstStyle/>
          <a:p>
            <a:r>
              <a:rPr lang="en-US" sz="2400" dirty="0"/>
              <a:t>How do we choose </a:t>
            </a:r>
            <a:r>
              <a:rPr lang="en-US" sz="2400" dirty="0" err="1"/>
              <a:t>lr</a:t>
            </a:r>
            <a:r>
              <a:rPr lang="en-US" sz="2400" dirty="0"/>
              <a:t> (alpha)?</a:t>
            </a:r>
          </a:p>
          <a:p>
            <a:pPr marL="342900" indent="-342900">
              <a:buFont typeface="Arial" panose="020B0604020202020204" pitchFamily="34" charset="0"/>
              <a:buChar char="•"/>
            </a:pPr>
            <a:r>
              <a:rPr lang="en-US" sz="2400" dirty="0"/>
              <a:t>Small </a:t>
            </a:r>
            <a:r>
              <a:rPr lang="en-US" sz="2400" dirty="0" err="1"/>
              <a:t>lr</a:t>
            </a:r>
            <a:r>
              <a:rPr lang="en-US" sz="2400" dirty="0"/>
              <a:t> will get caught in local minima.</a:t>
            </a:r>
          </a:p>
          <a:p>
            <a:pPr marL="342900" indent="-342900">
              <a:buFont typeface="Arial" panose="020B0604020202020204" pitchFamily="34" charset="0"/>
              <a:buChar char="•"/>
            </a:pPr>
            <a:r>
              <a:rPr lang="en-US" sz="2400" dirty="0"/>
              <a:t>Large </a:t>
            </a:r>
            <a:r>
              <a:rPr lang="en-US" sz="2400" dirty="0" err="1"/>
              <a:t>lr</a:t>
            </a:r>
            <a:r>
              <a:rPr lang="en-US" sz="2400" dirty="0"/>
              <a:t> will never converge.</a:t>
            </a:r>
          </a:p>
        </p:txBody>
      </p:sp>
      <p:pic>
        <p:nvPicPr>
          <p:cNvPr id="10" name="Graphic 9">
            <a:extLst>
              <a:ext uri="{FF2B5EF4-FFF2-40B4-BE49-F238E27FC236}">
                <a16:creationId xmlns:a16="http://schemas.microsoft.com/office/drawing/2014/main" id="{9D6B9465-E739-FB58-2468-83838D410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3013" y="1973254"/>
            <a:ext cx="4992148" cy="3744111"/>
          </a:xfrm>
          <a:prstGeom prst="rect">
            <a:avLst/>
          </a:prstGeom>
        </p:spPr>
      </p:pic>
      <p:sp>
        <p:nvSpPr>
          <p:cNvPr id="15" name="Oval 14">
            <a:extLst>
              <a:ext uri="{FF2B5EF4-FFF2-40B4-BE49-F238E27FC236}">
                <a16:creationId xmlns:a16="http://schemas.microsoft.com/office/drawing/2014/main" id="{CFC6EAB3-6828-4E04-A95C-7CDDCDB55989}"/>
              </a:ext>
            </a:extLst>
          </p:cNvPr>
          <p:cNvSpPr/>
          <p:nvPr/>
        </p:nvSpPr>
        <p:spPr>
          <a:xfrm>
            <a:off x="6709952" y="3219992"/>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1329854-436C-6A10-2B10-2AF005113C6F}"/>
              </a:ext>
            </a:extLst>
          </p:cNvPr>
          <p:cNvSpPr txBox="1"/>
          <p:nvPr/>
        </p:nvSpPr>
        <p:spPr>
          <a:xfrm>
            <a:off x="6814456" y="2884831"/>
            <a:ext cx="613694" cy="369332"/>
          </a:xfrm>
          <a:prstGeom prst="rect">
            <a:avLst/>
          </a:prstGeom>
          <a:noFill/>
        </p:spPr>
        <p:txBody>
          <a:bodyPr wrap="none" rtlCol="0">
            <a:spAutoFit/>
          </a:bodyPr>
          <a:lstStyle/>
          <a:p>
            <a:pPr algn="ctr"/>
            <a:r>
              <a:rPr lang="en-US" dirty="0"/>
              <a:t>start</a:t>
            </a:r>
          </a:p>
        </p:txBody>
      </p:sp>
      <p:sp>
        <p:nvSpPr>
          <p:cNvPr id="18" name="Oval 17">
            <a:extLst>
              <a:ext uri="{FF2B5EF4-FFF2-40B4-BE49-F238E27FC236}">
                <a16:creationId xmlns:a16="http://schemas.microsoft.com/office/drawing/2014/main" id="{DB81B27C-963F-5692-F9F5-6705227747B2}"/>
              </a:ext>
            </a:extLst>
          </p:cNvPr>
          <p:cNvSpPr/>
          <p:nvPr/>
        </p:nvSpPr>
        <p:spPr>
          <a:xfrm>
            <a:off x="9041672" y="5192884"/>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00D41C1-FB92-8EE4-414A-70B3F02BFDDF}"/>
              </a:ext>
            </a:extLst>
          </p:cNvPr>
          <p:cNvSpPr txBox="1"/>
          <p:nvPr/>
        </p:nvSpPr>
        <p:spPr>
          <a:xfrm>
            <a:off x="9201072" y="4877411"/>
            <a:ext cx="577402" cy="369332"/>
          </a:xfrm>
          <a:prstGeom prst="rect">
            <a:avLst/>
          </a:prstGeom>
          <a:noFill/>
        </p:spPr>
        <p:txBody>
          <a:bodyPr wrap="none" rtlCol="0">
            <a:spAutoFit/>
          </a:bodyPr>
          <a:lstStyle/>
          <a:p>
            <a:pPr algn="ctr"/>
            <a:r>
              <a:rPr lang="en-US" dirty="0"/>
              <a:t>goal</a:t>
            </a:r>
          </a:p>
        </p:txBody>
      </p:sp>
      <p:pic>
        <p:nvPicPr>
          <p:cNvPr id="25" name="Graphic 24">
            <a:extLst>
              <a:ext uri="{FF2B5EF4-FFF2-40B4-BE49-F238E27FC236}">
                <a16:creationId xmlns:a16="http://schemas.microsoft.com/office/drawing/2014/main" id="{30C5BBC1-0F0E-DF46-6E39-A7A6CA822E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48650" y="5605329"/>
            <a:ext cx="166731" cy="270938"/>
          </a:xfrm>
          <a:prstGeom prst="rect">
            <a:avLst/>
          </a:prstGeom>
        </p:spPr>
      </p:pic>
      <p:pic>
        <p:nvPicPr>
          <p:cNvPr id="26" name="Graphic 25">
            <a:extLst>
              <a:ext uri="{FF2B5EF4-FFF2-40B4-BE49-F238E27FC236}">
                <a16:creationId xmlns:a16="http://schemas.microsoft.com/office/drawing/2014/main" id="{7B82E194-ACB1-4848-55B9-476CE8701E5B}"/>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82633"/>
          <a:stretch/>
        </p:blipFill>
        <p:spPr>
          <a:xfrm>
            <a:off x="5619990" y="3429000"/>
            <a:ext cx="613695" cy="897169"/>
          </a:xfrm>
          <a:prstGeom prst="rect">
            <a:avLst/>
          </a:prstGeom>
        </p:spPr>
      </p:pic>
      <p:cxnSp>
        <p:nvCxnSpPr>
          <p:cNvPr id="28" name="Straight Arrow Connector 27">
            <a:extLst>
              <a:ext uri="{FF2B5EF4-FFF2-40B4-BE49-F238E27FC236}">
                <a16:creationId xmlns:a16="http://schemas.microsoft.com/office/drawing/2014/main" id="{A2452991-E8D8-283D-0E4D-D732F6213ECA}"/>
              </a:ext>
            </a:extLst>
          </p:cNvPr>
          <p:cNvCxnSpPr>
            <a:cxnSpLocks/>
          </p:cNvCxnSpPr>
          <p:nvPr/>
        </p:nvCxnSpPr>
        <p:spPr>
          <a:xfrm>
            <a:off x="6814456" y="3313651"/>
            <a:ext cx="2901044" cy="29018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874D536-0E21-56C7-8E63-E89FCE663883}"/>
              </a:ext>
            </a:extLst>
          </p:cNvPr>
          <p:cNvCxnSpPr>
            <a:cxnSpLocks/>
          </p:cNvCxnSpPr>
          <p:nvPr/>
        </p:nvCxnSpPr>
        <p:spPr>
          <a:xfrm flipH="1">
            <a:off x="7620000" y="3622648"/>
            <a:ext cx="2095500" cy="61915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4AB4762-8AAA-6A08-9EE7-0524F6AF2F08}"/>
              </a:ext>
            </a:extLst>
          </p:cNvPr>
          <p:cNvCxnSpPr>
            <a:cxnSpLocks/>
          </p:cNvCxnSpPr>
          <p:nvPr/>
        </p:nvCxnSpPr>
        <p:spPr>
          <a:xfrm flipH="1" flipV="1">
            <a:off x="6629400" y="2392680"/>
            <a:ext cx="990600" cy="18491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3C27ECE-92D3-CE8B-219D-C0BD050CA34C}"/>
              </a:ext>
            </a:extLst>
          </p:cNvPr>
          <p:cNvCxnSpPr>
            <a:cxnSpLocks/>
          </p:cNvCxnSpPr>
          <p:nvPr/>
        </p:nvCxnSpPr>
        <p:spPr>
          <a:xfrm>
            <a:off x="6629400" y="2392680"/>
            <a:ext cx="321564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842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0"/>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4382291" y="1254636"/>
            <a:ext cx="3427605" cy="461665"/>
          </a:xfrm>
          <a:prstGeom prst="rect">
            <a:avLst/>
          </a:prstGeom>
          <a:noFill/>
        </p:spPr>
        <p:txBody>
          <a:bodyPr wrap="none" rtlCol="0">
            <a:spAutoFit/>
          </a:bodyPr>
          <a:lstStyle/>
          <a:p>
            <a:pPr algn="ctr"/>
            <a:r>
              <a:rPr lang="en-US" sz="2400" dirty="0"/>
              <a:t>Building Blocks: Optimizer</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2" y="2052988"/>
            <a:ext cx="4199267" cy="1569660"/>
          </a:xfrm>
          <a:prstGeom prst="rect">
            <a:avLst/>
          </a:prstGeom>
          <a:noFill/>
        </p:spPr>
        <p:txBody>
          <a:bodyPr wrap="square" rtlCol="0">
            <a:spAutoFit/>
          </a:bodyPr>
          <a:lstStyle/>
          <a:p>
            <a:r>
              <a:rPr lang="en-US" sz="2400" dirty="0"/>
              <a:t>How do we choose </a:t>
            </a:r>
            <a:r>
              <a:rPr lang="en-US" sz="2400" dirty="0" err="1"/>
              <a:t>lr</a:t>
            </a:r>
            <a:r>
              <a:rPr lang="en-US" sz="2400" dirty="0"/>
              <a:t> (alpha)?</a:t>
            </a:r>
          </a:p>
          <a:p>
            <a:pPr marL="342900" indent="-342900">
              <a:buFont typeface="Arial" panose="020B0604020202020204" pitchFamily="34" charset="0"/>
              <a:buChar char="•"/>
            </a:pPr>
            <a:r>
              <a:rPr lang="en-US" sz="2400" dirty="0"/>
              <a:t>Small </a:t>
            </a:r>
            <a:r>
              <a:rPr lang="en-US" sz="2400" dirty="0" err="1"/>
              <a:t>lr</a:t>
            </a:r>
            <a:r>
              <a:rPr lang="en-US" sz="2400" dirty="0"/>
              <a:t> will get caught in local minima.</a:t>
            </a:r>
          </a:p>
          <a:p>
            <a:pPr marL="342900" indent="-342900">
              <a:buFont typeface="Arial" panose="020B0604020202020204" pitchFamily="34" charset="0"/>
              <a:buChar char="•"/>
            </a:pPr>
            <a:r>
              <a:rPr lang="en-US" sz="2400" dirty="0"/>
              <a:t>Large </a:t>
            </a:r>
            <a:r>
              <a:rPr lang="en-US" sz="2400" dirty="0" err="1"/>
              <a:t>lr</a:t>
            </a:r>
            <a:r>
              <a:rPr lang="en-US" sz="2400" dirty="0"/>
              <a:t> will never converge.</a:t>
            </a:r>
          </a:p>
        </p:txBody>
      </p:sp>
      <p:pic>
        <p:nvPicPr>
          <p:cNvPr id="10" name="Graphic 9">
            <a:extLst>
              <a:ext uri="{FF2B5EF4-FFF2-40B4-BE49-F238E27FC236}">
                <a16:creationId xmlns:a16="http://schemas.microsoft.com/office/drawing/2014/main" id="{9D6B9465-E739-FB58-2468-83838D410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3013" y="1973254"/>
            <a:ext cx="4992148" cy="3744111"/>
          </a:xfrm>
          <a:prstGeom prst="rect">
            <a:avLst/>
          </a:prstGeom>
        </p:spPr>
      </p:pic>
      <p:sp>
        <p:nvSpPr>
          <p:cNvPr id="15" name="Oval 14">
            <a:extLst>
              <a:ext uri="{FF2B5EF4-FFF2-40B4-BE49-F238E27FC236}">
                <a16:creationId xmlns:a16="http://schemas.microsoft.com/office/drawing/2014/main" id="{CFC6EAB3-6828-4E04-A95C-7CDDCDB55989}"/>
              </a:ext>
            </a:extLst>
          </p:cNvPr>
          <p:cNvSpPr/>
          <p:nvPr/>
        </p:nvSpPr>
        <p:spPr>
          <a:xfrm>
            <a:off x="6709952" y="3219992"/>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1329854-436C-6A10-2B10-2AF005113C6F}"/>
              </a:ext>
            </a:extLst>
          </p:cNvPr>
          <p:cNvSpPr txBox="1"/>
          <p:nvPr/>
        </p:nvSpPr>
        <p:spPr>
          <a:xfrm>
            <a:off x="6814456" y="2884831"/>
            <a:ext cx="613694" cy="369332"/>
          </a:xfrm>
          <a:prstGeom prst="rect">
            <a:avLst/>
          </a:prstGeom>
          <a:noFill/>
        </p:spPr>
        <p:txBody>
          <a:bodyPr wrap="none" rtlCol="0">
            <a:spAutoFit/>
          </a:bodyPr>
          <a:lstStyle/>
          <a:p>
            <a:pPr algn="ctr"/>
            <a:r>
              <a:rPr lang="en-US" dirty="0"/>
              <a:t>start</a:t>
            </a:r>
          </a:p>
        </p:txBody>
      </p:sp>
      <p:sp>
        <p:nvSpPr>
          <p:cNvPr id="18" name="Oval 17">
            <a:extLst>
              <a:ext uri="{FF2B5EF4-FFF2-40B4-BE49-F238E27FC236}">
                <a16:creationId xmlns:a16="http://schemas.microsoft.com/office/drawing/2014/main" id="{DB81B27C-963F-5692-F9F5-6705227747B2}"/>
              </a:ext>
            </a:extLst>
          </p:cNvPr>
          <p:cNvSpPr/>
          <p:nvPr/>
        </p:nvSpPr>
        <p:spPr>
          <a:xfrm>
            <a:off x="9041672" y="5192884"/>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00D41C1-FB92-8EE4-414A-70B3F02BFDDF}"/>
              </a:ext>
            </a:extLst>
          </p:cNvPr>
          <p:cNvSpPr txBox="1"/>
          <p:nvPr/>
        </p:nvSpPr>
        <p:spPr>
          <a:xfrm>
            <a:off x="9201072" y="4877411"/>
            <a:ext cx="577402" cy="369332"/>
          </a:xfrm>
          <a:prstGeom prst="rect">
            <a:avLst/>
          </a:prstGeom>
          <a:noFill/>
        </p:spPr>
        <p:txBody>
          <a:bodyPr wrap="none" rtlCol="0">
            <a:spAutoFit/>
          </a:bodyPr>
          <a:lstStyle/>
          <a:p>
            <a:pPr algn="ctr"/>
            <a:r>
              <a:rPr lang="en-US" dirty="0"/>
              <a:t>goal</a:t>
            </a:r>
          </a:p>
        </p:txBody>
      </p:sp>
      <p:pic>
        <p:nvPicPr>
          <p:cNvPr id="25" name="Graphic 24">
            <a:extLst>
              <a:ext uri="{FF2B5EF4-FFF2-40B4-BE49-F238E27FC236}">
                <a16:creationId xmlns:a16="http://schemas.microsoft.com/office/drawing/2014/main" id="{30C5BBC1-0F0E-DF46-6E39-A7A6CA822E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48650" y="5605329"/>
            <a:ext cx="166731" cy="270938"/>
          </a:xfrm>
          <a:prstGeom prst="rect">
            <a:avLst/>
          </a:prstGeom>
        </p:spPr>
      </p:pic>
      <p:pic>
        <p:nvPicPr>
          <p:cNvPr id="26" name="Graphic 25">
            <a:extLst>
              <a:ext uri="{FF2B5EF4-FFF2-40B4-BE49-F238E27FC236}">
                <a16:creationId xmlns:a16="http://schemas.microsoft.com/office/drawing/2014/main" id="{7B82E194-ACB1-4848-55B9-476CE8701E5B}"/>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82633"/>
          <a:stretch/>
        </p:blipFill>
        <p:spPr>
          <a:xfrm>
            <a:off x="5619990" y="3429000"/>
            <a:ext cx="613695" cy="897169"/>
          </a:xfrm>
          <a:prstGeom prst="rect">
            <a:avLst/>
          </a:prstGeom>
        </p:spPr>
      </p:pic>
      <p:cxnSp>
        <p:nvCxnSpPr>
          <p:cNvPr id="28" name="Straight Arrow Connector 27">
            <a:extLst>
              <a:ext uri="{FF2B5EF4-FFF2-40B4-BE49-F238E27FC236}">
                <a16:creationId xmlns:a16="http://schemas.microsoft.com/office/drawing/2014/main" id="{A2452991-E8D8-283D-0E4D-D732F6213ECA}"/>
              </a:ext>
            </a:extLst>
          </p:cNvPr>
          <p:cNvCxnSpPr>
            <a:cxnSpLocks/>
          </p:cNvCxnSpPr>
          <p:nvPr/>
        </p:nvCxnSpPr>
        <p:spPr>
          <a:xfrm>
            <a:off x="6814456" y="3313651"/>
            <a:ext cx="1348469" cy="93230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408B3DF-5605-4802-BC6C-72FB9AB6E61E}"/>
              </a:ext>
            </a:extLst>
          </p:cNvPr>
          <p:cNvSpPr txBox="1"/>
          <p:nvPr/>
        </p:nvSpPr>
        <p:spPr>
          <a:xfrm>
            <a:off x="391782" y="3877584"/>
            <a:ext cx="4542933" cy="1569660"/>
          </a:xfrm>
          <a:prstGeom prst="rect">
            <a:avLst/>
          </a:prstGeom>
          <a:noFill/>
        </p:spPr>
        <p:txBody>
          <a:bodyPr wrap="square" rtlCol="0">
            <a:spAutoFit/>
          </a:bodyPr>
          <a:lstStyle/>
          <a:p>
            <a:r>
              <a:rPr lang="en-US" sz="2400" dirty="0"/>
              <a:t>Adam Optimizer</a:t>
            </a:r>
          </a:p>
          <a:p>
            <a:pPr marL="342900" indent="-342900">
              <a:buFont typeface="Arial" panose="020B0604020202020204" pitchFamily="34" charset="0"/>
              <a:buChar char="•"/>
            </a:pPr>
            <a:r>
              <a:rPr lang="en-US" sz="2400" dirty="0"/>
              <a:t>Separate </a:t>
            </a:r>
            <a:r>
              <a:rPr lang="en-US" sz="2400" dirty="0" err="1"/>
              <a:t>lr</a:t>
            </a:r>
            <a:r>
              <a:rPr lang="en-US" sz="2400" dirty="0"/>
              <a:t> for each parameter.</a:t>
            </a:r>
          </a:p>
          <a:p>
            <a:pPr marL="342900" indent="-342900">
              <a:buFont typeface="Arial" panose="020B0604020202020204" pitchFamily="34" charset="0"/>
              <a:buChar char="•"/>
            </a:pPr>
            <a:r>
              <a:rPr lang="en-US" sz="2400" dirty="0"/>
              <a:t>Update </a:t>
            </a:r>
            <a:r>
              <a:rPr lang="en-US" sz="2400" dirty="0" err="1"/>
              <a:t>lr</a:t>
            </a:r>
            <a:r>
              <a:rPr lang="en-US" sz="2400" dirty="0"/>
              <a:t> based on momentum.</a:t>
            </a:r>
          </a:p>
          <a:p>
            <a:pPr marL="342900" indent="-342900">
              <a:buFont typeface="Arial" panose="020B0604020202020204" pitchFamily="34" charset="0"/>
              <a:buChar char="•"/>
            </a:pPr>
            <a:r>
              <a:rPr lang="en-US" sz="2400" dirty="0"/>
              <a:t>Decay the </a:t>
            </a:r>
            <a:r>
              <a:rPr lang="en-US" sz="2400" dirty="0" err="1"/>
              <a:t>lr</a:t>
            </a:r>
            <a:r>
              <a:rPr lang="en-US" sz="2400" dirty="0"/>
              <a:t> over time.</a:t>
            </a:r>
          </a:p>
        </p:txBody>
      </p:sp>
      <p:cxnSp>
        <p:nvCxnSpPr>
          <p:cNvPr id="37" name="Straight Arrow Connector 36">
            <a:extLst>
              <a:ext uri="{FF2B5EF4-FFF2-40B4-BE49-F238E27FC236}">
                <a16:creationId xmlns:a16="http://schemas.microsoft.com/office/drawing/2014/main" id="{9FC2E07E-C1CD-7A1A-8E78-883AE26771E7}"/>
              </a:ext>
            </a:extLst>
          </p:cNvPr>
          <p:cNvCxnSpPr>
            <a:cxnSpLocks/>
          </p:cNvCxnSpPr>
          <p:nvPr/>
        </p:nvCxnSpPr>
        <p:spPr>
          <a:xfrm>
            <a:off x="8162925" y="4245191"/>
            <a:ext cx="1438275" cy="7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A47B4AA-7B3A-6292-EFE3-47CC4D0AFBEC}"/>
              </a:ext>
            </a:extLst>
          </p:cNvPr>
          <p:cNvCxnSpPr>
            <a:cxnSpLocks/>
          </p:cNvCxnSpPr>
          <p:nvPr/>
        </p:nvCxnSpPr>
        <p:spPr>
          <a:xfrm flipH="1">
            <a:off x="8743696" y="4245191"/>
            <a:ext cx="857504" cy="7173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236B33C-1581-AA6B-D0AE-9F4BEC2EB756}"/>
              </a:ext>
            </a:extLst>
          </p:cNvPr>
          <p:cNvCxnSpPr>
            <a:cxnSpLocks/>
          </p:cNvCxnSpPr>
          <p:nvPr/>
        </p:nvCxnSpPr>
        <p:spPr>
          <a:xfrm>
            <a:off x="8743696" y="4962525"/>
            <a:ext cx="228854" cy="2569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00B43E1-D340-E293-7FDF-D5DFDDC353D0}"/>
              </a:ext>
            </a:extLst>
          </p:cNvPr>
          <p:cNvCxnSpPr>
            <a:cxnSpLocks/>
          </p:cNvCxnSpPr>
          <p:nvPr/>
        </p:nvCxnSpPr>
        <p:spPr>
          <a:xfrm>
            <a:off x="8991290" y="5219478"/>
            <a:ext cx="154886" cy="7791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51167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0"/>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4382291" y="1254636"/>
            <a:ext cx="3427605" cy="461665"/>
          </a:xfrm>
          <a:prstGeom prst="rect">
            <a:avLst/>
          </a:prstGeom>
          <a:noFill/>
        </p:spPr>
        <p:txBody>
          <a:bodyPr wrap="none" rtlCol="0">
            <a:spAutoFit/>
          </a:bodyPr>
          <a:lstStyle/>
          <a:p>
            <a:pPr algn="ctr"/>
            <a:r>
              <a:rPr lang="en-US" sz="2400" dirty="0"/>
              <a:t>Building Blocks: Optimizer</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2" y="2052988"/>
            <a:ext cx="4199267" cy="1569660"/>
          </a:xfrm>
          <a:prstGeom prst="rect">
            <a:avLst/>
          </a:prstGeom>
          <a:noFill/>
        </p:spPr>
        <p:txBody>
          <a:bodyPr wrap="square" rtlCol="0">
            <a:spAutoFit/>
          </a:bodyPr>
          <a:lstStyle/>
          <a:p>
            <a:r>
              <a:rPr lang="en-US" sz="2400" dirty="0"/>
              <a:t>How do we choose </a:t>
            </a:r>
            <a:r>
              <a:rPr lang="en-US" sz="2400" dirty="0" err="1"/>
              <a:t>lr</a:t>
            </a:r>
            <a:r>
              <a:rPr lang="en-US" sz="2400" dirty="0"/>
              <a:t> (alpha)?</a:t>
            </a:r>
          </a:p>
          <a:p>
            <a:pPr marL="342900" indent="-342900">
              <a:buFont typeface="Arial" panose="020B0604020202020204" pitchFamily="34" charset="0"/>
              <a:buChar char="•"/>
            </a:pPr>
            <a:r>
              <a:rPr lang="en-US" sz="2400" dirty="0"/>
              <a:t>Small </a:t>
            </a:r>
            <a:r>
              <a:rPr lang="en-US" sz="2400" dirty="0" err="1"/>
              <a:t>lr</a:t>
            </a:r>
            <a:r>
              <a:rPr lang="en-US" sz="2400" dirty="0"/>
              <a:t> will get caught in local minima.</a:t>
            </a:r>
          </a:p>
          <a:p>
            <a:pPr marL="342900" indent="-342900">
              <a:buFont typeface="Arial" panose="020B0604020202020204" pitchFamily="34" charset="0"/>
              <a:buChar char="•"/>
            </a:pPr>
            <a:r>
              <a:rPr lang="en-US" sz="2400" dirty="0"/>
              <a:t>Large </a:t>
            </a:r>
            <a:r>
              <a:rPr lang="en-US" sz="2400" dirty="0" err="1"/>
              <a:t>lr</a:t>
            </a:r>
            <a:r>
              <a:rPr lang="en-US" sz="2400" dirty="0"/>
              <a:t> will never converge.</a:t>
            </a:r>
          </a:p>
        </p:txBody>
      </p:sp>
      <p:pic>
        <p:nvPicPr>
          <p:cNvPr id="10" name="Graphic 9">
            <a:extLst>
              <a:ext uri="{FF2B5EF4-FFF2-40B4-BE49-F238E27FC236}">
                <a16:creationId xmlns:a16="http://schemas.microsoft.com/office/drawing/2014/main" id="{9D6B9465-E739-FB58-2468-83838D410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3013" y="1973254"/>
            <a:ext cx="4992148" cy="3744111"/>
          </a:xfrm>
          <a:prstGeom prst="rect">
            <a:avLst/>
          </a:prstGeom>
        </p:spPr>
      </p:pic>
      <p:sp>
        <p:nvSpPr>
          <p:cNvPr id="15" name="Oval 14">
            <a:extLst>
              <a:ext uri="{FF2B5EF4-FFF2-40B4-BE49-F238E27FC236}">
                <a16:creationId xmlns:a16="http://schemas.microsoft.com/office/drawing/2014/main" id="{CFC6EAB3-6828-4E04-A95C-7CDDCDB55989}"/>
              </a:ext>
            </a:extLst>
          </p:cNvPr>
          <p:cNvSpPr/>
          <p:nvPr/>
        </p:nvSpPr>
        <p:spPr>
          <a:xfrm>
            <a:off x="6709952" y="3219992"/>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1329854-436C-6A10-2B10-2AF005113C6F}"/>
              </a:ext>
            </a:extLst>
          </p:cNvPr>
          <p:cNvSpPr txBox="1"/>
          <p:nvPr/>
        </p:nvSpPr>
        <p:spPr>
          <a:xfrm>
            <a:off x="6814456" y="2884831"/>
            <a:ext cx="613694" cy="369332"/>
          </a:xfrm>
          <a:prstGeom prst="rect">
            <a:avLst/>
          </a:prstGeom>
          <a:noFill/>
        </p:spPr>
        <p:txBody>
          <a:bodyPr wrap="none" rtlCol="0">
            <a:spAutoFit/>
          </a:bodyPr>
          <a:lstStyle/>
          <a:p>
            <a:pPr algn="ctr"/>
            <a:r>
              <a:rPr lang="en-US" dirty="0"/>
              <a:t>start</a:t>
            </a:r>
          </a:p>
        </p:txBody>
      </p:sp>
      <p:sp>
        <p:nvSpPr>
          <p:cNvPr id="18" name="Oval 17">
            <a:extLst>
              <a:ext uri="{FF2B5EF4-FFF2-40B4-BE49-F238E27FC236}">
                <a16:creationId xmlns:a16="http://schemas.microsoft.com/office/drawing/2014/main" id="{DB81B27C-963F-5692-F9F5-6705227747B2}"/>
              </a:ext>
            </a:extLst>
          </p:cNvPr>
          <p:cNvSpPr/>
          <p:nvPr/>
        </p:nvSpPr>
        <p:spPr>
          <a:xfrm>
            <a:off x="9041672" y="5192884"/>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00D41C1-FB92-8EE4-414A-70B3F02BFDDF}"/>
              </a:ext>
            </a:extLst>
          </p:cNvPr>
          <p:cNvSpPr txBox="1"/>
          <p:nvPr/>
        </p:nvSpPr>
        <p:spPr>
          <a:xfrm>
            <a:off x="9201072" y="4877411"/>
            <a:ext cx="577402" cy="369332"/>
          </a:xfrm>
          <a:prstGeom prst="rect">
            <a:avLst/>
          </a:prstGeom>
          <a:noFill/>
        </p:spPr>
        <p:txBody>
          <a:bodyPr wrap="none" rtlCol="0">
            <a:spAutoFit/>
          </a:bodyPr>
          <a:lstStyle/>
          <a:p>
            <a:pPr algn="ctr"/>
            <a:r>
              <a:rPr lang="en-US" dirty="0"/>
              <a:t>goal</a:t>
            </a:r>
          </a:p>
        </p:txBody>
      </p:sp>
      <p:pic>
        <p:nvPicPr>
          <p:cNvPr id="25" name="Graphic 24">
            <a:extLst>
              <a:ext uri="{FF2B5EF4-FFF2-40B4-BE49-F238E27FC236}">
                <a16:creationId xmlns:a16="http://schemas.microsoft.com/office/drawing/2014/main" id="{30C5BBC1-0F0E-DF46-6E39-A7A6CA822E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48650" y="5605329"/>
            <a:ext cx="166731" cy="270938"/>
          </a:xfrm>
          <a:prstGeom prst="rect">
            <a:avLst/>
          </a:prstGeom>
        </p:spPr>
      </p:pic>
      <p:pic>
        <p:nvPicPr>
          <p:cNvPr id="26" name="Graphic 25">
            <a:extLst>
              <a:ext uri="{FF2B5EF4-FFF2-40B4-BE49-F238E27FC236}">
                <a16:creationId xmlns:a16="http://schemas.microsoft.com/office/drawing/2014/main" id="{7B82E194-ACB1-4848-55B9-476CE8701E5B}"/>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82633"/>
          <a:stretch/>
        </p:blipFill>
        <p:spPr>
          <a:xfrm>
            <a:off x="5619990" y="3429000"/>
            <a:ext cx="613695" cy="897169"/>
          </a:xfrm>
          <a:prstGeom prst="rect">
            <a:avLst/>
          </a:prstGeom>
        </p:spPr>
      </p:pic>
      <p:cxnSp>
        <p:nvCxnSpPr>
          <p:cNvPr id="28" name="Straight Arrow Connector 27">
            <a:extLst>
              <a:ext uri="{FF2B5EF4-FFF2-40B4-BE49-F238E27FC236}">
                <a16:creationId xmlns:a16="http://schemas.microsoft.com/office/drawing/2014/main" id="{A2452991-E8D8-283D-0E4D-D732F6213ECA}"/>
              </a:ext>
            </a:extLst>
          </p:cNvPr>
          <p:cNvCxnSpPr>
            <a:cxnSpLocks/>
          </p:cNvCxnSpPr>
          <p:nvPr/>
        </p:nvCxnSpPr>
        <p:spPr>
          <a:xfrm>
            <a:off x="6814456" y="3313651"/>
            <a:ext cx="1348469" cy="93230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408B3DF-5605-4802-BC6C-72FB9AB6E61E}"/>
              </a:ext>
            </a:extLst>
          </p:cNvPr>
          <p:cNvSpPr txBox="1"/>
          <p:nvPr/>
        </p:nvSpPr>
        <p:spPr>
          <a:xfrm>
            <a:off x="391782" y="3877584"/>
            <a:ext cx="4542933" cy="2677656"/>
          </a:xfrm>
          <a:prstGeom prst="rect">
            <a:avLst/>
          </a:prstGeom>
          <a:noFill/>
        </p:spPr>
        <p:txBody>
          <a:bodyPr wrap="square" rtlCol="0">
            <a:spAutoFit/>
          </a:bodyPr>
          <a:lstStyle/>
          <a:p>
            <a:r>
              <a:rPr lang="en-US" sz="2400" dirty="0"/>
              <a:t>Adam Optimizer</a:t>
            </a:r>
          </a:p>
          <a:p>
            <a:pPr marL="342900" indent="-342900">
              <a:buFont typeface="Arial" panose="020B0604020202020204" pitchFamily="34" charset="0"/>
              <a:buChar char="•"/>
            </a:pPr>
            <a:r>
              <a:rPr lang="en-US" sz="2400" dirty="0"/>
              <a:t>Separate </a:t>
            </a:r>
            <a:r>
              <a:rPr lang="en-US" sz="2400" dirty="0" err="1"/>
              <a:t>lr</a:t>
            </a:r>
            <a:r>
              <a:rPr lang="en-US" sz="2400" dirty="0"/>
              <a:t> for each parameter.</a:t>
            </a:r>
          </a:p>
          <a:p>
            <a:pPr marL="342900" indent="-342900">
              <a:buFont typeface="Arial" panose="020B0604020202020204" pitchFamily="34" charset="0"/>
              <a:buChar char="•"/>
            </a:pPr>
            <a:r>
              <a:rPr lang="en-US" sz="2400" dirty="0"/>
              <a:t>Update </a:t>
            </a:r>
            <a:r>
              <a:rPr lang="en-US" sz="2400" dirty="0" err="1"/>
              <a:t>lr</a:t>
            </a:r>
            <a:r>
              <a:rPr lang="en-US" sz="2400" dirty="0"/>
              <a:t> based on momentum.</a:t>
            </a:r>
          </a:p>
          <a:p>
            <a:pPr marL="342900" indent="-342900">
              <a:buFont typeface="Arial" panose="020B0604020202020204" pitchFamily="34" charset="0"/>
              <a:buChar char="•"/>
            </a:pPr>
            <a:r>
              <a:rPr lang="en-US" sz="2400" dirty="0"/>
              <a:t>Decay the </a:t>
            </a:r>
            <a:r>
              <a:rPr lang="en-US" sz="2400" dirty="0" err="1"/>
              <a:t>lr</a:t>
            </a:r>
            <a:r>
              <a:rPr lang="en-US" sz="2400" dirty="0"/>
              <a:t> over time.</a:t>
            </a:r>
          </a:p>
          <a:p>
            <a:pPr marL="342900" indent="-342900">
              <a:buFont typeface="Arial" panose="020B0604020202020204" pitchFamily="34" charset="0"/>
              <a:buChar char="•"/>
            </a:pPr>
            <a:r>
              <a:rPr lang="en-US" sz="2400" dirty="0"/>
              <a:t>Sensitive to </a:t>
            </a:r>
            <a:r>
              <a:rPr lang="en-US" sz="2400" dirty="0" err="1"/>
              <a:t>lr</a:t>
            </a:r>
            <a:r>
              <a:rPr lang="en-US" sz="2400" dirty="0"/>
              <a:t> initialization.</a:t>
            </a:r>
          </a:p>
          <a:p>
            <a:pPr marL="342900" indent="-342900">
              <a:buFont typeface="Arial" panose="020B0604020202020204" pitchFamily="34" charset="0"/>
              <a:buChar char="•"/>
            </a:pPr>
            <a:r>
              <a:rPr lang="en-US" sz="2400" dirty="0"/>
              <a:t>Can be used with an overall decay as an upper bound.</a:t>
            </a:r>
          </a:p>
        </p:txBody>
      </p:sp>
      <p:cxnSp>
        <p:nvCxnSpPr>
          <p:cNvPr id="37" name="Straight Arrow Connector 36">
            <a:extLst>
              <a:ext uri="{FF2B5EF4-FFF2-40B4-BE49-F238E27FC236}">
                <a16:creationId xmlns:a16="http://schemas.microsoft.com/office/drawing/2014/main" id="{9FC2E07E-C1CD-7A1A-8E78-883AE26771E7}"/>
              </a:ext>
            </a:extLst>
          </p:cNvPr>
          <p:cNvCxnSpPr>
            <a:cxnSpLocks/>
          </p:cNvCxnSpPr>
          <p:nvPr/>
        </p:nvCxnSpPr>
        <p:spPr>
          <a:xfrm>
            <a:off x="8162925" y="4245191"/>
            <a:ext cx="1438275" cy="7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A47B4AA-7B3A-6292-EFE3-47CC4D0AFBEC}"/>
              </a:ext>
            </a:extLst>
          </p:cNvPr>
          <p:cNvCxnSpPr>
            <a:cxnSpLocks/>
          </p:cNvCxnSpPr>
          <p:nvPr/>
        </p:nvCxnSpPr>
        <p:spPr>
          <a:xfrm flipH="1">
            <a:off x="8743696" y="4245191"/>
            <a:ext cx="857504" cy="7173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236B33C-1581-AA6B-D0AE-9F4BEC2EB756}"/>
              </a:ext>
            </a:extLst>
          </p:cNvPr>
          <p:cNvCxnSpPr>
            <a:cxnSpLocks/>
          </p:cNvCxnSpPr>
          <p:nvPr/>
        </p:nvCxnSpPr>
        <p:spPr>
          <a:xfrm>
            <a:off x="8743696" y="4962525"/>
            <a:ext cx="228854" cy="2569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00B43E1-D340-E293-7FDF-D5DFDDC353D0}"/>
              </a:ext>
            </a:extLst>
          </p:cNvPr>
          <p:cNvCxnSpPr>
            <a:cxnSpLocks/>
          </p:cNvCxnSpPr>
          <p:nvPr/>
        </p:nvCxnSpPr>
        <p:spPr>
          <a:xfrm>
            <a:off x="8991290" y="5219478"/>
            <a:ext cx="154886" cy="7791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7992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Machine Learning</a:t>
            </a:r>
          </a:p>
        </p:txBody>
      </p:sp>
      <p:sp>
        <p:nvSpPr>
          <p:cNvPr id="20" name="TextBox 19">
            <a:extLst>
              <a:ext uri="{FF2B5EF4-FFF2-40B4-BE49-F238E27FC236}">
                <a16:creationId xmlns:a16="http://schemas.microsoft.com/office/drawing/2014/main" id="{7218BA55-F20F-A0D2-833F-D4AEB17CD159}"/>
              </a:ext>
            </a:extLst>
          </p:cNvPr>
          <p:cNvSpPr txBox="1"/>
          <p:nvPr/>
        </p:nvSpPr>
        <p:spPr>
          <a:xfrm>
            <a:off x="4464617" y="1254636"/>
            <a:ext cx="3262816" cy="461665"/>
          </a:xfrm>
          <a:prstGeom prst="rect">
            <a:avLst/>
          </a:prstGeom>
          <a:noFill/>
        </p:spPr>
        <p:txBody>
          <a:bodyPr wrap="none" rtlCol="0">
            <a:spAutoFit/>
          </a:bodyPr>
          <a:lstStyle/>
          <a:p>
            <a:pPr algn="ctr"/>
            <a:r>
              <a:rPr lang="en-US" sz="2400" dirty="0"/>
              <a:t>How do machines learn?</a:t>
            </a:r>
          </a:p>
        </p:txBody>
      </p:sp>
      <p:pic>
        <p:nvPicPr>
          <p:cNvPr id="3" name="Picture 2">
            <a:extLst>
              <a:ext uri="{FF2B5EF4-FFF2-40B4-BE49-F238E27FC236}">
                <a16:creationId xmlns:a16="http://schemas.microsoft.com/office/drawing/2014/main" id="{3A038A45-0C17-D86E-40C1-993977152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354" y="2333816"/>
            <a:ext cx="2996655" cy="22445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BFE96F-1FBD-D55B-A3E7-54E56F75BD47}"/>
              </a:ext>
            </a:extLst>
          </p:cNvPr>
          <p:cNvSpPr txBox="1"/>
          <p:nvPr/>
        </p:nvSpPr>
        <p:spPr>
          <a:xfrm>
            <a:off x="2632724" y="4861854"/>
            <a:ext cx="849912" cy="461665"/>
          </a:xfrm>
          <a:prstGeom prst="rect">
            <a:avLst/>
          </a:prstGeom>
          <a:noFill/>
        </p:spPr>
        <p:txBody>
          <a:bodyPr wrap="none" rtlCol="0">
            <a:spAutoFit/>
          </a:bodyPr>
          <a:lstStyle/>
          <a:p>
            <a:pPr algn="ctr"/>
            <a:r>
              <a:rPr lang="en-US" sz="2400" dirty="0"/>
              <a:t>Input</a:t>
            </a:r>
          </a:p>
        </p:txBody>
      </p:sp>
      <p:grpSp>
        <p:nvGrpSpPr>
          <p:cNvPr id="40" name="Group 39">
            <a:extLst>
              <a:ext uri="{FF2B5EF4-FFF2-40B4-BE49-F238E27FC236}">
                <a16:creationId xmlns:a16="http://schemas.microsoft.com/office/drawing/2014/main" id="{F3ED562E-CED3-5C99-E5D5-898E632156F1}"/>
              </a:ext>
            </a:extLst>
          </p:cNvPr>
          <p:cNvGrpSpPr/>
          <p:nvPr/>
        </p:nvGrpSpPr>
        <p:grpSpPr>
          <a:xfrm>
            <a:off x="5222206" y="2146300"/>
            <a:ext cx="516132" cy="2619630"/>
            <a:chOff x="4569003" y="2349500"/>
            <a:chExt cx="516132" cy="2619630"/>
          </a:xfrm>
        </p:grpSpPr>
        <p:sp>
          <p:nvSpPr>
            <p:cNvPr id="7" name="Rectangle 6">
              <a:extLst>
                <a:ext uri="{FF2B5EF4-FFF2-40B4-BE49-F238E27FC236}">
                  <a16:creationId xmlns:a16="http://schemas.microsoft.com/office/drawing/2014/main" id="{62ECF26E-FE12-668B-A3BA-180F348B3015}"/>
                </a:ext>
              </a:extLst>
            </p:cNvPr>
            <p:cNvSpPr/>
            <p:nvPr/>
          </p:nvSpPr>
          <p:spPr>
            <a:xfrm>
              <a:off x="4569003" y="2349500"/>
              <a:ext cx="516132" cy="26196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A608BD1-EF35-7BF4-03C2-44150A7F2801}"/>
                </a:ext>
              </a:extLst>
            </p:cNvPr>
            <p:cNvSpPr txBox="1"/>
            <p:nvPr/>
          </p:nvSpPr>
          <p:spPr>
            <a:xfrm rot="16200000">
              <a:off x="3654601" y="3428368"/>
              <a:ext cx="2344937" cy="461665"/>
            </a:xfrm>
            <a:prstGeom prst="rect">
              <a:avLst/>
            </a:prstGeom>
            <a:noFill/>
          </p:spPr>
          <p:txBody>
            <a:bodyPr wrap="none" rtlCol="0">
              <a:spAutoFit/>
            </a:bodyPr>
            <a:lstStyle/>
            <a:p>
              <a:pPr algn="ctr"/>
              <a:r>
                <a:rPr lang="en-US" sz="2400" dirty="0"/>
                <a:t>Feature Extractor</a:t>
              </a:r>
            </a:p>
          </p:txBody>
        </p:sp>
      </p:grpSp>
      <p:cxnSp>
        <p:nvCxnSpPr>
          <p:cNvPr id="18" name="Straight Arrow Connector 17">
            <a:extLst>
              <a:ext uri="{FF2B5EF4-FFF2-40B4-BE49-F238E27FC236}">
                <a16:creationId xmlns:a16="http://schemas.microsoft.com/office/drawing/2014/main" id="{33F6A8D6-DA18-08F8-E0F1-E6D4EAEA74E7}"/>
              </a:ext>
            </a:extLst>
          </p:cNvPr>
          <p:cNvCxnSpPr/>
          <p:nvPr/>
        </p:nvCxnSpPr>
        <p:spPr>
          <a:xfrm>
            <a:off x="4684843" y="3456115"/>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C5EE9FC-6263-6779-5262-EF50AC6783B8}"/>
              </a:ext>
            </a:extLst>
          </p:cNvPr>
          <p:cNvCxnSpPr/>
          <p:nvPr/>
        </p:nvCxnSpPr>
        <p:spPr>
          <a:xfrm>
            <a:off x="5894701" y="3456115"/>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888A7671-0749-D6EA-5A6E-DD44BBC22616}"/>
              </a:ext>
            </a:extLst>
          </p:cNvPr>
          <p:cNvGrpSpPr/>
          <p:nvPr/>
        </p:nvGrpSpPr>
        <p:grpSpPr>
          <a:xfrm>
            <a:off x="6432064" y="2560626"/>
            <a:ext cx="1004337" cy="1828614"/>
            <a:chOff x="5766767" y="2795725"/>
            <a:chExt cx="1004337" cy="1828614"/>
          </a:xfrm>
        </p:grpSpPr>
        <p:sp>
          <p:nvSpPr>
            <p:cNvPr id="22" name="TextBox 21">
              <a:extLst>
                <a:ext uri="{FF2B5EF4-FFF2-40B4-BE49-F238E27FC236}">
                  <a16:creationId xmlns:a16="http://schemas.microsoft.com/office/drawing/2014/main" id="{08E5D6E1-D250-4948-6F4E-DEB16EE6D906}"/>
                </a:ext>
              </a:extLst>
            </p:cNvPr>
            <p:cNvSpPr txBox="1"/>
            <p:nvPr/>
          </p:nvSpPr>
          <p:spPr>
            <a:xfrm>
              <a:off x="5860447" y="2795725"/>
              <a:ext cx="773417" cy="461665"/>
            </a:xfrm>
            <a:prstGeom prst="rect">
              <a:avLst/>
            </a:prstGeom>
            <a:noFill/>
          </p:spPr>
          <p:txBody>
            <a:bodyPr wrap="none" rtlCol="0">
              <a:spAutoFit/>
            </a:bodyPr>
            <a:lstStyle/>
            <a:p>
              <a:pPr algn="ctr"/>
              <a:r>
                <a:rPr lang="en-US" sz="2400" dirty="0"/>
                <a:t>Grey</a:t>
              </a:r>
            </a:p>
          </p:txBody>
        </p:sp>
        <p:sp>
          <p:nvSpPr>
            <p:cNvPr id="23" name="TextBox 22">
              <a:extLst>
                <a:ext uri="{FF2B5EF4-FFF2-40B4-BE49-F238E27FC236}">
                  <a16:creationId xmlns:a16="http://schemas.microsoft.com/office/drawing/2014/main" id="{36FD67F7-5209-064C-E750-E736DFF55583}"/>
                </a:ext>
              </a:extLst>
            </p:cNvPr>
            <p:cNvSpPr txBox="1"/>
            <p:nvPr/>
          </p:nvSpPr>
          <p:spPr>
            <a:xfrm>
              <a:off x="5790278" y="3247017"/>
              <a:ext cx="957314" cy="461665"/>
            </a:xfrm>
            <a:prstGeom prst="rect">
              <a:avLst/>
            </a:prstGeom>
            <a:noFill/>
          </p:spPr>
          <p:txBody>
            <a:bodyPr wrap="none" rtlCol="0">
              <a:spAutoFit/>
            </a:bodyPr>
            <a:lstStyle/>
            <a:p>
              <a:pPr algn="ctr"/>
              <a:r>
                <a:rPr lang="en-US" sz="2400" dirty="0"/>
                <a:t>4 Legs</a:t>
              </a:r>
            </a:p>
          </p:txBody>
        </p:sp>
        <p:sp>
          <p:nvSpPr>
            <p:cNvPr id="24" name="TextBox 23">
              <a:extLst>
                <a:ext uri="{FF2B5EF4-FFF2-40B4-BE49-F238E27FC236}">
                  <a16:creationId xmlns:a16="http://schemas.microsoft.com/office/drawing/2014/main" id="{D93A6906-4F78-6E5D-EEEE-7FACF96F0B0F}"/>
                </a:ext>
              </a:extLst>
            </p:cNvPr>
            <p:cNvSpPr txBox="1"/>
            <p:nvPr/>
          </p:nvSpPr>
          <p:spPr>
            <a:xfrm>
              <a:off x="5803701" y="4162674"/>
              <a:ext cx="886909" cy="461665"/>
            </a:xfrm>
            <a:prstGeom prst="rect">
              <a:avLst/>
            </a:prstGeom>
            <a:noFill/>
          </p:spPr>
          <p:txBody>
            <a:bodyPr wrap="none" rtlCol="0">
              <a:spAutoFit/>
            </a:bodyPr>
            <a:lstStyle/>
            <a:p>
              <a:pPr algn="ctr"/>
              <a:r>
                <a:rPr lang="en-US" sz="2400" dirty="0"/>
                <a:t>Trunk</a:t>
              </a:r>
            </a:p>
          </p:txBody>
        </p:sp>
        <p:sp>
          <p:nvSpPr>
            <p:cNvPr id="25" name="TextBox 24">
              <a:extLst>
                <a:ext uri="{FF2B5EF4-FFF2-40B4-BE49-F238E27FC236}">
                  <a16:creationId xmlns:a16="http://schemas.microsoft.com/office/drawing/2014/main" id="{4C43B0D6-7F78-81B1-50D5-C631989FFB38}"/>
                </a:ext>
              </a:extLst>
            </p:cNvPr>
            <p:cNvSpPr txBox="1"/>
            <p:nvPr/>
          </p:nvSpPr>
          <p:spPr>
            <a:xfrm rot="16200000">
              <a:off x="5984724" y="3698925"/>
              <a:ext cx="397866" cy="461665"/>
            </a:xfrm>
            <a:prstGeom prst="rect">
              <a:avLst/>
            </a:prstGeom>
            <a:noFill/>
          </p:spPr>
          <p:txBody>
            <a:bodyPr wrap="none" rtlCol="0">
              <a:spAutoFit/>
            </a:bodyPr>
            <a:lstStyle/>
            <a:p>
              <a:pPr algn="ctr"/>
              <a:r>
                <a:rPr lang="en-US" sz="2400" dirty="0"/>
                <a:t>…</a:t>
              </a:r>
            </a:p>
          </p:txBody>
        </p:sp>
        <p:sp>
          <p:nvSpPr>
            <p:cNvPr id="26" name="Rectangle 25">
              <a:extLst>
                <a:ext uri="{FF2B5EF4-FFF2-40B4-BE49-F238E27FC236}">
                  <a16:creationId xmlns:a16="http://schemas.microsoft.com/office/drawing/2014/main" id="{9CC2C091-4DCC-B881-284B-ADB91EFC7DAE}"/>
                </a:ext>
              </a:extLst>
            </p:cNvPr>
            <p:cNvSpPr/>
            <p:nvPr/>
          </p:nvSpPr>
          <p:spPr>
            <a:xfrm>
              <a:off x="5766767" y="2819401"/>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7ACE575-4E7A-C699-BC23-6E8CB89CCF40}"/>
                </a:ext>
              </a:extLst>
            </p:cNvPr>
            <p:cNvSpPr/>
            <p:nvPr/>
          </p:nvSpPr>
          <p:spPr>
            <a:xfrm>
              <a:off x="5766767" y="3258856"/>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EC891265-4DCE-479E-3613-8180146D2F1F}"/>
                </a:ext>
              </a:extLst>
            </p:cNvPr>
            <p:cNvSpPr/>
            <p:nvPr/>
          </p:nvSpPr>
          <p:spPr>
            <a:xfrm>
              <a:off x="5766767" y="3704846"/>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B1CB4385-799A-6F4E-D3A2-975ADB63FC03}"/>
                </a:ext>
              </a:extLst>
            </p:cNvPr>
            <p:cNvSpPr/>
            <p:nvPr/>
          </p:nvSpPr>
          <p:spPr>
            <a:xfrm>
              <a:off x="5766767" y="4150834"/>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34A088C2-ADDF-86E7-C410-D745D1D6C0A8}"/>
              </a:ext>
            </a:extLst>
          </p:cNvPr>
          <p:cNvGrpSpPr/>
          <p:nvPr/>
        </p:nvGrpSpPr>
        <p:grpSpPr>
          <a:xfrm>
            <a:off x="8130127" y="2146300"/>
            <a:ext cx="516132" cy="2619630"/>
            <a:chOff x="7543419" y="2349500"/>
            <a:chExt cx="516132" cy="2619630"/>
          </a:xfrm>
        </p:grpSpPr>
        <p:sp>
          <p:nvSpPr>
            <p:cNvPr id="32" name="Rectangle 31">
              <a:extLst>
                <a:ext uri="{FF2B5EF4-FFF2-40B4-BE49-F238E27FC236}">
                  <a16:creationId xmlns:a16="http://schemas.microsoft.com/office/drawing/2014/main" id="{FDE276E7-26EE-1904-36BE-74DDE1F947FE}"/>
                </a:ext>
              </a:extLst>
            </p:cNvPr>
            <p:cNvSpPr/>
            <p:nvPr/>
          </p:nvSpPr>
          <p:spPr>
            <a:xfrm>
              <a:off x="7543419" y="2349500"/>
              <a:ext cx="516132" cy="26196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E2AB9E7B-5192-8A4F-5B56-C599B687BC02}"/>
                </a:ext>
              </a:extLst>
            </p:cNvPr>
            <p:cNvSpPr txBox="1"/>
            <p:nvPr/>
          </p:nvSpPr>
          <p:spPr>
            <a:xfrm rot="16200000">
              <a:off x="6554580" y="3428483"/>
              <a:ext cx="2493824" cy="461665"/>
            </a:xfrm>
            <a:prstGeom prst="rect">
              <a:avLst/>
            </a:prstGeom>
            <a:noFill/>
          </p:spPr>
          <p:txBody>
            <a:bodyPr wrap="none" rtlCol="0">
              <a:spAutoFit/>
            </a:bodyPr>
            <a:lstStyle/>
            <a:p>
              <a:pPr algn="ctr"/>
              <a:r>
                <a:rPr lang="en-US" sz="2400" dirty="0"/>
                <a:t>Feature Reasoning</a:t>
              </a:r>
            </a:p>
          </p:txBody>
        </p:sp>
      </p:grpSp>
      <p:cxnSp>
        <p:nvCxnSpPr>
          <p:cNvPr id="34" name="Straight Arrow Connector 33">
            <a:extLst>
              <a:ext uri="{FF2B5EF4-FFF2-40B4-BE49-F238E27FC236}">
                <a16:creationId xmlns:a16="http://schemas.microsoft.com/office/drawing/2014/main" id="{4A57C83B-4723-CE30-BFE0-7B7CD8EA6326}"/>
              </a:ext>
            </a:extLst>
          </p:cNvPr>
          <p:cNvCxnSpPr/>
          <p:nvPr/>
        </p:nvCxnSpPr>
        <p:spPr>
          <a:xfrm>
            <a:off x="7592764" y="3461374"/>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E6E3B39-60E6-0D59-C4D3-A98CF9985E79}"/>
              </a:ext>
            </a:extLst>
          </p:cNvPr>
          <p:cNvSpPr txBox="1"/>
          <p:nvPr/>
        </p:nvSpPr>
        <p:spPr>
          <a:xfrm>
            <a:off x="5968170" y="4861854"/>
            <a:ext cx="2022413" cy="461665"/>
          </a:xfrm>
          <a:prstGeom prst="rect">
            <a:avLst/>
          </a:prstGeom>
          <a:noFill/>
        </p:spPr>
        <p:txBody>
          <a:bodyPr wrap="none" rtlCol="0">
            <a:spAutoFit/>
          </a:bodyPr>
          <a:lstStyle/>
          <a:p>
            <a:pPr algn="ctr"/>
            <a:r>
              <a:rPr lang="en-US" sz="2400" dirty="0"/>
              <a:t>Feature Vector</a:t>
            </a:r>
          </a:p>
        </p:txBody>
      </p:sp>
      <p:sp>
        <p:nvSpPr>
          <p:cNvPr id="5" name="TextBox 4">
            <a:extLst>
              <a:ext uri="{FF2B5EF4-FFF2-40B4-BE49-F238E27FC236}">
                <a16:creationId xmlns:a16="http://schemas.microsoft.com/office/drawing/2014/main" id="{A4BC6B9C-7B2A-0D9C-C9D3-FC5C81AF9342}"/>
              </a:ext>
            </a:extLst>
          </p:cNvPr>
          <p:cNvSpPr txBox="1"/>
          <p:nvPr/>
        </p:nvSpPr>
        <p:spPr>
          <a:xfrm>
            <a:off x="4178190" y="5789348"/>
            <a:ext cx="3835665" cy="461665"/>
          </a:xfrm>
          <a:prstGeom prst="rect">
            <a:avLst/>
          </a:prstGeom>
          <a:noFill/>
        </p:spPr>
        <p:txBody>
          <a:bodyPr wrap="none" rtlCol="0">
            <a:spAutoFit/>
          </a:bodyPr>
          <a:lstStyle/>
          <a:p>
            <a:pPr algn="ctr"/>
            <a:r>
              <a:rPr lang="en-US" sz="2400" dirty="0"/>
              <a:t>What animal is in this image?</a:t>
            </a:r>
          </a:p>
        </p:txBody>
      </p:sp>
    </p:spTree>
    <p:extLst>
      <p:ext uri="{BB962C8B-B14F-4D97-AF65-F5344CB8AC3E}">
        <p14:creationId xmlns:p14="http://schemas.microsoft.com/office/powerpoint/2010/main" val="35005350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0"/>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4384147" y="1254636"/>
            <a:ext cx="3423886" cy="461665"/>
          </a:xfrm>
          <a:prstGeom prst="rect">
            <a:avLst/>
          </a:prstGeom>
          <a:noFill/>
        </p:spPr>
        <p:txBody>
          <a:bodyPr wrap="none" rtlCol="0">
            <a:spAutoFit/>
          </a:bodyPr>
          <a:lstStyle/>
          <a:p>
            <a:pPr algn="ctr"/>
            <a:r>
              <a:rPr lang="en-US" sz="2400" dirty="0"/>
              <a:t>Building Blocks: batch size</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2" y="2052988"/>
            <a:ext cx="4199267"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dirty="0"/>
              <a:t>Estimate the error.</a:t>
            </a:r>
          </a:p>
          <a:p>
            <a:pPr marL="457200" indent="-457200">
              <a:buFont typeface="+mj-lt"/>
              <a:buAutoNum type="arabicPeriod"/>
            </a:pPr>
            <a:r>
              <a:rPr lang="en-US" sz="2400" dirty="0"/>
              <a:t>Compute the change in weights most likely to reduce the error (gradient).</a:t>
            </a:r>
          </a:p>
          <a:p>
            <a:pPr marL="457200" indent="-457200">
              <a:buFont typeface="+mj-lt"/>
              <a:buAutoNum type="arabicPeriod"/>
            </a:pPr>
            <a:r>
              <a:rPr lang="en-US" sz="2400" dirty="0"/>
              <a:t>Update the weights according to the gradient.</a:t>
            </a:r>
          </a:p>
        </p:txBody>
      </p:sp>
      <p:sp>
        <p:nvSpPr>
          <p:cNvPr id="6" name="TextBox 5">
            <a:extLst>
              <a:ext uri="{FF2B5EF4-FFF2-40B4-BE49-F238E27FC236}">
                <a16:creationId xmlns:a16="http://schemas.microsoft.com/office/drawing/2014/main" id="{E3ABE196-B09C-59B9-E302-F17CC522FD17}"/>
              </a:ext>
            </a:extLst>
          </p:cNvPr>
          <p:cNvSpPr txBox="1"/>
          <p:nvPr/>
        </p:nvSpPr>
        <p:spPr>
          <a:xfrm>
            <a:off x="5733728" y="3013501"/>
            <a:ext cx="4781872" cy="830997"/>
          </a:xfrm>
          <a:prstGeom prst="rect">
            <a:avLst/>
          </a:prstGeom>
          <a:noFill/>
        </p:spPr>
        <p:txBody>
          <a:bodyPr wrap="square" rtlCol="0">
            <a:spAutoFit/>
          </a:bodyPr>
          <a:lstStyle/>
          <a:p>
            <a:pPr algn="ctr"/>
            <a:r>
              <a:rPr lang="en-US" sz="2400" dirty="0"/>
              <a:t>How many samples should we see before we update the weights?</a:t>
            </a:r>
          </a:p>
        </p:txBody>
      </p:sp>
    </p:spTree>
    <p:extLst>
      <p:ext uri="{BB962C8B-B14F-4D97-AF65-F5344CB8AC3E}">
        <p14:creationId xmlns:p14="http://schemas.microsoft.com/office/powerpoint/2010/main" val="27903253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0"/>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4384161" y="1254636"/>
            <a:ext cx="3423886" cy="461665"/>
          </a:xfrm>
          <a:prstGeom prst="rect">
            <a:avLst/>
          </a:prstGeom>
          <a:noFill/>
        </p:spPr>
        <p:txBody>
          <a:bodyPr wrap="none" rtlCol="0">
            <a:spAutoFit/>
          </a:bodyPr>
          <a:lstStyle/>
          <a:p>
            <a:pPr algn="ctr"/>
            <a:r>
              <a:rPr lang="en-US" sz="2400" dirty="0"/>
              <a:t>Building Blocks: batch size</a:t>
            </a:r>
          </a:p>
        </p:txBody>
      </p:sp>
      <p:sp>
        <p:nvSpPr>
          <p:cNvPr id="4" name="TextBox 3">
            <a:extLst>
              <a:ext uri="{FF2B5EF4-FFF2-40B4-BE49-F238E27FC236}">
                <a16:creationId xmlns:a16="http://schemas.microsoft.com/office/drawing/2014/main" id="{1F97CA84-A89E-386C-4375-606CA3E4313B}"/>
              </a:ext>
            </a:extLst>
          </p:cNvPr>
          <p:cNvSpPr txBox="1"/>
          <p:nvPr/>
        </p:nvSpPr>
        <p:spPr>
          <a:xfrm>
            <a:off x="391782" y="2052988"/>
            <a:ext cx="5221618" cy="4893647"/>
          </a:xfrm>
          <a:prstGeom prst="rect">
            <a:avLst/>
          </a:prstGeom>
          <a:noFill/>
        </p:spPr>
        <p:txBody>
          <a:bodyPr wrap="square" rtlCol="0">
            <a:spAutoFit/>
          </a:bodyPr>
          <a:lstStyle/>
          <a:p>
            <a:r>
              <a:rPr lang="en-US" sz="2400" dirty="0"/>
              <a:t>Gradient Descent:</a:t>
            </a:r>
          </a:p>
          <a:p>
            <a:pPr marL="342900" indent="-342900">
              <a:buFont typeface="Arial" panose="020B0604020202020204" pitchFamily="34" charset="0"/>
              <a:buChar char="•"/>
            </a:pPr>
            <a:r>
              <a:rPr lang="en-US" sz="2400" dirty="0"/>
              <a:t>Use all samples to compute the gradient and then update parameters.</a:t>
            </a:r>
          </a:p>
          <a:p>
            <a:r>
              <a:rPr lang="en-US" sz="2400" dirty="0"/>
              <a:t>Stochastic Gradient Descent:</a:t>
            </a:r>
          </a:p>
          <a:p>
            <a:pPr marL="342900" indent="-342900">
              <a:buFont typeface="Arial" panose="020B0604020202020204" pitchFamily="34" charset="0"/>
              <a:buChar char="•"/>
            </a:pPr>
            <a:r>
              <a:rPr lang="en-US" sz="2400" dirty="0"/>
              <a:t>Use one sample to compute the gradient and then update parameters.</a:t>
            </a:r>
          </a:p>
          <a:p>
            <a:r>
              <a:rPr lang="en-US" sz="2400" dirty="0"/>
              <a:t>Minibatch Stochastic Gradient Descent:</a:t>
            </a:r>
          </a:p>
          <a:p>
            <a:pPr marL="342900" indent="-342900">
              <a:buFont typeface="Arial" panose="020B0604020202020204" pitchFamily="34" charset="0"/>
              <a:buChar char="•"/>
            </a:pPr>
            <a:r>
              <a:rPr lang="en-US" sz="2400" dirty="0"/>
              <a:t>Use a subset of samples to compute the gradient and then update parameters.</a:t>
            </a:r>
          </a:p>
          <a:p>
            <a:endParaRPr lang="en-US" sz="2400" dirty="0"/>
          </a:p>
        </p:txBody>
      </p:sp>
      <p:pic>
        <p:nvPicPr>
          <p:cNvPr id="1026" name="Picture 2" descr="Prepare the ImageNet dataset — gluoncv 0.11.0 documentation">
            <a:extLst>
              <a:ext uri="{FF2B5EF4-FFF2-40B4-BE49-F238E27FC236}">
                <a16:creationId xmlns:a16="http://schemas.microsoft.com/office/drawing/2014/main" id="{07BDE241-81F2-C908-11BA-57C9CE8B18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0325" y="2440305"/>
            <a:ext cx="4943475" cy="19773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268ED9B-02AD-8215-74AC-326577BCB3DA}"/>
              </a:ext>
            </a:extLst>
          </p:cNvPr>
          <p:cNvSpPr txBox="1"/>
          <p:nvPr/>
        </p:nvSpPr>
        <p:spPr>
          <a:xfrm>
            <a:off x="6773675" y="4417695"/>
            <a:ext cx="4216796" cy="461665"/>
          </a:xfrm>
          <a:prstGeom prst="rect">
            <a:avLst/>
          </a:prstGeom>
          <a:noFill/>
        </p:spPr>
        <p:txBody>
          <a:bodyPr wrap="none" rtlCol="0">
            <a:spAutoFit/>
          </a:bodyPr>
          <a:lstStyle/>
          <a:p>
            <a:pPr algn="ctr"/>
            <a:r>
              <a:rPr lang="en-US" sz="2400" dirty="0"/>
              <a:t>14,197,122 samples in </a:t>
            </a:r>
            <a:r>
              <a:rPr lang="en-US" sz="2400" dirty="0" err="1"/>
              <a:t>imagenet</a:t>
            </a:r>
            <a:endParaRPr lang="en-US" sz="2400" dirty="0"/>
          </a:p>
        </p:txBody>
      </p:sp>
    </p:spTree>
    <p:extLst>
      <p:ext uri="{BB962C8B-B14F-4D97-AF65-F5344CB8AC3E}">
        <p14:creationId xmlns:p14="http://schemas.microsoft.com/office/powerpoint/2010/main" val="38421535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0"/>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4384161" y="1254636"/>
            <a:ext cx="3423886" cy="461665"/>
          </a:xfrm>
          <a:prstGeom prst="rect">
            <a:avLst/>
          </a:prstGeom>
          <a:noFill/>
        </p:spPr>
        <p:txBody>
          <a:bodyPr wrap="none" rtlCol="0">
            <a:spAutoFit/>
          </a:bodyPr>
          <a:lstStyle/>
          <a:p>
            <a:pPr algn="ctr"/>
            <a:r>
              <a:rPr lang="en-US" sz="2400" dirty="0"/>
              <a:t>Building Blocks: batch size</a:t>
            </a:r>
          </a:p>
        </p:txBody>
      </p:sp>
      <p:sp>
        <p:nvSpPr>
          <p:cNvPr id="4" name="TextBox 3">
            <a:extLst>
              <a:ext uri="{FF2B5EF4-FFF2-40B4-BE49-F238E27FC236}">
                <a16:creationId xmlns:a16="http://schemas.microsoft.com/office/drawing/2014/main" id="{1F97CA84-A89E-386C-4375-606CA3E4313B}"/>
              </a:ext>
            </a:extLst>
          </p:cNvPr>
          <p:cNvSpPr txBox="1"/>
          <p:nvPr/>
        </p:nvSpPr>
        <p:spPr>
          <a:xfrm>
            <a:off x="391782" y="2052988"/>
            <a:ext cx="5221618" cy="4893647"/>
          </a:xfrm>
          <a:prstGeom prst="rect">
            <a:avLst/>
          </a:prstGeom>
          <a:noFill/>
        </p:spPr>
        <p:txBody>
          <a:bodyPr wrap="square" rtlCol="0">
            <a:spAutoFit/>
          </a:bodyPr>
          <a:lstStyle/>
          <a:p>
            <a:r>
              <a:rPr lang="en-US" sz="2400" dirty="0"/>
              <a:t>Gradient Descent:</a:t>
            </a:r>
          </a:p>
          <a:p>
            <a:pPr marL="342900" indent="-342900">
              <a:buFont typeface="Arial" panose="020B0604020202020204" pitchFamily="34" charset="0"/>
              <a:buChar char="•"/>
            </a:pPr>
            <a:r>
              <a:rPr lang="en-US" sz="2400" dirty="0"/>
              <a:t>Use all samples to compute the gradient and then update parameters.</a:t>
            </a:r>
          </a:p>
          <a:p>
            <a:r>
              <a:rPr lang="en-US" sz="2400" dirty="0"/>
              <a:t>Stochastic Gradient Descent:</a:t>
            </a:r>
          </a:p>
          <a:p>
            <a:pPr marL="342900" indent="-342900">
              <a:buFont typeface="Arial" panose="020B0604020202020204" pitchFamily="34" charset="0"/>
              <a:buChar char="•"/>
            </a:pPr>
            <a:r>
              <a:rPr lang="en-US" sz="2400" dirty="0"/>
              <a:t>Use one sample to compute the gradient and then update parameters.</a:t>
            </a:r>
          </a:p>
          <a:p>
            <a:r>
              <a:rPr lang="en-US" sz="2400" dirty="0"/>
              <a:t>Minibatch Stochastic Gradient Descent:</a:t>
            </a:r>
          </a:p>
          <a:p>
            <a:pPr marL="342900" indent="-342900">
              <a:buFont typeface="Arial" panose="020B0604020202020204" pitchFamily="34" charset="0"/>
              <a:buChar char="•"/>
            </a:pPr>
            <a:r>
              <a:rPr lang="en-US" sz="2400" dirty="0"/>
              <a:t>Use a subset of samples to compute the gradient and then update parameters.</a:t>
            </a:r>
          </a:p>
          <a:p>
            <a:endParaRPr lang="en-US" sz="2400" dirty="0"/>
          </a:p>
        </p:txBody>
      </p:sp>
      <p:cxnSp>
        <p:nvCxnSpPr>
          <p:cNvPr id="6" name="Straight Arrow Connector 5">
            <a:extLst>
              <a:ext uri="{FF2B5EF4-FFF2-40B4-BE49-F238E27FC236}">
                <a16:creationId xmlns:a16="http://schemas.microsoft.com/office/drawing/2014/main" id="{BF3224AB-C579-6D3C-85D7-6CBE3CA7D2E6}"/>
              </a:ext>
            </a:extLst>
          </p:cNvPr>
          <p:cNvCxnSpPr/>
          <p:nvPr/>
        </p:nvCxnSpPr>
        <p:spPr>
          <a:xfrm flipH="1">
            <a:off x="5461000" y="5219700"/>
            <a:ext cx="73660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Prepare the ImageNet dataset — gluoncv 0.11.0 documentation">
            <a:extLst>
              <a:ext uri="{FF2B5EF4-FFF2-40B4-BE49-F238E27FC236}">
                <a16:creationId xmlns:a16="http://schemas.microsoft.com/office/drawing/2014/main" id="{07BDE241-81F2-C908-11BA-57C9CE8B18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0325" y="2440305"/>
            <a:ext cx="4943475" cy="19773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268ED9B-02AD-8215-74AC-326577BCB3DA}"/>
              </a:ext>
            </a:extLst>
          </p:cNvPr>
          <p:cNvSpPr txBox="1"/>
          <p:nvPr/>
        </p:nvSpPr>
        <p:spPr>
          <a:xfrm>
            <a:off x="6773675" y="4417695"/>
            <a:ext cx="4216796" cy="461665"/>
          </a:xfrm>
          <a:prstGeom prst="rect">
            <a:avLst/>
          </a:prstGeom>
          <a:noFill/>
        </p:spPr>
        <p:txBody>
          <a:bodyPr wrap="none" rtlCol="0">
            <a:spAutoFit/>
          </a:bodyPr>
          <a:lstStyle/>
          <a:p>
            <a:pPr algn="ctr"/>
            <a:r>
              <a:rPr lang="en-US" sz="2400" dirty="0"/>
              <a:t>14,197,122 samples in </a:t>
            </a:r>
            <a:r>
              <a:rPr lang="en-US" sz="2400" dirty="0" err="1"/>
              <a:t>imagenet</a:t>
            </a:r>
            <a:endParaRPr lang="en-US" sz="2400" dirty="0"/>
          </a:p>
        </p:txBody>
      </p:sp>
    </p:spTree>
    <p:extLst>
      <p:ext uri="{BB962C8B-B14F-4D97-AF65-F5344CB8AC3E}">
        <p14:creationId xmlns:p14="http://schemas.microsoft.com/office/powerpoint/2010/main" val="9791908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4280419" y="1254636"/>
            <a:ext cx="3631315" cy="461665"/>
          </a:xfrm>
          <a:prstGeom prst="rect">
            <a:avLst/>
          </a:prstGeom>
          <a:noFill/>
        </p:spPr>
        <p:txBody>
          <a:bodyPr wrap="none" rtlCol="0">
            <a:spAutoFit/>
          </a:bodyPr>
          <a:lstStyle/>
          <a:p>
            <a:pPr algn="ctr"/>
            <a:r>
              <a:rPr lang="en-US" sz="2400" dirty="0"/>
              <a:t>Summary of Building Blocks</a:t>
            </a:r>
          </a:p>
        </p:txBody>
      </p:sp>
      <p:sp>
        <p:nvSpPr>
          <p:cNvPr id="4" name="TextBox 3">
            <a:extLst>
              <a:ext uri="{FF2B5EF4-FFF2-40B4-BE49-F238E27FC236}">
                <a16:creationId xmlns:a16="http://schemas.microsoft.com/office/drawing/2014/main" id="{4FD1E1F5-930A-A67D-0686-43E775CBBC02}"/>
              </a:ext>
            </a:extLst>
          </p:cNvPr>
          <p:cNvSpPr txBox="1"/>
          <p:nvPr/>
        </p:nvSpPr>
        <p:spPr>
          <a:xfrm>
            <a:off x="411202" y="2090172"/>
            <a:ext cx="6180098" cy="4893647"/>
          </a:xfrm>
          <a:prstGeom prst="rect">
            <a:avLst/>
          </a:prstGeom>
          <a:noFill/>
        </p:spPr>
        <p:txBody>
          <a:bodyPr wrap="square" rtlCol="0">
            <a:spAutoFit/>
          </a:bodyPr>
          <a:lstStyle/>
          <a:p>
            <a:r>
              <a:rPr lang="en-US" sz="2400" b="1" dirty="0"/>
              <a:t>Fully Connected Layer: </a:t>
            </a:r>
            <a:r>
              <a:rPr lang="en-US" sz="2400" dirty="0"/>
              <a:t>Every node is connected to every prior node.</a:t>
            </a:r>
          </a:p>
          <a:p>
            <a:r>
              <a:rPr lang="en-US" sz="2400" b="1" dirty="0"/>
              <a:t>Convolutional Layer: </a:t>
            </a:r>
            <a:r>
              <a:rPr lang="en-US" sz="2400" dirty="0"/>
              <a:t>Apply a kernel to a sliding receptive field. </a:t>
            </a:r>
          </a:p>
          <a:p>
            <a:r>
              <a:rPr lang="en-US" sz="2400" b="1" dirty="0"/>
              <a:t>Max Pooling Layer: </a:t>
            </a:r>
            <a:r>
              <a:rPr lang="en-US" sz="2400" dirty="0"/>
              <a:t>Select the largest value within the receptive field. </a:t>
            </a:r>
          </a:p>
          <a:p>
            <a:r>
              <a:rPr lang="en-US" sz="2400" b="1" dirty="0"/>
              <a:t>Batch Normalization Layer: </a:t>
            </a:r>
            <a:r>
              <a:rPr lang="en-US" sz="2400" dirty="0"/>
              <a:t>Improves training stability.</a:t>
            </a:r>
          </a:p>
          <a:p>
            <a:r>
              <a:rPr lang="en-US" sz="2400" b="1" dirty="0" err="1"/>
              <a:t>Softmax</a:t>
            </a:r>
            <a:r>
              <a:rPr lang="en-US" sz="2400" b="1" dirty="0"/>
              <a:t> Layer: </a:t>
            </a:r>
            <a:r>
              <a:rPr lang="en-US" sz="2400" dirty="0"/>
              <a:t>Rescale outputs for classification so that the outputs sum to 1.</a:t>
            </a:r>
          </a:p>
          <a:p>
            <a:r>
              <a:rPr lang="en-US" sz="2400" b="1" dirty="0"/>
              <a:t>Dropout Layer: </a:t>
            </a:r>
            <a:r>
              <a:rPr lang="en-US" sz="2400" dirty="0"/>
              <a:t>Randomly removes nodes from a given layer.</a:t>
            </a:r>
            <a:endParaRPr lang="en-US" sz="2400" b="1" dirty="0"/>
          </a:p>
          <a:p>
            <a:endParaRPr lang="en-US" sz="2400" b="1" dirty="0"/>
          </a:p>
        </p:txBody>
      </p:sp>
      <p:sp>
        <p:nvSpPr>
          <p:cNvPr id="5" name="TextBox 4">
            <a:extLst>
              <a:ext uri="{FF2B5EF4-FFF2-40B4-BE49-F238E27FC236}">
                <a16:creationId xmlns:a16="http://schemas.microsoft.com/office/drawing/2014/main" id="{61C3FD7D-A65A-9A5A-84B2-646554E1E261}"/>
              </a:ext>
            </a:extLst>
          </p:cNvPr>
          <p:cNvSpPr txBox="1"/>
          <p:nvPr/>
        </p:nvSpPr>
        <p:spPr>
          <a:xfrm>
            <a:off x="6692900" y="2090172"/>
            <a:ext cx="5283200" cy="2677656"/>
          </a:xfrm>
          <a:prstGeom prst="rect">
            <a:avLst/>
          </a:prstGeom>
          <a:noFill/>
        </p:spPr>
        <p:txBody>
          <a:bodyPr wrap="square" rtlCol="0">
            <a:spAutoFit/>
          </a:bodyPr>
          <a:lstStyle/>
          <a:p>
            <a:r>
              <a:rPr lang="en-US" sz="2400" b="1" dirty="0" err="1"/>
              <a:t>ReLU</a:t>
            </a:r>
            <a:r>
              <a:rPr lang="en-US" sz="2400" b="1" dirty="0"/>
              <a:t> Activation:</a:t>
            </a:r>
            <a:r>
              <a:rPr lang="en-US" sz="2400" dirty="0"/>
              <a:t> Go-to standard activation function.</a:t>
            </a:r>
          </a:p>
          <a:p>
            <a:r>
              <a:rPr lang="en-US" sz="2400" b="1" dirty="0" err="1"/>
              <a:t>TanH</a:t>
            </a:r>
            <a:r>
              <a:rPr lang="en-US" sz="2400" b="1" dirty="0"/>
              <a:t> Activation: </a:t>
            </a:r>
            <a:r>
              <a:rPr lang="en-US" sz="2400" dirty="0"/>
              <a:t>Good activation for RNNs.</a:t>
            </a:r>
            <a:endParaRPr lang="en-US" sz="2400" b="1" dirty="0"/>
          </a:p>
          <a:p>
            <a:r>
              <a:rPr lang="en-US" sz="2400" b="1" dirty="0"/>
              <a:t>Sigmoid Activation: </a:t>
            </a:r>
            <a:r>
              <a:rPr lang="en-US" sz="2400" dirty="0"/>
              <a:t>Output for binary classification. Good activation for RNNs.</a:t>
            </a:r>
          </a:p>
          <a:p>
            <a:r>
              <a:rPr lang="en-US" sz="2400" b="1" dirty="0"/>
              <a:t>Linear Activation: </a:t>
            </a:r>
            <a:r>
              <a:rPr lang="en-US" sz="2400" dirty="0"/>
              <a:t>Output for regression.</a:t>
            </a:r>
            <a:endParaRPr lang="en-US" sz="2400" b="1" dirty="0"/>
          </a:p>
        </p:txBody>
      </p:sp>
      <p:sp>
        <p:nvSpPr>
          <p:cNvPr id="6" name="TextBox 5">
            <a:extLst>
              <a:ext uri="{FF2B5EF4-FFF2-40B4-BE49-F238E27FC236}">
                <a16:creationId xmlns:a16="http://schemas.microsoft.com/office/drawing/2014/main" id="{ECF5556A-B396-48B1-9657-2A96A5ECEDBF}"/>
              </a:ext>
            </a:extLst>
          </p:cNvPr>
          <p:cNvSpPr txBox="1"/>
          <p:nvPr/>
        </p:nvSpPr>
        <p:spPr>
          <a:xfrm>
            <a:off x="6692900" y="4744472"/>
            <a:ext cx="5283200" cy="1938992"/>
          </a:xfrm>
          <a:prstGeom prst="rect">
            <a:avLst/>
          </a:prstGeom>
          <a:noFill/>
        </p:spPr>
        <p:txBody>
          <a:bodyPr wrap="square" rtlCol="0">
            <a:spAutoFit/>
          </a:bodyPr>
          <a:lstStyle/>
          <a:p>
            <a:r>
              <a:rPr lang="en-US" sz="2400" b="1" dirty="0"/>
              <a:t>Learning Rate: </a:t>
            </a:r>
            <a:r>
              <a:rPr lang="en-US" sz="2400" dirty="0"/>
              <a:t>Size of gradient step.</a:t>
            </a:r>
          </a:p>
          <a:p>
            <a:r>
              <a:rPr lang="en-US" sz="2400" b="1" dirty="0"/>
              <a:t>Gradient Descent: </a:t>
            </a:r>
            <a:r>
              <a:rPr lang="en-US" sz="2400" dirty="0"/>
              <a:t>Standard </a:t>
            </a:r>
            <a:r>
              <a:rPr lang="en-US" sz="2400" dirty="0" err="1"/>
              <a:t>lr</a:t>
            </a:r>
            <a:r>
              <a:rPr lang="en-US" sz="2400" dirty="0"/>
              <a:t> updates.</a:t>
            </a:r>
            <a:endParaRPr lang="en-US" sz="2400" b="1" dirty="0"/>
          </a:p>
          <a:p>
            <a:r>
              <a:rPr lang="en-US" sz="2400" b="1" dirty="0"/>
              <a:t>Adam Optimizer: </a:t>
            </a:r>
            <a:r>
              <a:rPr lang="en-US" sz="2400" dirty="0"/>
              <a:t>Adaptive </a:t>
            </a:r>
            <a:r>
              <a:rPr lang="en-US" sz="2400" dirty="0" err="1"/>
              <a:t>lr</a:t>
            </a:r>
            <a:r>
              <a:rPr lang="en-US" sz="2400" dirty="0"/>
              <a:t> updates.</a:t>
            </a:r>
          </a:p>
          <a:p>
            <a:r>
              <a:rPr lang="en-US" sz="2400" b="1" dirty="0"/>
              <a:t>Batch Size: </a:t>
            </a:r>
            <a:r>
              <a:rPr lang="en-US" sz="2400" dirty="0"/>
              <a:t>Number of samples to estimate the gradient</a:t>
            </a:r>
            <a:endParaRPr lang="en-US" sz="2400" b="1" dirty="0"/>
          </a:p>
        </p:txBody>
      </p:sp>
    </p:spTree>
    <p:extLst>
      <p:ext uri="{BB962C8B-B14F-4D97-AF65-F5344CB8AC3E}">
        <p14:creationId xmlns:p14="http://schemas.microsoft.com/office/powerpoint/2010/main" val="31878371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Preparing Your Data</a:t>
            </a:r>
          </a:p>
        </p:txBody>
      </p:sp>
      <p:sp>
        <p:nvSpPr>
          <p:cNvPr id="7" name="TextBox 6">
            <a:extLst>
              <a:ext uri="{FF2B5EF4-FFF2-40B4-BE49-F238E27FC236}">
                <a16:creationId xmlns:a16="http://schemas.microsoft.com/office/drawing/2014/main" id="{B6B74FFB-3E22-E430-75CD-7EB48B843389}"/>
              </a:ext>
            </a:extLst>
          </p:cNvPr>
          <p:cNvSpPr txBox="1"/>
          <p:nvPr/>
        </p:nvSpPr>
        <p:spPr>
          <a:xfrm>
            <a:off x="2057400" y="1748304"/>
            <a:ext cx="8077200" cy="1569660"/>
          </a:xfrm>
          <a:prstGeom prst="rect">
            <a:avLst/>
          </a:prstGeom>
          <a:noFill/>
        </p:spPr>
        <p:txBody>
          <a:bodyPr wrap="square" rtlCol="0">
            <a:spAutoFit/>
          </a:bodyPr>
          <a:lstStyle/>
          <a:p>
            <a:pPr algn="ctr"/>
            <a:r>
              <a:rPr lang="en-US" sz="2400" b="0" i="1" dirty="0">
                <a:solidFill>
                  <a:srgbClr val="555555"/>
                </a:solidFill>
                <a:effectLst/>
                <a:latin typeface="Helvetica Neue"/>
              </a:rPr>
              <a:t>“The literature on machine learning often reverses the meaning of ‘validation’ and ‘test’ sets. This is the most blatant example of the terminological confusion that pervades artificial intelligence research.” </a:t>
            </a:r>
            <a:r>
              <a:rPr lang="en-US" sz="2400" i="1" dirty="0">
                <a:solidFill>
                  <a:srgbClr val="555555"/>
                </a:solidFill>
                <a:latin typeface="Helvetica Neue"/>
              </a:rPr>
              <a:t>-</a:t>
            </a:r>
            <a:r>
              <a:rPr lang="en-US" sz="2400" b="0" i="1" dirty="0">
                <a:solidFill>
                  <a:srgbClr val="555555"/>
                </a:solidFill>
                <a:effectLst/>
                <a:latin typeface="Helvetica Neue"/>
              </a:rPr>
              <a:t>MLM</a:t>
            </a:r>
            <a:endParaRPr lang="en-US" sz="2400" dirty="0"/>
          </a:p>
        </p:txBody>
      </p:sp>
    </p:spTree>
    <p:extLst>
      <p:ext uri="{BB962C8B-B14F-4D97-AF65-F5344CB8AC3E}">
        <p14:creationId xmlns:p14="http://schemas.microsoft.com/office/powerpoint/2010/main" val="31884824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Preparing Your Data</a:t>
            </a:r>
          </a:p>
        </p:txBody>
      </p:sp>
      <p:sp>
        <p:nvSpPr>
          <p:cNvPr id="7" name="TextBox 6">
            <a:extLst>
              <a:ext uri="{FF2B5EF4-FFF2-40B4-BE49-F238E27FC236}">
                <a16:creationId xmlns:a16="http://schemas.microsoft.com/office/drawing/2014/main" id="{B6B74FFB-3E22-E430-75CD-7EB48B843389}"/>
              </a:ext>
            </a:extLst>
          </p:cNvPr>
          <p:cNvSpPr txBox="1"/>
          <p:nvPr/>
        </p:nvSpPr>
        <p:spPr>
          <a:xfrm>
            <a:off x="2057400" y="1748304"/>
            <a:ext cx="8077200" cy="1569660"/>
          </a:xfrm>
          <a:prstGeom prst="rect">
            <a:avLst/>
          </a:prstGeom>
          <a:noFill/>
        </p:spPr>
        <p:txBody>
          <a:bodyPr wrap="square" rtlCol="0">
            <a:spAutoFit/>
          </a:bodyPr>
          <a:lstStyle/>
          <a:p>
            <a:pPr algn="ctr"/>
            <a:r>
              <a:rPr lang="en-US" sz="2400" b="0" i="1" dirty="0">
                <a:solidFill>
                  <a:srgbClr val="555555"/>
                </a:solidFill>
                <a:effectLst/>
                <a:latin typeface="Helvetica Neue"/>
              </a:rPr>
              <a:t>“The literature on machine learning often reverses the meaning of ‘validation’ and ‘test’ sets. This is the most blatant example of the terminological confusion that pervades artificial intelligence research.” </a:t>
            </a:r>
            <a:r>
              <a:rPr lang="en-US" sz="2400" i="1" dirty="0">
                <a:solidFill>
                  <a:srgbClr val="555555"/>
                </a:solidFill>
                <a:latin typeface="Helvetica Neue"/>
              </a:rPr>
              <a:t>-</a:t>
            </a:r>
            <a:r>
              <a:rPr lang="en-US" sz="2400" b="0" i="1" dirty="0">
                <a:solidFill>
                  <a:srgbClr val="555555"/>
                </a:solidFill>
                <a:effectLst/>
                <a:latin typeface="Helvetica Neue"/>
              </a:rPr>
              <a:t>MLM</a:t>
            </a:r>
            <a:endParaRPr lang="en-US" sz="2400" dirty="0"/>
          </a:p>
        </p:txBody>
      </p:sp>
      <p:sp>
        <p:nvSpPr>
          <p:cNvPr id="11" name="TextBox 10">
            <a:extLst>
              <a:ext uri="{FF2B5EF4-FFF2-40B4-BE49-F238E27FC236}">
                <a16:creationId xmlns:a16="http://schemas.microsoft.com/office/drawing/2014/main" id="{57BCBCB0-D927-522A-16E3-0AAD86516278}"/>
              </a:ext>
            </a:extLst>
          </p:cNvPr>
          <p:cNvSpPr txBox="1"/>
          <p:nvPr/>
        </p:nvSpPr>
        <p:spPr>
          <a:xfrm>
            <a:off x="523876" y="4720118"/>
            <a:ext cx="3794124" cy="1569660"/>
          </a:xfrm>
          <a:prstGeom prst="rect">
            <a:avLst/>
          </a:prstGeom>
          <a:noFill/>
        </p:spPr>
        <p:txBody>
          <a:bodyPr wrap="square">
            <a:spAutoFit/>
          </a:bodyPr>
          <a:lstStyle/>
          <a:p>
            <a:pPr algn="ctr"/>
            <a:r>
              <a:rPr lang="en-US" sz="2400" b="1" dirty="0"/>
              <a:t>Train Set: </a:t>
            </a:r>
          </a:p>
          <a:p>
            <a:pPr algn="ctr"/>
            <a:r>
              <a:rPr lang="en-US" sz="2400" dirty="0"/>
              <a:t>A set of examples used for learning, that is to fit the parameters of the classifier.</a:t>
            </a:r>
          </a:p>
        </p:txBody>
      </p:sp>
      <p:sp>
        <p:nvSpPr>
          <p:cNvPr id="12" name="TextBox 11">
            <a:extLst>
              <a:ext uri="{FF2B5EF4-FFF2-40B4-BE49-F238E27FC236}">
                <a16:creationId xmlns:a16="http://schemas.microsoft.com/office/drawing/2014/main" id="{6778E7B0-5B45-4C5B-F681-4E05D77E3CA8}"/>
              </a:ext>
            </a:extLst>
          </p:cNvPr>
          <p:cNvSpPr txBox="1"/>
          <p:nvPr/>
        </p:nvSpPr>
        <p:spPr>
          <a:xfrm>
            <a:off x="4500562" y="4720118"/>
            <a:ext cx="3190876" cy="1569660"/>
          </a:xfrm>
          <a:prstGeom prst="rect">
            <a:avLst/>
          </a:prstGeom>
          <a:noFill/>
        </p:spPr>
        <p:txBody>
          <a:bodyPr wrap="square">
            <a:spAutoFit/>
          </a:bodyPr>
          <a:lstStyle/>
          <a:p>
            <a:pPr algn="ctr"/>
            <a:r>
              <a:rPr lang="en-US" sz="2400" b="1" dirty="0"/>
              <a:t>Validation Set: </a:t>
            </a:r>
          </a:p>
          <a:p>
            <a:pPr algn="ctr"/>
            <a:r>
              <a:rPr lang="en-US" sz="2400" dirty="0"/>
              <a:t>A set of examples used to tune the parameters of a classifier.</a:t>
            </a:r>
          </a:p>
        </p:txBody>
      </p:sp>
      <p:sp>
        <p:nvSpPr>
          <p:cNvPr id="13" name="TextBox 12">
            <a:extLst>
              <a:ext uri="{FF2B5EF4-FFF2-40B4-BE49-F238E27FC236}">
                <a16:creationId xmlns:a16="http://schemas.microsoft.com/office/drawing/2014/main" id="{AAB3A746-8BF8-284B-D973-CB37086D96E5}"/>
              </a:ext>
            </a:extLst>
          </p:cNvPr>
          <p:cNvSpPr txBox="1"/>
          <p:nvPr/>
        </p:nvSpPr>
        <p:spPr>
          <a:xfrm>
            <a:off x="7943850" y="4720118"/>
            <a:ext cx="3667124" cy="1569660"/>
          </a:xfrm>
          <a:prstGeom prst="rect">
            <a:avLst/>
          </a:prstGeom>
          <a:noFill/>
        </p:spPr>
        <p:txBody>
          <a:bodyPr wrap="square">
            <a:spAutoFit/>
          </a:bodyPr>
          <a:lstStyle/>
          <a:p>
            <a:pPr algn="ctr"/>
            <a:r>
              <a:rPr lang="en-US" sz="2400" b="1" dirty="0"/>
              <a:t>Test Set: </a:t>
            </a:r>
          </a:p>
          <a:p>
            <a:pPr algn="ctr"/>
            <a:r>
              <a:rPr lang="en-US" sz="2400" dirty="0"/>
              <a:t>A set of examples used only to assess the performance of a fully-specified classifier.</a:t>
            </a:r>
          </a:p>
        </p:txBody>
      </p:sp>
    </p:spTree>
    <p:extLst>
      <p:ext uri="{BB962C8B-B14F-4D97-AF65-F5344CB8AC3E}">
        <p14:creationId xmlns:p14="http://schemas.microsoft.com/office/powerpoint/2010/main" val="30014888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Preparing Your Data</a:t>
            </a:r>
          </a:p>
        </p:txBody>
      </p:sp>
      <p:sp>
        <p:nvSpPr>
          <p:cNvPr id="7" name="TextBox 6">
            <a:extLst>
              <a:ext uri="{FF2B5EF4-FFF2-40B4-BE49-F238E27FC236}">
                <a16:creationId xmlns:a16="http://schemas.microsoft.com/office/drawing/2014/main" id="{B6B74FFB-3E22-E430-75CD-7EB48B843389}"/>
              </a:ext>
            </a:extLst>
          </p:cNvPr>
          <p:cNvSpPr txBox="1"/>
          <p:nvPr/>
        </p:nvSpPr>
        <p:spPr>
          <a:xfrm>
            <a:off x="2057400" y="1748304"/>
            <a:ext cx="8077200" cy="1569660"/>
          </a:xfrm>
          <a:prstGeom prst="rect">
            <a:avLst/>
          </a:prstGeom>
          <a:noFill/>
        </p:spPr>
        <p:txBody>
          <a:bodyPr wrap="square" rtlCol="0">
            <a:spAutoFit/>
          </a:bodyPr>
          <a:lstStyle/>
          <a:p>
            <a:pPr algn="ctr"/>
            <a:r>
              <a:rPr lang="en-US" sz="2400" b="0" i="1" dirty="0">
                <a:solidFill>
                  <a:srgbClr val="555555"/>
                </a:solidFill>
                <a:effectLst/>
                <a:latin typeface="Helvetica Neue"/>
              </a:rPr>
              <a:t>“The literature on machine learning often reverses the meaning of ‘validation’ and ‘test’ sets. This is the most blatant example of the terminological confusion that pervades artificial intelligence research.” </a:t>
            </a:r>
            <a:r>
              <a:rPr lang="en-US" sz="2400" i="1" dirty="0">
                <a:solidFill>
                  <a:srgbClr val="555555"/>
                </a:solidFill>
                <a:latin typeface="Helvetica Neue"/>
              </a:rPr>
              <a:t>-</a:t>
            </a:r>
            <a:r>
              <a:rPr lang="en-US" sz="2400" b="0" i="1" dirty="0">
                <a:solidFill>
                  <a:srgbClr val="555555"/>
                </a:solidFill>
                <a:effectLst/>
                <a:latin typeface="Helvetica Neue"/>
              </a:rPr>
              <a:t>MLM</a:t>
            </a:r>
            <a:endParaRPr lang="en-US" sz="2400" dirty="0"/>
          </a:p>
        </p:txBody>
      </p:sp>
      <p:sp>
        <p:nvSpPr>
          <p:cNvPr id="11" name="TextBox 10">
            <a:extLst>
              <a:ext uri="{FF2B5EF4-FFF2-40B4-BE49-F238E27FC236}">
                <a16:creationId xmlns:a16="http://schemas.microsoft.com/office/drawing/2014/main" id="{57BCBCB0-D927-522A-16E3-0AAD86516278}"/>
              </a:ext>
            </a:extLst>
          </p:cNvPr>
          <p:cNvSpPr txBox="1"/>
          <p:nvPr/>
        </p:nvSpPr>
        <p:spPr>
          <a:xfrm>
            <a:off x="523876" y="4720118"/>
            <a:ext cx="3794124" cy="1569660"/>
          </a:xfrm>
          <a:prstGeom prst="rect">
            <a:avLst/>
          </a:prstGeom>
          <a:noFill/>
        </p:spPr>
        <p:txBody>
          <a:bodyPr wrap="square">
            <a:spAutoFit/>
          </a:bodyPr>
          <a:lstStyle/>
          <a:p>
            <a:pPr algn="ctr"/>
            <a:r>
              <a:rPr lang="en-US" sz="2400" b="1" dirty="0"/>
              <a:t>Train Set: </a:t>
            </a:r>
          </a:p>
          <a:p>
            <a:pPr algn="ctr"/>
            <a:r>
              <a:rPr lang="en-US" sz="2400" dirty="0"/>
              <a:t>A set of examples used for learning, that is to fit the parameters of the classifier.</a:t>
            </a:r>
          </a:p>
        </p:txBody>
      </p:sp>
      <p:sp>
        <p:nvSpPr>
          <p:cNvPr id="12" name="TextBox 11">
            <a:extLst>
              <a:ext uri="{FF2B5EF4-FFF2-40B4-BE49-F238E27FC236}">
                <a16:creationId xmlns:a16="http://schemas.microsoft.com/office/drawing/2014/main" id="{6778E7B0-5B45-4C5B-F681-4E05D77E3CA8}"/>
              </a:ext>
            </a:extLst>
          </p:cNvPr>
          <p:cNvSpPr txBox="1"/>
          <p:nvPr/>
        </p:nvSpPr>
        <p:spPr>
          <a:xfrm>
            <a:off x="4500562" y="4720118"/>
            <a:ext cx="3190876" cy="1569660"/>
          </a:xfrm>
          <a:prstGeom prst="rect">
            <a:avLst/>
          </a:prstGeom>
          <a:noFill/>
        </p:spPr>
        <p:txBody>
          <a:bodyPr wrap="square">
            <a:spAutoFit/>
          </a:bodyPr>
          <a:lstStyle/>
          <a:p>
            <a:pPr algn="ctr"/>
            <a:r>
              <a:rPr lang="en-US" sz="2400" b="1" dirty="0"/>
              <a:t>Validation Set: </a:t>
            </a:r>
          </a:p>
          <a:p>
            <a:pPr algn="ctr"/>
            <a:r>
              <a:rPr lang="en-US" sz="2400" dirty="0"/>
              <a:t>A set of examples used to tune the parameters of a classifier.</a:t>
            </a:r>
          </a:p>
        </p:txBody>
      </p:sp>
      <p:sp>
        <p:nvSpPr>
          <p:cNvPr id="13" name="TextBox 12">
            <a:extLst>
              <a:ext uri="{FF2B5EF4-FFF2-40B4-BE49-F238E27FC236}">
                <a16:creationId xmlns:a16="http://schemas.microsoft.com/office/drawing/2014/main" id="{AAB3A746-8BF8-284B-D973-CB37086D96E5}"/>
              </a:ext>
            </a:extLst>
          </p:cNvPr>
          <p:cNvSpPr txBox="1"/>
          <p:nvPr/>
        </p:nvSpPr>
        <p:spPr>
          <a:xfrm>
            <a:off x="7943850" y="4720118"/>
            <a:ext cx="3667124" cy="1569660"/>
          </a:xfrm>
          <a:prstGeom prst="rect">
            <a:avLst/>
          </a:prstGeom>
          <a:noFill/>
        </p:spPr>
        <p:txBody>
          <a:bodyPr wrap="square">
            <a:spAutoFit/>
          </a:bodyPr>
          <a:lstStyle/>
          <a:p>
            <a:pPr algn="ctr"/>
            <a:r>
              <a:rPr lang="en-US" sz="2400" b="1" dirty="0"/>
              <a:t>Test Set: </a:t>
            </a:r>
          </a:p>
          <a:p>
            <a:pPr algn="ctr"/>
            <a:r>
              <a:rPr lang="en-US" sz="2400" dirty="0"/>
              <a:t>A set of examples used only to assess the performance of a fully-specified classifier.</a:t>
            </a:r>
          </a:p>
        </p:txBody>
      </p:sp>
      <p:sp>
        <p:nvSpPr>
          <p:cNvPr id="3" name="TextBox 2">
            <a:extLst>
              <a:ext uri="{FF2B5EF4-FFF2-40B4-BE49-F238E27FC236}">
                <a16:creationId xmlns:a16="http://schemas.microsoft.com/office/drawing/2014/main" id="{99E526F3-B475-9836-D276-96CCD787BAA1}"/>
              </a:ext>
            </a:extLst>
          </p:cNvPr>
          <p:cNvSpPr txBox="1"/>
          <p:nvPr/>
        </p:nvSpPr>
        <p:spPr>
          <a:xfrm>
            <a:off x="4500562" y="4026225"/>
            <a:ext cx="3190876" cy="461665"/>
          </a:xfrm>
          <a:prstGeom prst="rect">
            <a:avLst/>
          </a:prstGeom>
          <a:noFill/>
        </p:spPr>
        <p:txBody>
          <a:bodyPr wrap="square">
            <a:spAutoFit/>
          </a:bodyPr>
          <a:lstStyle/>
          <a:p>
            <a:pPr algn="ctr"/>
            <a:r>
              <a:rPr lang="en-US" sz="2400" b="1" i="1" dirty="0">
                <a:solidFill>
                  <a:srgbClr val="FF0000"/>
                </a:solidFill>
              </a:rPr>
              <a:t>DO NOT MIX THESE</a:t>
            </a:r>
            <a:endParaRPr lang="en-US" sz="2400" i="1" dirty="0">
              <a:solidFill>
                <a:srgbClr val="FF0000"/>
              </a:solidFill>
            </a:endParaRPr>
          </a:p>
        </p:txBody>
      </p:sp>
    </p:spTree>
    <p:extLst>
      <p:ext uri="{BB962C8B-B14F-4D97-AF65-F5344CB8AC3E}">
        <p14:creationId xmlns:p14="http://schemas.microsoft.com/office/powerpoint/2010/main" val="9867771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Preparing Your Data</a:t>
            </a:r>
          </a:p>
        </p:txBody>
      </p:sp>
      <p:pic>
        <p:nvPicPr>
          <p:cNvPr id="67586" name="Picture 2">
            <a:extLst>
              <a:ext uri="{FF2B5EF4-FFF2-40B4-BE49-F238E27FC236}">
                <a16:creationId xmlns:a16="http://schemas.microsoft.com/office/drawing/2014/main" id="{CDBF7CBB-51F6-F048-41D4-8F4A3B959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925" y="1361075"/>
            <a:ext cx="5264150" cy="23087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1F824D9-33DF-0FD2-1EAB-059E1E88FDE5}"/>
              </a:ext>
            </a:extLst>
          </p:cNvPr>
          <p:cNvSpPr txBox="1"/>
          <p:nvPr/>
        </p:nvSpPr>
        <p:spPr>
          <a:xfrm>
            <a:off x="3463925" y="3713323"/>
            <a:ext cx="5264150" cy="461665"/>
          </a:xfrm>
          <a:prstGeom prst="rect">
            <a:avLst/>
          </a:prstGeom>
          <a:noFill/>
        </p:spPr>
        <p:txBody>
          <a:bodyPr wrap="square">
            <a:spAutoFit/>
          </a:bodyPr>
          <a:lstStyle/>
          <a:p>
            <a:pPr algn="ctr"/>
            <a:r>
              <a:rPr lang="en-US" sz="2400" dirty="0"/>
              <a:t>Proper way to split your data.</a:t>
            </a:r>
          </a:p>
        </p:txBody>
      </p:sp>
      <p:sp>
        <p:nvSpPr>
          <p:cNvPr id="5" name="TextBox 4">
            <a:extLst>
              <a:ext uri="{FF2B5EF4-FFF2-40B4-BE49-F238E27FC236}">
                <a16:creationId xmlns:a16="http://schemas.microsoft.com/office/drawing/2014/main" id="{E640257B-069A-F9F4-0F8B-2F70162E6428}"/>
              </a:ext>
            </a:extLst>
          </p:cNvPr>
          <p:cNvSpPr txBox="1"/>
          <p:nvPr/>
        </p:nvSpPr>
        <p:spPr>
          <a:xfrm>
            <a:off x="523876" y="4720118"/>
            <a:ext cx="3794124" cy="1569660"/>
          </a:xfrm>
          <a:prstGeom prst="rect">
            <a:avLst/>
          </a:prstGeom>
          <a:noFill/>
        </p:spPr>
        <p:txBody>
          <a:bodyPr wrap="square">
            <a:spAutoFit/>
          </a:bodyPr>
          <a:lstStyle/>
          <a:p>
            <a:pPr algn="ctr"/>
            <a:r>
              <a:rPr lang="en-US" sz="2400" b="1" dirty="0"/>
              <a:t>Train Set: </a:t>
            </a:r>
          </a:p>
          <a:p>
            <a:pPr algn="ctr"/>
            <a:r>
              <a:rPr lang="en-US" sz="2400" dirty="0"/>
              <a:t>A set of examples used for learning, that is to fit the parameters of the classifier.</a:t>
            </a:r>
          </a:p>
        </p:txBody>
      </p:sp>
      <p:sp>
        <p:nvSpPr>
          <p:cNvPr id="6" name="TextBox 5">
            <a:extLst>
              <a:ext uri="{FF2B5EF4-FFF2-40B4-BE49-F238E27FC236}">
                <a16:creationId xmlns:a16="http://schemas.microsoft.com/office/drawing/2014/main" id="{A05309EC-E726-95F6-A47C-7AD8E2659A3C}"/>
              </a:ext>
            </a:extLst>
          </p:cNvPr>
          <p:cNvSpPr txBox="1"/>
          <p:nvPr/>
        </p:nvSpPr>
        <p:spPr>
          <a:xfrm>
            <a:off x="4500562" y="4720118"/>
            <a:ext cx="3190876" cy="1569660"/>
          </a:xfrm>
          <a:prstGeom prst="rect">
            <a:avLst/>
          </a:prstGeom>
          <a:noFill/>
        </p:spPr>
        <p:txBody>
          <a:bodyPr wrap="square">
            <a:spAutoFit/>
          </a:bodyPr>
          <a:lstStyle/>
          <a:p>
            <a:pPr algn="ctr"/>
            <a:r>
              <a:rPr lang="en-US" sz="2400" b="1" dirty="0"/>
              <a:t>Validation Set: </a:t>
            </a:r>
          </a:p>
          <a:p>
            <a:pPr algn="ctr"/>
            <a:r>
              <a:rPr lang="en-US" sz="2400" dirty="0"/>
              <a:t>A set of examples used to tune the parameters of a classifier.</a:t>
            </a:r>
          </a:p>
        </p:txBody>
      </p:sp>
      <p:sp>
        <p:nvSpPr>
          <p:cNvPr id="8" name="TextBox 7">
            <a:extLst>
              <a:ext uri="{FF2B5EF4-FFF2-40B4-BE49-F238E27FC236}">
                <a16:creationId xmlns:a16="http://schemas.microsoft.com/office/drawing/2014/main" id="{0C5ABDF2-FF47-F294-65BB-DA25D133FFCB}"/>
              </a:ext>
            </a:extLst>
          </p:cNvPr>
          <p:cNvSpPr txBox="1"/>
          <p:nvPr/>
        </p:nvSpPr>
        <p:spPr>
          <a:xfrm>
            <a:off x="7943850" y="4720118"/>
            <a:ext cx="3667124" cy="1569660"/>
          </a:xfrm>
          <a:prstGeom prst="rect">
            <a:avLst/>
          </a:prstGeom>
          <a:noFill/>
        </p:spPr>
        <p:txBody>
          <a:bodyPr wrap="square">
            <a:spAutoFit/>
          </a:bodyPr>
          <a:lstStyle/>
          <a:p>
            <a:pPr algn="ctr"/>
            <a:r>
              <a:rPr lang="en-US" sz="2400" b="1" dirty="0"/>
              <a:t>Test Set: </a:t>
            </a:r>
          </a:p>
          <a:p>
            <a:pPr algn="ctr"/>
            <a:r>
              <a:rPr lang="en-US" sz="2400" dirty="0"/>
              <a:t>A set of examples used only to assess the performance of a fully-specified classifier.</a:t>
            </a:r>
          </a:p>
        </p:txBody>
      </p:sp>
    </p:spTree>
    <p:extLst>
      <p:ext uri="{BB962C8B-B14F-4D97-AF65-F5344CB8AC3E}">
        <p14:creationId xmlns:p14="http://schemas.microsoft.com/office/powerpoint/2010/main" val="315869957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Diagnosing 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36522" y="1254636"/>
            <a:ext cx="4519122" cy="461665"/>
          </a:xfrm>
          <a:prstGeom prst="rect">
            <a:avLst/>
          </a:prstGeom>
          <a:noFill/>
        </p:spPr>
        <p:txBody>
          <a:bodyPr wrap="none" rtlCol="0">
            <a:spAutoFit/>
          </a:bodyPr>
          <a:lstStyle/>
          <a:p>
            <a:pPr algn="ctr"/>
            <a:r>
              <a:rPr lang="en-US" sz="2400" dirty="0"/>
              <a:t>Training Neural Networks is Hard :(</a:t>
            </a:r>
          </a:p>
        </p:txBody>
      </p:sp>
      <p:sp>
        <p:nvSpPr>
          <p:cNvPr id="7" name="TextBox 6">
            <a:extLst>
              <a:ext uri="{FF2B5EF4-FFF2-40B4-BE49-F238E27FC236}">
                <a16:creationId xmlns:a16="http://schemas.microsoft.com/office/drawing/2014/main" id="{3E44B92B-9334-B3C0-FB33-01B6C64B89E8}"/>
              </a:ext>
            </a:extLst>
          </p:cNvPr>
          <p:cNvSpPr txBox="1"/>
          <p:nvPr/>
        </p:nvSpPr>
        <p:spPr>
          <a:xfrm>
            <a:off x="407762" y="2107053"/>
            <a:ext cx="5539190" cy="4154984"/>
          </a:xfrm>
          <a:prstGeom prst="rect">
            <a:avLst/>
          </a:prstGeom>
          <a:noFill/>
        </p:spPr>
        <p:txBody>
          <a:bodyPr wrap="square">
            <a:spAutoFit/>
          </a:bodyPr>
          <a:lstStyle/>
          <a:p>
            <a:r>
              <a:rPr lang="en-US" sz="2400" b="1" dirty="0"/>
              <a:t>Incorrect Learning Rate:</a:t>
            </a:r>
          </a:p>
          <a:p>
            <a:r>
              <a:rPr lang="en-US" sz="2400" dirty="0"/>
              <a:t>Learning rate can have a strong impact on performance. Try adjusting the learning rate to aid convergence or adding a learning rate decay.</a:t>
            </a:r>
          </a:p>
          <a:p>
            <a:r>
              <a:rPr lang="en-US" sz="2400" b="1" dirty="0"/>
              <a:t>Forgot Data Normalization:</a:t>
            </a:r>
          </a:p>
          <a:p>
            <a:r>
              <a:rPr lang="en-US" sz="2400" dirty="0"/>
              <a:t>Networks typically perform better with normalized data.</a:t>
            </a:r>
          </a:p>
          <a:p>
            <a:r>
              <a:rPr lang="en-US" sz="2400" b="1" dirty="0"/>
              <a:t>Using large batch sizes:</a:t>
            </a:r>
          </a:p>
          <a:p>
            <a:r>
              <a:rPr lang="en-US" sz="2400" dirty="0"/>
              <a:t>Evidence suggests that overly large batch sizes inhibit learning. </a:t>
            </a:r>
          </a:p>
        </p:txBody>
      </p:sp>
      <p:sp>
        <p:nvSpPr>
          <p:cNvPr id="9" name="TextBox 8">
            <a:extLst>
              <a:ext uri="{FF2B5EF4-FFF2-40B4-BE49-F238E27FC236}">
                <a16:creationId xmlns:a16="http://schemas.microsoft.com/office/drawing/2014/main" id="{61FB7E59-FFBA-B7C8-98A0-541278B54364}"/>
              </a:ext>
            </a:extLst>
          </p:cNvPr>
          <p:cNvSpPr txBox="1"/>
          <p:nvPr/>
        </p:nvSpPr>
        <p:spPr>
          <a:xfrm>
            <a:off x="6081486" y="5751581"/>
            <a:ext cx="6096000" cy="369332"/>
          </a:xfrm>
          <a:prstGeom prst="rect">
            <a:avLst/>
          </a:prstGeom>
          <a:noFill/>
        </p:spPr>
        <p:txBody>
          <a:bodyPr wrap="square">
            <a:spAutoFit/>
          </a:bodyPr>
          <a:lstStyle/>
          <a:p>
            <a:pPr algn="r"/>
            <a:r>
              <a:rPr lang="en-US" dirty="0"/>
              <a:t>https://arxiv.org/pdf/1206.5533.pdf</a:t>
            </a:r>
          </a:p>
        </p:txBody>
      </p:sp>
      <p:sp>
        <p:nvSpPr>
          <p:cNvPr id="11" name="TextBox 10">
            <a:extLst>
              <a:ext uri="{FF2B5EF4-FFF2-40B4-BE49-F238E27FC236}">
                <a16:creationId xmlns:a16="http://schemas.microsoft.com/office/drawing/2014/main" id="{A8A1E278-7E60-B0A1-8047-209F64B533E8}"/>
              </a:ext>
            </a:extLst>
          </p:cNvPr>
          <p:cNvSpPr txBox="1"/>
          <p:nvPr/>
        </p:nvSpPr>
        <p:spPr>
          <a:xfrm>
            <a:off x="6052458" y="6120124"/>
            <a:ext cx="6125028" cy="369332"/>
          </a:xfrm>
          <a:prstGeom prst="rect">
            <a:avLst/>
          </a:prstGeom>
          <a:noFill/>
        </p:spPr>
        <p:txBody>
          <a:bodyPr wrap="square">
            <a:spAutoFit/>
          </a:bodyPr>
          <a:lstStyle/>
          <a:p>
            <a:pPr algn="r"/>
            <a:r>
              <a:rPr lang="en-US" dirty="0"/>
              <a:t>https://www.kaggle.com/general/196487</a:t>
            </a:r>
          </a:p>
        </p:txBody>
      </p:sp>
      <p:sp>
        <p:nvSpPr>
          <p:cNvPr id="13" name="TextBox 12">
            <a:extLst>
              <a:ext uri="{FF2B5EF4-FFF2-40B4-BE49-F238E27FC236}">
                <a16:creationId xmlns:a16="http://schemas.microsoft.com/office/drawing/2014/main" id="{48946182-1210-4476-AFF3-FD020DAB9F0A}"/>
              </a:ext>
            </a:extLst>
          </p:cNvPr>
          <p:cNvSpPr txBox="1"/>
          <p:nvPr/>
        </p:nvSpPr>
        <p:spPr>
          <a:xfrm>
            <a:off x="-1436913" y="6488668"/>
            <a:ext cx="13614399" cy="369332"/>
          </a:xfrm>
          <a:prstGeom prst="rect">
            <a:avLst/>
          </a:prstGeom>
          <a:noFill/>
        </p:spPr>
        <p:txBody>
          <a:bodyPr wrap="square">
            <a:spAutoFit/>
          </a:bodyPr>
          <a:lstStyle/>
          <a:p>
            <a:pPr algn="r"/>
            <a:r>
              <a:rPr lang="en-US" dirty="0"/>
              <a:t>https://stats.stackexchange.com/questions/164876/what-is-the-trade-off-between-batch-size-and-number-of-iterations-to-train-a-neu</a:t>
            </a:r>
          </a:p>
        </p:txBody>
      </p:sp>
      <p:sp>
        <p:nvSpPr>
          <p:cNvPr id="14" name="TextBox 13">
            <a:extLst>
              <a:ext uri="{FF2B5EF4-FFF2-40B4-BE49-F238E27FC236}">
                <a16:creationId xmlns:a16="http://schemas.microsoft.com/office/drawing/2014/main" id="{91B45332-E310-D341-8969-DFAE033BBAA7}"/>
              </a:ext>
            </a:extLst>
          </p:cNvPr>
          <p:cNvSpPr txBox="1"/>
          <p:nvPr/>
        </p:nvSpPr>
        <p:spPr>
          <a:xfrm>
            <a:off x="6222723" y="2107053"/>
            <a:ext cx="5577390" cy="3046988"/>
          </a:xfrm>
          <a:prstGeom prst="rect">
            <a:avLst/>
          </a:prstGeom>
          <a:noFill/>
        </p:spPr>
        <p:txBody>
          <a:bodyPr wrap="square">
            <a:spAutoFit/>
          </a:bodyPr>
          <a:lstStyle/>
          <a:p>
            <a:r>
              <a:rPr lang="en-US" sz="2400" b="1" dirty="0"/>
              <a:t>Wrong Activation Function:</a:t>
            </a:r>
          </a:p>
          <a:p>
            <a:r>
              <a:rPr lang="en-US" sz="2400" dirty="0"/>
              <a:t>Some applications, e.g. Binary Classification, perform best with specific activation functions. </a:t>
            </a:r>
          </a:p>
          <a:p>
            <a:r>
              <a:rPr lang="en-US" sz="2400" b="1" dirty="0"/>
              <a:t>Network is too Deep:</a:t>
            </a:r>
          </a:p>
          <a:p>
            <a:r>
              <a:rPr lang="en-US" sz="2400" dirty="0"/>
              <a:t>Practically, deep networks are not always better. Start with a smaller network and grow it as needed.</a:t>
            </a:r>
          </a:p>
        </p:txBody>
      </p:sp>
    </p:spTree>
    <p:extLst>
      <p:ext uri="{BB962C8B-B14F-4D97-AF65-F5344CB8AC3E}">
        <p14:creationId xmlns:p14="http://schemas.microsoft.com/office/powerpoint/2010/main" val="29723602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Diagnosing 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36522" y="1254636"/>
            <a:ext cx="4519122" cy="461665"/>
          </a:xfrm>
          <a:prstGeom prst="rect">
            <a:avLst/>
          </a:prstGeom>
          <a:noFill/>
        </p:spPr>
        <p:txBody>
          <a:bodyPr wrap="none" rtlCol="0">
            <a:spAutoFit/>
          </a:bodyPr>
          <a:lstStyle/>
          <a:p>
            <a:pPr algn="ctr"/>
            <a:r>
              <a:rPr lang="en-US" sz="2400" dirty="0"/>
              <a:t>Training Neural Networks is Hard :(</a:t>
            </a:r>
          </a:p>
        </p:txBody>
      </p:sp>
      <p:sp>
        <p:nvSpPr>
          <p:cNvPr id="7" name="TextBox 6">
            <a:extLst>
              <a:ext uri="{FF2B5EF4-FFF2-40B4-BE49-F238E27FC236}">
                <a16:creationId xmlns:a16="http://schemas.microsoft.com/office/drawing/2014/main" id="{3E44B92B-9334-B3C0-FB33-01B6C64B89E8}"/>
              </a:ext>
            </a:extLst>
          </p:cNvPr>
          <p:cNvSpPr txBox="1"/>
          <p:nvPr/>
        </p:nvSpPr>
        <p:spPr>
          <a:xfrm>
            <a:off x="407762" y="2107053"/>
            <a:ext cx="5539190" cy="4154984"/>
          </a:xfrm>
          <a:prstGeom prst="rect">
            <a:avLst/>
          </a:prstGeom>
          <a:noFill/>
        </p:spPr>
        <p:txBody>
          <a:bodyPr wrap="square">
            <a:spAutoFit/>
          </a:bodyPr>
          <a:lstStyle/>
          <a:p>
            <a:r>
              <a:rPr lang="en-US" sz="2400" b="1" dirty="0"/>
              <a:t>Incorrect Learning Rate:</a:t>
            </a:r>
          </a:p>
          <a:p>
            <a:r>
              <a:rPr lang="en-US" sz="2400" dirty="0"/>
              <a:t>Learning rate can have a strong impact on performance. Try adjusting the learning rate to aid convergence or adding a learning rate decay.</a:t>
            </a:r>
          </a:p>
          <a:p>
            <a:r>
              <a:rPr lang="en-US" sz="2400" b="1" dirty="0"/>
              <a:t>Forgot Data Normalization:</a:t>
            </a:r>
          </a:p>
          <a:p>
            <a:r>
              <a:rPr lang="en-US" sz="2400" dirty="0"/>
              <a:t>Networks typically perform better with normalized data.</a:t>
            </a:r>
          </a:p>
          <a:p>
            <a:r>
              <a:rPr lang="en-US" sz="2400" b="1" dirty="0"/>
              <a:t>Using large batch sizes:</a:t>
            </a:r>
          </a:p>
          <a:p>
            <a:r>
              <a:rPr lang="en-US" sz="2400" dirty="0"/>
              <a:t>Evidence suggests that overly large batch sizes inhibit learning. </a:t>
            </a:r>
          </a:p>
        </p:txBody>
      </p:sp>
      <p:sp>
        <p:nvSpPr>
          <p:cNvPr id="9" name="TextBox 8">
            <a:extLst>
              <a:ext uri="{FF2B5EF4-FFF2-40B4-BE49-F238E27FC236}">
                <a16:creationId xmlns:a16="http://schemas.microsoft.com/office/drawing/2014/main" id="{61FB7E59-FFBA-B7C8-98A0-541278B54364}"/>
              </a:ext>
            </a:extLst>
          </p:cNvPr>
          <p:cNvSpPr txBox="1"/>
          <p:nvPr/>
        </p:nvSpPr>
        <p:spPr>
          <a:xfrm>
            <a:off x="6081486" y="5751581"/>
            <a:ext cx="6096000" cy="369332"/>
          </a:xfrm>
          <a:prstGeom prst="rect">
            <a:avLst/>
          </a:prstGeom>
          <a:noFill/>
        </p:spPr>
        <p:txBody>
          <a:bodyPr wrap="square">
            <a:spAutoFit/>
          </a:bodyPr>
          <a:lstStyle/>
          <a:p>
            <a:pPr algn="r"/>
            <a:r>
              <a:rPr lang="en-US" dirty="0"/>
              <a:t>https://arxiv.org/pdf/1206.5533.pdf</a:t>
            </a:r>
          </a:p>
        </p:txBody>
      </p:sp>
      <p:sp>
        <p:nvSpPr>
          <p:cNvPr id="11" name="TextBox 10">
            <a:extLst>
              <a:ext uri="{FF2B5EF4-FFF2-40B4-BE49-F238E27FC236}">
                <a16:creationId xmlns:a16="http://schemas.microsoft.com/office/drawing/2014/main" id="{A8A1E278-7E60-B0A1-8047-209F64B533E8}"/>
              </a:ext>
            </a:extLst>
          </p:cNvPr>
          <p:cNvSpPr txBox="1"/>
          <p:nvPr/>
        </p:nvSpPr>
        <p:spPr>
          <a:xfrm>
            <a:off x="6052458" y="6120124"/>
            <a:ext cx="6125028" cy="369332"/>
          </a:xfrm>
          <a:prstGeom prst="rect">
            <a:avLst/>
          </a:prstGeom>
          <a:noFill/>
        </p:spPr>
        <p:txBody>
          <a:bodyPr wrap="square">
            <a:spAutoFit/>
          </a:bodyPr>
          <a:lstStyle/>
          <a:p>
            <a:pPr algn="r"/>
            <a:r>
              <a:rPr lang="en-US" dirty="0"/>
              <a:t>https://www.kaggle.com/general/196487</a:t>
            </a:r>
          </a:p>
        </p:txBody>
      </p:sp>
      <p:sp>
        <p:nvSpPr>
          <p:cNvPr id="13" name="TextBox 12">
            <a:extLst>
              <a:ext uri="{FF2B5EF4-FFF2-40B4-BE49-F238E27FC236}">
                <a16:creationId xmlns:a16="http://schemas.microsoft.com/office/drawing/2014/main" id="{48946182-1210-4476-AFF3-FD020DAB9F0A}"/>
              </a:ext>
            </a:extLst>
          </p:cNvPr>
          <p:cNvSpPr txBox="1"/>
          <p:nvPr/>
        </p:nvSpPr>
        <p:spPr>
          <a:xfrm>
            <a:off x="-1436913" y="6488668"/>
            <a:ext cx="13614399" cy="369332"/>
          </a:xfrm>
          <a:prstGeom prst="rect">
            <a:avLst/>
          </a:prstGeom>
          <a:noFill/>
        </p:spPr>
        <p:txBody>
          <a:bodyPr wrap="square">
            <a:spAutoFit/>
          </a:bodyPr>
          <a:lstStyle/>
          <a:p>
            <a:pPr algn="r"/>
            <a:r>
              <a:rPr lang="en-US" dirty="0"/>
              <a:t>https://stats.stackexchange.com/questions/164876/what-is-the-trade-off-between-batch-size-and-number-of-iterations-to-train-a-neu</a:t>
            </a:r>
          </a:p>
        </p:txBody>
      </p:sp>
      <p:sp>
        <p:nvSpPr>
          <p:cNvPr id="14" name="TextBox 13">
            <a:extLst>
              <a:ext uri="{FF2B5EF4-FFF2-40B4-BE49-F238E27FC236}">
                <a16:creationId xmlns:a16="http://schemas.microsoft.com/office/drawing/2014/main" id="{91B45332-E310-D341-8969-DFAE033BBAA7}"/>
              </a:ext>
            </a:extLst>
          </p:cNvPr>
          <p:cNvSpPr txBox="1"/>
          <p:nvPr/>
        </p:nvSpPr>
        <p:spPr>
          <a:xfrm>
            <a:off x="6222723" y="2107053"/>
            <a:ext cx="5577390" cy="3046988"/>
          </a:xfrm>
          <a:prstGeom prst="rect">
            <a:avLst/>
          </a:prstGeom>
          <a:noFill/>
        </p:spPr>
        <p:txBody>
          <a:bodyPr wrap="square">
            <a:spAutoFit/>
          </a:bodyPr>
          <a:lstStyle/>
          <a:p>
            <a:r>
              <a:rPr lang="en-US" sz="2400" b="1" dirty="0"/>
              <a:t>Wrong Activation Function:</a:t>
            </a:r>
          </a:p>
          <a:p>
            <a:r>
              <a:rPr lang="en-US" sz="2400" dirty="0"/>
              <a:t>Some applications, e.g. Binary Classification, perform best with specific activation functions. </a:t>
            </a:r>
          </a:p>
          <a:p>
            <a:r>
              <a:rPr lang="en-US" sz="2400" b="1" dirty="0"/>
              <a:t>Network is too Deep:</a:t>
            </a:r>
          </a:p>
          <a:p>
            <a:r>
              <a:rPr lang="en-US" sz="2400" dirty="0"/>
              <a:t>Practically, deep networks are not always better. Start with a smaller network and grow it as needed.</a:t>
            </a:r>
          </a:p>
        </p:txBody>
      </p:sp>
      <p:sp>
        <p:nvSpPr>
          <p:cNvPr id="15" name="Rectangle 14">
            <a:extLst>
              <a:ext uri="{FF2B5EF4-FFF2-40B4-BE49-F238E27FC236}">
                <a16:creationId xmlns:a16="http://schemas.microsoft.com/office/drawing/2014/main" id="{AA7FCB16-B051-E3DD-29A2-B92045C2D27A}"/>
              </a:ext>
            </a:extLst>
          </p:cNvPr>
          <p:cNvSpPr/>
          <p:nvPr/>
        </p:nvSpPr>
        <p:spPr>
          <a:xfrm>
            <a:off x="2743201" y="1893030"/>
            <a:ext cx="7141028" cy="315794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796AD55-9ACC-A37D-1ADC-FCD89485A74A}"/>
              </a:ext>
            </a:extLst>
          </p:cNvPr>
          <p:cNvSpPr txBox="1"/>
          <p:nvPr/>
        </p:nvSpPr>
        <p:spPr>
          <a:xfrm>
            <a:off x="3269628" y="2133172"/>
            <a:ext cx="6088174" cy="2677656"/>
          </a:xfrm>
          <a:prstGeom prst="rect">
            <a:avLst/>
          </a:prstGeom>
          <a:noFill/>
        </p:spPr>
        <p:txBody>
          <a:bodyPr wrap="square" rtlCol="0">
            <a:spAutoFit/>
          </a:bodyPr>
          <a:lstStyle/>
          <a:p>
            <a:pPr algn="ctr"/>
            <a:r>
              <a:rPr lang="en-US" sz="2400" b="1" dirty="0"/>
              <a:t>Number One Cause of Network Failure:</a:t>
            </a:r>
          </a:p>
          <a:p>
            <a:pPr algn="ctr"/>
            <a:endParaRPr lang="en-US" sz="2400" dirty="0"/>
          </a:p>
          <a:p>
            <a:pPr algn="ctr"/>
            <a:r>
              <a:rPr lang="en-US" sz="2400" dirty="0">
                <a:solidFill>
                  <a:srgbClr val="FF0000"/>
                </a:solidFill>
              </a:rPr>
              <a:t>Incorrect or improperly transformed input data.</a:t>
            </a:r>
          </a:p>
          <a:p>
            <a:pPr algn="ctr"/>
            <a:endParaRPr lang="en-US" sz="2400" dirty="0"/>
          </a:p>
          <a:p>
            <a:pPr algn="ctr"/>
            <a:r>
              <a:rPr lang="en-US" sz="2400" dirty="0"/>
              <a:t>Before training, be sure to inspect your input data, and visualize network inputs and outputs during training.</a:t>
            </a:r>
          </a:p>
        </p:txBody>
      </p:sp>
    </p:spTree>
    <p:extLst>
      <p:ext uri="{BB962C8B-B14F-4D97-AF65-F5344CB8AC3E}">
        <p14:creationId xmlns:p14="http://schemas.microsoft.com/office/powerpoint/2010/main" val="3126217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Machine Learning</a:t>
            </a:r>
          </a:p>
        </p:txBody>
      </p:sp>
      <p:sp>
        <p:nvSpPr>
          <p:cNvPr id="20" name="TextBox 19">
            <a:extLst>
              <a:ext uri="{FF2B5EF4-FFF2-40B4-BE49-F238E27FC236}">
                <a16:creationId xmlns:a16="http://schemas.microsoft.com/office/drawing/2014/main" id="{7218BA55-F20F-A0D2-833F-D4AEB17CD159}"/>
              </a:ext>
            </a:extLst>
          </p:cNvPr>
          <p:cNvSpPr txBox="1"/>
          <p:nvPr/>
        </p:nvSpPr>
        <p:spPr>
          <a:xfrm>
            <a:off x="4464617" y="1254636"/>
            <a:ext cx="3262816" cy="461665"/>
          </a:xfrm>
          <a:prstGeom prst="rect">
            <a:avLst/>
          </a:prstGeom>
          <a:noFill/>
        </p:spPr>
        <p:txBody>
          <a:bodyPr wrap="none" rtlCol="0">
            <a:spAutoFit/>
          </a:bodyPr>
          <a:lstStyle/>
          <a:p>
            <a:pPr algn="ctr"/>
            <a:r>
              <a:rPr lang="en-US" sz="2400" dirty="0"/>
              <a:t>How do machines learn?</a:t>
            </a:r>
          </a:p>
        </p:txBody>
      </p:sp>
      <p:pic>
        <p:nvPicPr>
          <p:cNvPr id="3" name="Picture 2">
            <a:extLst>
              <a:ext uri="{FF2B5EF4-FFF2-40B4-BE49-F238E27FC236}">
                <a16:creationId xmlns:a16="http://schemas.microsoft.com/office/drawing/2014/main" id="{3A038A45-0C17-D86E-40C1-993977152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354" y="2333816"/>
            <a:ext cx="2996655" cy="22445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BFE96F-1FBD-D55B-A3E7-54E56F75BD47}"/>
              </a:ext>
            </a:extLst>
          </p:cNvPr>
          <p:cNvSpPr txBox="1"/>
          <p:nvPr/>
        </p:nvSpPr>
        <p:spPr>
          <a:xfrm>
            <a:off x="2632724" y="4861854"/>
            <a:ext cx="849912" cy="461665"/>
          </a:xfrm>
          <a:prstGeom prst="rect">
            <a:avLst/>
          </a:prstGeom>
          <a:noFill/>
        </p:spPr>
        <p:txBody>
          <a:bodyPr wrap="none" rtlCol="0">
            <a:spAutoFit/>
          </a:bodyPr>
          <a:lstStyle/>
          <a:p>
            <a:pPr algn="ctr"/>
            <a:r>
              <a:rPr lang="en-US" sz="2400" dirty="0"/>
              <a:t>Input</a:t>
            </a:r>
          </a:p>
        </p:txBody>
      </p:sp>
      <p:grpSp>
        <p:nvGrpSpPr>
          <p:cNvPr id="40" name="Group 39">
            <a:extLst>
              <a:ext uri="{FF2B5EF4-FFF2-40B4-BE49-F238E27FC236}">
                <a16:creationId xmlns:a16="http://schemas.microsoft.com/office/drawing/2014/main" id="{F3ED562E-CED3-5C99-E5D5-898E632156F1}"/>
              </a:ext>
            </a:extLst>
          </p:cNvPr>
          <p:cNvGrpSpPr/>
          <p:nvPr/>
        </p:nvGrpSpPr>
        <p:grpSpPr>
          <a:xfrm>
            <a:off x="5222206" y="2146300"/>
            <a:ext cx="516132" cy="2619630"/>
            <a:chOff x="4569003" y="2349500"/>
            <a:chExt cx="516132" cy="2619630"/>
          </a:xfrm>
        </p:grpSpPr>
        <p:sp>
          <p:nvSpPr>
            <p:cNvPr id="7" name="Rectangle 6">
              <a:extLst>
                <a:ext uri="{FF2B5EF4-FFF2-40B4-BE49-F238E27FC236}">
                  <a16:creationId xmlns:a16="http://schemas.microsoft.com/office/drawing/2014/main" id="{62ECF26E-FE12-668B-A3BA-180F348B3015}"/>
                </a:ext>
              </a:extLst>
            </p:cNvPr>
            <p:cNvSpPr/>
            <p:nvPr/>
          </p:nvSpPr>
          <p:spPr>
            <a:xfrm>
              <a:off x="4569003" y="2349500"/>
              <a:ext cx="516132" cy="26196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A608BD1-EF35-7BF4-03C2-44150A7F2801}"/>
                </a:ext>
              </a:extLst>
            </p:cNvPr>
            <p:cNvSpPr txBox="1"/>
            <p:nvPr/>
          </p:nvSpPr>
          <p:spPr>
            <a:xfrm rot="16200000">
              <a:off x="3654601" y="3428368"/>
              <a:ext cx="2344937" cy="461665"/>
            </a:xfrm>
            <a:prstGeom prst="rect">
              <a:avLst/>
            </a:prstGeom>
            <a:noFill/>
          </p:spPr>
          <p:txBody>
            <a:bodyPr wrap="none" rtlCol="0">
              <a:spAutoFit/>
            </a:bodyPr>
            <a:lstStyle/>
            <a:p>
              <a:pPr algn="ctr"/>
              <a:r>
                <a:rPr lang="en-US" sz="2400" dirty="0"/>
                <a:t>Feature Extractor</a:t>
              </a:r>
            </a:p>
          </p:txBody>
        </p:sp>
      </p:grpSp>
      <p:cxnSp>
        <p:nvCxnSpPr>
          <p:cNvPr id="18" name="Straight Arrow Connector 17">
            <a:extLst>
              <a:ext uri="{FF2B5EF4-FFF2-40B4-BE49-F238E27FC236}">
                <a16:creationId xmlns:a16="http://schemas.microsoft.com/office/drawing/2014/main" id="{33F6A8D6-DA18-08F8-E0F1-E6D4EAEA74E7}"/>
              </a:ext>
            </a:extLst>
          </p:cNvPr>
          <p:cNvCxnSpPr/>
          <p:nvPr/>
        </p:nvCxnSpPr>
        <p:spPr>
          <a:xfrm>
            <a:off x="4684843" y="3456115"/>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C5EE9FC-6263-6779-5262-EF50AC6783B8}"/>
              </a:ext>
            </a:extLst>
          </p:cNvPr>
          <p:cNvCxnSpPr/>
          <p:nvPr/>
        </p:nvCxnSpPr>
        <p:spPr>
          <a:xfrm>
            <a:off x="5894701" y="3456115"/>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888A7671-0749-D6EA-5A6E-DD44BBC22616}"/>
              </a:ext>
            </a:extLst>
          </p:cNvPr>
          <p:cNvGrpSpPr/>
          <p:nvPr/>
        </p:nvGrpSpPr>
        <p:grpSpPr>
          <a:xfrm>
            <a:off x="6432064" y="2560626"/>
            <a:ext cx="1004337" cy="1828614"/>
            <a:chOff x="5766767" y="2795725"/>
            <a:chExt cx="1004337" cy="1828614"/>
          </a:xfrm>
        </p:grpSpPr>
        <p:sp>
          <p:nvSpPr>
            <p:cNvPr id="22" name="TextBox 21">
              <a:extLst>
                <a:ext uri="{FF2B5EF4-FFF2-40B4-BE49-F238E27FC236}">
                  <a16:creationId xmlns:a16="http://schemas.microsoft.com/office/drawing/2014/main" id="{08E5D6E1-D250-4948-6F4E-DEB16EE6D906}"/>
                </a:ext>
              </a:extLst>
            </p:cNvPr>
            <p:cNvSpPr txBox="1"/>
            <p:nvPr/>
          </p:nvSpPr>
          <p:spPr>
            <a:xfrm>
              <a:off x="5860447" y="2795725"/>
              <a:ext cx="773417" cy="461665"/>
            </a:xfrm>
            <a:prstGeom prst="rect">
              <a:avLst/>
            </a:prstGeom>
            <a:noFill/>
          </p:spPr>
          <p:txBody>
            <a:bodyPr wrap="none" rtlCol="0">
              <a:spAutoFit/>
            </a:bodyPr>
            <a:lstStyle/>
            <a:p>
              <a:pPr algn="ctr"/>
              <a:r>
                <a:rPr lang="en-US" sz="2400" dirty="0"/>
                <a:t>Grey</a:t>
              </a:r>
            </a:p>
          </p:txBody>
        </p:sp>
        <p:sp>
          <p:nvSpPr>
            <p:cNvPr id="23" name="TextBox 22">
              <a:extLst>
                <a:ext uri="{FF2B5EF4-FFF2-40B4-BE49-F238E27FC236}">
                  <a16:creationId xmlns:a16="http://schemas.microsoft.com/office/drawing/2014/main" id="{36FD67F7-5209-064C-E750-E736DFF55583}"/>
                </a:ext>
              </a:extLst>
            </p:cNvPr>
            <p:cNvSpPr txBox="1"/>
            <p:nvPr/>
          </p:nvSpPr>
          <p:spPr>
            <a:xfrm>
              <a:off x="5790278" y="3247017"/>
              <a:ext cx="957314" cy="461665"/>
            </a:xfrm>
            <a:prstGeom prst="rect">
              <a:avLst/>
            </a:prstGeom>
            <a:noFill/>
          </p:spPr>
          <p:txBody>
            <a:bodyPr wrap="none" rtlCol="0">
              <a:spAutoFit/>
            </a:bodyPr>
            <a:lstStyle/>
            <a:p>
              <a:pPr algn="ctr"/>
              <a:r>
                <a:rPr lang="en-US" sz="2400" dirty="0"/>
                <a:t>4 Legs</a:t>
              </a:r>
            </a:p>
          </p:txBody>
        </p:sp>
        <p:sp>
          <p:nvSpPr>
            <p:cNvPr id="24" name="TextBox 23">
              <a:extLst>
                <a:ext uri="{FF2B5EF4-FFF2-40B4-BE49-F238E27FC236}">
                  <a16:creationId xmlns:a16="http://schemas.microsoft.com/office/drawing/2014/main" id="{D93A6906-4F78-6E5D-EEEE-7FACF96F0B0F}"/>
                </a:ext>
              </a:extLst>
            </p:cNvPr>
            <p:cNvSpPr txBox="1"/>
            <p:nvPr/>
          </p:nvSpPr>
          <p:spPr>
            <a:xfrm>
              <a:off x="5803701" y="4162674"/>
              <a:ext cx="886909" cy="461665"/>
            </a:xfrm>
            <a:prstGeom prst="rect">
              <a:avLst/>
            </a:prstGeom>
            <a:noFill/>
          </p:spPr>
          <p:txBody>
            <a:bodyPr wrap="none" rtlCol="0">
              <a:spAutoFit/>
            </a:bodyPr>
            <a:lstStyle/>
            <a:p>
              <a:pPr algn="ctr"/>
              <a:r>
                <a:rPr lang="en-US" sz="2400" dirty="0"/>
                <a:t>Trunk</a:t>
              </a:r>
            </a:p>
          </p:txBody>
        </p:sp>
        <p:sp>
          <p:nvSpPr>
            <p:cNvPr id="25" name="TextBox 24">
              <a:extLst>
                <a:ext uri="{FF2B5EF4-FFF2-40B4-BE49-F238E27FC236}">
                  <a16:creationId xmlns:a16="http://schemas.microsoft.com/office/drawing/2014/main" id="{4C43B0D6-7F78-81B1-50D5-C631989FFB38}"/>
                </a:ext>
              </a:extLst>
            </p:cNvPr>
            <p:cNvSpPr txBox="1"/>
            <p:nvPr/>
          </p:nvSpPr>
          <p:spPr>
            <a:xfrm rot="16200000">
              <a:off x="5984724" y="3698925"/>
              <a:ext cx="397866" cy="461665"/>
            </a:xfrm>
            <a:prstGeom prst="rect">
              <a:avLst/>
            </a:prstGeom>
            <a:noFill/>
          </p:spPr>
          <p:txBody>
            <a:bodyPr wrap="none" rtlCol="0">
              <a:spAutoFit/>
            </a:bodyPr>
            <a:lstStyle/>
            <a:p>
              <a:pPr algn="ctr"/>
              <a:r>
                <a:rPr lang="en-US" sz="2400" dirty="0"/>
                <a:t>…</a:t>
              </a:r>
            </a:p>
          </p:txBody>
        </p:sp>
        <p:sp>
          <p:nvSpPr>
            <p:cNvPr id="26" name="Rectangle 25">
              <a:extLst>
                <a:ext uri="{FF2B5EF4-FFF2-40B4-BE49-F238E27FC236}">
                  <a16:creationId xmlns:a16="http://schemas.microsoft.com/office/drawing/2014/main" id="{9CC2C091-4DCC-B881-284B-ADB91EFC7DAE}"/>
                </a:ext>
              </a:extLst>
            </p:cNvPr>
            <p:cNvSpPr/>
            <p:nvPr/>
          </p:nvSpPr>
          <p:spPr>
            <a:xfrm>
              <a:off x="5766767" y="2819401"/>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7ACE575-4E7A-C699-BC23-6E8CB89CCF40}"/>
                </a:ext>
              </a:extLst>
            </p:cNvPr>
            <p:cNvSpPr/>
            <p:nvPr/>
          </p:nvSpPr>
          <p:spPr>
            <a:xfrm>
              <a:off x="5766767" y="3258856"/>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EC891265-4DCE-479E-3613-8180146D2F1F}"/>
                </a:ext>
              </a:extLst>
            </p:cNvPr>
            <p:cNvSpPr/>
            <p:nvPr/>
          </p:nvSpPr>
          <p:spPr>
            <a:xfrm>
              <a:off x="5766767" y="3704846"/>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B1CB4385-799A-6F4E-D3A2-975ADB63FC03}"/>
                </a:ext>
              </a:extLst>
            </p:cNvPr>
            <p:cNvSpPr/>
            <p:nvPr/>
          </p:nvSpPr>
          <p:spPr>
            <a:xfrm>
              <a:off x="5766767" y="4150834"/>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34A088C2-ADDF-86E7-C410-D745D1D6C0A8}"/>
              </a:ext>
            </a:extLst>
          </p:cNvPr>
          <p:cNvGrpSpPr/>
          <p:nvPr/>
        </p:nvGrpSpPr>
        <p:grpSpPr>
          <a:xfrm>
            <a:off x="8130127" y="2146300"/>
            <a:ext cx="516132" cy="2619630"/>
            <a:chOff x="7543419" y="2349500"/>
            <a:chExt cx="516132" cy="2619630"/>
          </a:xfrm>
        </p:grpSpPr>
        <p:sp>
          <p:nvSpPr>
            <p:cNvPr id="32" name="Rectangle 31">
              <a:extLst>
                <a:ext uri="{FF2B5EF4-FFF2-40B4-BE49-F238E27FC236}">
                  <a16:creationId xmlns:a16="http://schemas.microsoft.com/office/drawing/2014/main" id="{FDE276E7-26EE-1904-36BE-74DDE1F947FE}"/>
                </a:ext>
              </a:extLst>
            </p:cNvPr>
            <p:cNvSpPr/>
            <p:nvPr/>
          </p:nvSpPr>
          <p:spPr>
            <a:xfrm>
              <a:off x="7543419" y="2349500"/>
              <a:ext cx="516132" cy="26196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E2AB9E7B-5192-8A4F-5B56-C599B687BC02}"/>
                </a:ext>
              </a:extLst>
            </p:cNvPr>
            <p:cNvSpPr txBox="1"/>
            <p:nvPr/>
          </p:nvSpPr>
          <p:spPr>
            <a:xfrm rot="16200000">
              <a:off x="6554576" y="3428483"/>
              <a:ext cx="2493824" cy="461665"/>
            </a:xfrm>
            <a:prstGeom prst="rect">
              <a:avLst/>
            </a:prstGeom>
            <a:noFill/>
          </p:spPr>
          <p:txBody>
            <a:bodyPr wrap="none" rtlCol="0">
              <a:spAutoFit/>
            </a:bodyPr>
            <a:lstStyle/>
            <a:p>
              <a:pPr algn="ctr"/>
              <a:r>
                <a:rPr lang="en-US" sz="2400" dirty="0"/>
                <a:t>Feature Reasoning</a:t>
              </a:r>
            </a:p>
          </p:txBody>
        </p:sp>
      </p:grpSp>
      <p:cxnSp>
        <p:nvCxnSpPr>
          <p:cNvPr id="34" name="Straight Arrow Connector 33">
            <a:extLst>
              <a:ext uri="{FF2B5EF4-FFF2-40B4-BE49-F238E27FC236}">
                <a16:creationId xmlns:a16="http://schemas.microsoft.com/office/drawing/2014/main" id="{4A57C83B-4723-CE30-BFE0-7B7CD8EA6326}"/>
              </a:ext>
            </a:extLst>
          </p:cNvPr>
          <p:cNvCxnSpPr/>
          <p:nvPr/>
        </p:nvCxnSpPr>
        <p:spPr>
          <a:xfrm>
            <a:off x="7592764" y="3461374"/>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E6E3B39-60E6-0D59-C4D3-A98CF9985E79}"/>
              </a:ext>
            </a:extLst>
          </p:cNvPr>
          <p:cNvSpPr txBox="1"/>
          <p:nvPr/>
        </p:nvSpPr>
        <p:spPr>
          <a:xfrm>
            <a:off x="5968170" y="4861854"/>
            <a:ext cx="2022413" cy="461665"/>
          </a:xfrm>
          <a:prstGeom prst="rect">
            <a:avLst/>
          </a:prstGeom>
          <a:noFill/>
        </p:spPr>
        <p:txBody>
          <a:bodyPr wrap="none" rtlCol="0">
            <a:spAutoFit/>
          </a:bodyPr>
          <a:lstStyle/>
          <a:p>
            <a:pPr algn="ctr"/>
            <a:r>
              <a:rPr lang="en-US" sz="2400" dirty="0"/>
              <a:t>Feature Vector</a:t>
            </a:r>
          </a:p>
        </p:txBody>
      </p:sp>
      <p:sp>
        <p:nvSpPr>
          <p:cNvPr id="37" name="TextBox 36">
            <a:extLst>
              <a:ext uri="{FF2B5EF4-FFF2-40B4-BE49-F238E27FC236}">
                <a16:creationId xmlns:a16="http://schemas.microsoft.com/office/drawing/2014/main" id="{25B01ED5-71BE-2381-DF9E-EA9BE03CFCFE}"/>
              </a:ext>
            </a:extLst>
          </p:cNvPr>
          <p:cNvSpPr txBox="1"/>
          <p:nvPr/>
        </p:nvSpPr>
        <p:spPr>
          <a:xfrm>
            <a:off x="9339984" y="3227076"/>
            <a:ext cx="1292662" cy="461665"/>
          </a:xfrm>
          <a:prstGeom prst="rect">
            <a:avLst/>
          </a:prstGeom>
          <a:noFill/>
        </p:spPr>
        <p:txBody>
          <a:bodyPr wrap="none" rtlCol="0">
            <a:spAutoFit/>
          </a:bodyPr>
          <a:lstStyle/>
          <a:p>
            <a:pPr algn="ctr"/>
            <a:r>
              <a:rPr lang="en-US" sz="2400" dirty="0"/>
              <a:t>Elephant</a:t>
            </a:r>
          </a:p>
        </p:txBody>
      </p:sp>
      <p:cxnSp>
        <p:nvCxnSpPr>
          <p:cNvPr id="38" name="Straight Arrow Connector 37">
            <a:extLst>
              <a:ext uri="{FF2B5EF4-FFF2-40B4-BE49-F238E27FC236}">
                <a16:creationId xmlns:a16="http://schemas.microsoft.com/office/drawing/2014/main" id="{AA7AD4B7-3B04-976B-3CC8-6B795E9429D7}"/>
              </a:ext>
            </a:extLst>
          </p:cNvPr>
          <p:cNvCxnSpPr/>
          <p:nvPr/>
        </p:nvCxnSpPr>
        <p:spPr>
          <a:xfrm>
            <a:off x="8802622" y="3456001"/>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4BD0B2D-832D-CA06-3720-56EC0097DA8E}"/>
              </a:ext>
            </a:extLst>
          </p:cNvPr>
          <p:cNvSpPr txBox="1"/>
          <p:nvPr/>
        </p:nvSpPr>
        <p:spPr>
          <a:xfrm>
            <a:off x="9446425" y="4861854"/>
            <a:ext cx="1079143" cy="461665"/>
          </a:xfrm>
          <a:prstGeom prst="rect">
            <a:avLst/>
          </a:prstGeom>
          <a:noFill/>
        </p:spPr>
        <p:txBody>
          <a:bodyPr wrap="none" rtlCol="0">
            <a:spAutoFit/>
          </a:bodyPr>
          <a:lstStyle/>
          <a:p>
            <a:pPr algn="ctr"/>
            <a:r>
              <a:rPr lang="en-US" sz="2400" dirty="0"/>
              <a:t>Output</a:t>
            </a:r>
          </a:p>
        </p:txBody>
      </p:sp>
      <p:sp>
        <p:nvSpPr>
          <p:cNvPr id="5" name="TextBox 4">
            <a:extLst>
              <a:ext uri="{FF2B5EF4-FFF2-40B4-BE49-F238E27FC236}">
                <a16:creationId xmlns:a16="http://schemas.microsoft.com/office/drawing/2014/main" id="{3BFE52F5-1B6C-98C3-6E48-53762A8A8458}"/>
              </a:ext>
            </a:extLst>
          </p:cNvPr>
          <p:cNvSpPr txBox="1"/>
          <p:nvPr/>
        </p:nvSpPr>
        <p:spPr>
          <a:xfrm>
            <a:off x="4178190" y="5789348"/>
            <a:ext cx="3835665" cy="461665"/>
          </a:xfrm>
          <a:prstGeom prst="rect">
            <a:avLst/>
          </a:prstGeom>
          <a:noFill/>
        </p:spPr>
        <p:txBody>
          <a:bodyPr wrap="none" rtlCol="0">
            <a:spAutoFit/>
          </a:bodyPr>
          <a:lstStyle/>
          <a:p>
            <a:pPr algn="ctr"/>
            <a:r>
              <a:rPr lang="en-US" sz="2400" dirty="0"/>
              <a:t>What animal is in this image?</a:t>
            </a:r>
          </a:p>
        </p:txBody>
      </p:sp>
    </p:spTree>
    <p:extLst>
      <p:ext uri="{BB962C8B-B14F-4D97-AF65-F5344CB8AC3E}">
        <p14:creationId xmlns:p14="http://schemas.microsoft.com/office/powerpoint/2010/main" val="90444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E667-4513-A66E-BE9A-CF13BB0AEC5C}"/>
              </a:ext>
            </a:extLst>
          </p:cNvPr>
          <p:cNvSpPr>
            <a:spLocks noGrp="1"/>
          </p:cNvSpPr>
          <p:nvPr>
            <p:ph type="ctrTitle"/>
          </p:nvPr>
        </p:nvSpPr>
        <p:spPr/>
        <p:txBody>
          <a:bodyPr/>
          <a:lstStyle/>
          <a:p>
            <a:r>
              <a:rPr lang="en-US" dirty="0"/>
              <a:t>Tools</a:t>
            </a:r>
          </a:p>
        </p:txBody>
      </p:sp>
      <p:sp>
        <p:nvSpPr>
          <p:cNvPr id="3" name="Subtitle 2">
            <a:extLst>
              <a:ext uri="{FF2B5EF4-FFF2-40B4-BE49-F238E27FC236}">
                <a16:creationId xmlns:a16="http://schemas.microsoft.com/office/drawing/2014/main" id="{A374F0D8-6660-0CD3-54D1-52650A63B3A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375386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Operating Systems</a:t>
            </a:r>
          </a:p>
        </p:txBody>
      </p:sp>
      <p:sp>
        <p:nvSpPr>
          <p:cNvPr id="3" name="TextBox 2">
            <a:extLst>
              <a:ext uri="{FF2B5EF4-FFF2-40B4-BE49-F238E27FC236}">
                <a16:creationId xmlns:a16="http://schemas.microsoft.com/office/drawing/2014/main" id="{371D4511-A938-8D24-DD9D-503B67991AC8}"/>
              </a:ext>
            </a:extLst>
          </p:cNvPr>
          <p:cNvSpPr txBox="1"/>
          <p:nvPr/>
        </p:nvSpPr>
        <p:spPr>
          <a:xfrm>
            <a:off x="1640114" y="1720840"/>
            <a:ext cx="8911772" cy="2308324"/>
          </a:xfrm>
          <a:prstGeom prst="rect">
            <a:avLst/>
          </a:prstGeom>
          <a:noFill/>
        </p:spPr>
        <p:txBody>
          <a:bodyPr wrap="square">
            <a:spAutoFit/>
          </a:bodyPr>
          <a:lstStyle/>
          <a:p>
            <a:pPr algn="ctr"/>
            <a:r>
              <a:rPr lang="en-US" sz="2400" dirty="0"/>
              <a:t>Machine learning developers overwhelmingly use Linux.</a:t>
            </a:r>
          </a:p>
          <a:p>
            <a:pPr algn="ctr"/>
            <a:endParaRPr lang="en-US" sz="2400" dirty="0"/>
          </a:p>
          <a:p>
            <a:pPr algn="ctr"/>
            <a:r>
              <a:rPr lang="en-US" sz="2400" dirty="0"/>
              <a:t>The open source nature of Linux environments lends itself well to the complex installation and configuration processes required by many machine learning applications. Many machine learning algorithms are built on Linux already, fueling easy adoption.</a:t>
            </a:r>
          </a:p>
        </p:txBody>
      </p:sp>
    </p:spTree>
    <p:extLst>
      <p:ext uri="{BB962C8B-B14F-4D97-AF65-F5344CB8AC3E}">
        <p14:creationId xmlns:p14="http://schemas.microsoft.com/office/powerpoint/2010/main" val="5737814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Operating Systems</a:t>
            </a:r>
          </a:p>
        </p:txBody>
      </p:sp>
      <p:sp>
        <p:nvSpPr>
          <p:cNvPr id="3" name="TextBox 2">
            <a:extLst>
              <a:ext uri="{FF2B5EF4-FFF2-40B4-BE49-F238E27FC236}">
                <a16:creationId xmlns:a16="http://schemas.microsoft.com/office/drawing/2014/main" id="{371D4511-A938-8D24-DD9D-503B67991AC8}"/>
              </a:ext>
            </a:extLst>
          </p:cNvPr>
          <p:cNvSpPr txBox="1"/>
          <p:nvPr/>
        </p:nvSpPr>
        <p:spPr>
          <a:xfrm>
            <a:off x="1640114" y="1720840"/>
            <a:ext cx="8911772" cy="2308324"/>
          </a:xfrm>
          <a:prstGeom prst="rect">
            <a:avLst/>
          </a:prstGeom>
          <a:noFill/>
        </p:spPr>
        <p:txBody>
          <a:bodyPr wrap="square">
            <a:spAutoFit/>
          </a:bodyPr>
          <a:lstStyle/>
          <a:p>
            <a:pPr algn="ctr"/>
            <a:r>
              <a:rPr lang="en-US" sz="2400" dirty="0"/>
              <a:t>Machine learning developers overwhelmingly use Linux.</a:t>
            </a:r>
          </a:p>
          <a:p>
            <a:pPr algn="ctr"/>
            <a:endParaRPr lang="en-US" sz="2400" dirty="0"/>
          </a:p>
          <a:p>
            <a:pPr algn="ctr"/>
            <a:r>
              <a:rPr lang="en-US" sz="2400" dirty="0"/>
              <a:t>The open source nature of Linux environments lends itself well to the complex installation and configuration processes required by many machine learning applications. Many machine learning algorithms are built on Linux already, fueling easy adoption.</a:t>
            </a:r>
          </a:p>
        </p:txBody>
      </p:sp>
      <p:sp>
        <p:nvSpPr>
          <p:cNvPr id="7" name="TextBox 6">
            <a:extLst>
              <a:ext uri="{FF2B5EF4-FFF2-40B4-BE49-F238E27FC236}">
                <a16:creationId xmlns:a16="http://schemas.microsoft.com/office/drawing/2014/main" id="{74233658-348F-4497-A6B0-3CE3B0201F48}"/>
              </a:ext>
            </a:extLst>
          </p:cNvPr>
          <p:cNvSpPr txBox="1"/>
          <p:nvPr/>
        </p:nvSpPr>
        <p:spPr>
          <a:xfrm>
            <a:off x="1640114" y="4577615"/>
            <a:ext cx="8911772" cy="1200329"/>
          </a:xfrm>
          <a:prstGeom prst="rect">
            <a:avLst/>
          </a:prstGeom>
          <a:noFill/>
        </p:spPr>
        <p:txBody>
          <a:bodyPr wrap="square">
            <a:spAutoFit/>
          </a:bodyPr>
          <a:lstStyle/>
          <a:p>
            <a:pPr algn="ctr"/>
            <a:r>
              <a:rPr lang="en-US" sz="2400" dirty="0"/>
              <a:t>WSL (Windows Subsystem for Linux):</a:t>
            </a:r>
          </a:p>
          <a:p>
            <a:pPr algn="ctr"/>
            <a:r>
              <a:rPr lang="en-US" sz="2400" dirty="0"/>
              <a:t>Lets developers run a GNU/Linux environment -- including most command-line tools, utilities, and applications -- directly on Windows </a:t>
            </a:r>
          </a:p>
        </p:txBody>
      </p:sp>
    </p:spTree>
    <p:extLst>
      <p:ext uri="{BB962C8B-B14F-4D97-AF65-F5344CB8AC3E}">
        <p14:creationId xmlns:p14="http://schemas.microsoft.com/office/powerpoint/2010/main" val="29669245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Development Environment</a:t>
            </a:r>
          </a:p>
        </p:txBody>
      </p:sp>
    </p:spTree>
    <p:extLst>
      <p:ext uri="{BB962C8B-B14F-4D97-AF65-F5344CB8AC3E}">
        <p14:creationId xmlns:p14="http://schemas.microsoft.com/office/powerpoint/2010/main" val="15957218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Environments (containerization)</a:t>
            </a:r>
          </a:p>
        </p:txBody>
      </p:sp>
      <p:sp>
        <p:nvSpPr>
          <p:cNvPr id="5" name="TextBox 4">
            <a:extLst>
              <a:ext uri="{FF2B5EF4-FFF2-40B4-BE49-F238E27FC236}">
                <a16:creationId xmlns:a16="http://schemas.microsoft.com/office/drawing/2014/main" id="{E9BB7BF7-5CDB-F42A-5D69-2CD9310CA124}"/>
              </a:ext>
            </a:extLst>
          </p:cNvPr>
          <p:cNvSpPr txBox="1"/>
          <p:nvPr/>
        </p:nvSpPr>
        <p:spPr>
          <a:xfrm>
            <a:off x="248105" y="2290155"/>
            <a:ext cx="5539190" cy="1200329"/>
          </a:xfrm>
          <a:prstGeom prst="rect">
            <a:avLst/>
          </a:prstGeom>
          <a:noFill/>
        </p:spPr>
        <p:txBody>
          <a:bodyPr wrap="square">
            <a:spAutoFit/>
          </a:bodyPr>
          <a:lstStyle/>
          <a:p>
            <a:pPr algn="ctr"/>
            <a:r>
              <a:rPr lang="en-US" sz="2400" dirty="0"/>
              <a:t>Virtual environments allow multiple dependency configurations to be installed on a system at once. </a:t>
            </a:r>
          </a:p>
        </p:txBody>
      </p:sp>
    </p:spTree>
    <p:extLst>
      <p:ext uri="{BB962C8B-B14F-4D97-AF65-F5344CB8AC3E}">
        <p14:creationId xmlns:p14="http://schemas.microsoft.com/office/powerpoint/2010/main" val="13594170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Environments (containerization)</a:t>
            </a:r>
          </a:p>
        </p:txBody>
      </p:sp>
      <p:sp>
        <p:nvSpPr>
          <p:cNvPr id="5" name="TextBox 4">
            <a:extLst>
              <a:ext uri="{FF2B5EF4-FFF2-40B4-BE49-F238E27FC236}">
                <a16:creationId xmlns:a16="http://schemas.microsoft.com/office/drawing/2014/main" id="{E9BB7BF7-5CDB-F42A-5D69-2CD9310CA124}"/>
              </a:ext>
            </a:extLst>
          </p:cNvPr>
          <p:cNvSpPr txBox="1"/>
          <p:nvPr/>
        </p:nvSpPr>
        <p:spPr>
          <a:xfrm>
            <a:off x="248105" y="2290155"/>
            <a:ext cx="5539190" cy="1200329"/>
          </a:xfrm>
          <a:prstGeom prst="rect">
            <a:avLst/>
          </a:prstGeom>
          <a:noFill/>
        </p:spPr>
        <p:txBody>
          <a:bodyPr wrap="square">
            <a:spAutoFit/>
          </a:bodyPr>
          <a:lstStyle/>
          <a:p>
            <a:pPr algn="ctr"/>
            <a:r>
              <a:rPr lang="en-US" sz="2400" dirty="0"/>
              <a:t>Virtual environments allow multiple dependency configurations to be installed on a system at once. </a:t>
            </a:r>
          </a:p>
        </p:txBody>
      </p:sp>
      <p:sp>
        <p:nvSpPr>
          <p:cNvPr id="3" name="TextBox 2">
            <a:extLst>
              <a:ext uri="{FF2B5EF4-FFF2-40B4-BE49-F238E27FC236}">
                <a16:creationId xmlns:a16="http://schemas.microsoft.com/office/drawing/2014/main" id="{05AAAFD3-D49A-5BC7-BA41-E3C162DE9B33}"/>
              </a:ext>
            </a:extLst>
          </p:cNvPr>
          <p:cNvSpPr txBox="1"/>
          <p:nvPr/>
        </p:nvSpPr>
        <p:spPr>
          <a:xfrm>
            <a:off x="248105" y="3906486"/>
            <a:ext cx="5539190" cy="1938992"/>
          </a:xfrm>
          <a:prstGeom prst="rect">
            <a:avLst/>
          </a:prstGeom>
          <a:noFill/>
        </p:spPr>
        <p:txBody>
          <a:bodyPr wrap="square">
            <a:spAutoFit/>
          </a:bodyPr>
          <a:lstStyle/>
          <a:p>
            <a:pPr algn="ctr"/>
            <a:r>
              <a:rPr lang="en-US" sz="2400" dirty="0"/>
              <a:t>Why is this good?</a:t>
            </a:r>
          </a:p>
          <a:p>
            <a:pPr marL="457200" indent="-457200" algn="ctr">
              <a:buAutoNum type="arabicParenR"/>
            </a:pPr>
            <a:r>
              <a:rPr lang="en-US" sz="2400" dirty="0"/>
              <a:t>You can instruct people how to install your dependences. </a:t>
            </a:r>
          </a:p>
          <a:p>
            <a:pPr marL="457200" indent="-457200" algn="ctr">
              <a:buAutoNum type="arabicParenR"/>
            </a:pPr>
            <a:r>
              <a:rPr lang="en-US" sz="2400" dirty="0"/>
              <a:t>When you inevitably screw something up, makes it easy to start over.</a:t>
            </a:r>
          </a:p>
        </p:txBody>
      </p:sp>
    </p:spTree>
    <p:extLst>
      <p:ext uri="{BB962C8B-B14F-4D97-AF65-F5344CB8AC3E}">
        <p14:creationId xmlns:p14="http://schemas.microsoft.com/office/powerpoint/2010/main" val="342501960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Environments (containerization)</a:t>
            </a:r>
          </a:p>
        </p:txBody>
      </p:sp>
      <p:sp>
        <p:nvSpPr>
          <p:cNvPr id="5" name="TextBox 4">
            <a:extLst>
              <a:ext uri="{FF2B5EF4-FFF2-40B4-BE49-F238E27FC236}">
                <a16:creationId xmlns:a16="http://schemas.microsoft.com/office/drawing/2014/main" id="{E9BB7BF7-5CDB-F42A-5D69-2CD9310CA124}"/>
              </a:ext>
            </a:extLst>
          </p:cNvPr>
          <p:cNvSpPr txBox="1"/>
          <p:nvPr/>
        </p:nvSpPr>
        <p:spPr>
          <a:xfrm>
            <a:off x="248105" y="2290155"/>
            <a:ext cx="5539190" cy="1200329"/>
          </a:xfrm>
          <a:prstGeom prst="rect">
            <a:avLst/>
          </a:prstGeom>
          <a:noFill/>
        </p:spPr>
        <p:txBody>
          <a:bodyPr wrap="square">
            <a:spAutoFit/>
          </a:bodyPr>
          <a:lstStyle/>
          <a:p>
            <a:pPr algn="ctr"/>
            <a:r>
              <a:rPr lang="en-US" sz="2400" dirty="0"/>
              <a:t>Virtual environments allow multiple dependency configurations to be installed on a system at once. </a:t>
            </a:r>
          </a:p>
        </p:txBody>
      </p:sp>
      <p:sp>
        <p:nvSpPr>
          <p:cNvPr id="6" name="TextBox 5">
            <a:extLst>
              <a:ext uri="{FF2B5EF4-FFF2-40B4-BE49-F238E27FC236}">
                <a16:creationId xmlns:a16="http://schemas.microsoft.com/office/drawing/2014/main" id="{AFBFD613-E5E9-0CAF-5BD7-908CE7D650A0}"/>
              </a:ext>
            </a:extLst>
          </p:cNvPr>
          <p:cNvSpPr txBox="1"/>
          <p:nvPr/>
        </p:nvSpPr>
        <p:spPr>
          <a:xfrm>
            <a:off x="6222723" y="1947397"/>
            <a:ext cx="5577390" cy="4154984"/>
          </a:xfrm>
          <a:prstGeom prst="rect">
            <a:avLst/>
          </a:prstGeom>
          <a:noFill/>
        </p:spPr>
        <p:txBody>
          <a:bodyPr wrap="square">
            <a:spAutoFit/>
          </a:bodyPr>
          <a:lstStyle/>
          <a:p>
            <a:r>
              <a:rPr lang="en-US" sz="2400" b="1" dirty="0" err="1"/>
              <a:t>virtualenv</a:t>
            </a:r>
            <a:r>
              <a:rPr lang="en-US" sz="2400" b="1" dirty="0"/>
              <a:t>:</a:t>
            </a:r>
          </a:p>
          <a:p>
            <a:r>
              <a:rPr lang="en-US" sz="2400" dirty="0"/>
              <a:t>Python package manager bundled with python. Sufficient for most projects.</a:t>
            </a:r>
          </a:p>
          <a:p>
            <a:r>
              <a:rPr lang="en-US" sz="2400" b="1" dirty="0"/>
              <a:t>anaconda:</a:t>
            </a:r>
          </a:p>
          <a:p>
            <a:r>
              <a:rPr lang="en-US" sz="2400" dirty="0"/>
              <a:t>System package manager with a </a:t>
            </a:r>
            <a:r>
              <a:rPr lang="en-US" sz="2400" dirty="0" err="1"/>
              <a:t>gui</a:t>
            </a:r>
            <a:r>
              <a:rPr lang="en-US" sz="2400" dirty="0"/>
              <a:t>. Useful for installing complex dependencies that extend beyond python. </a:t>
            </a:r>
          </a:p>
          <a:p>
            <a:r>
              <a:rPr lang="en-US" sz="2400" b="1" dirty="0"/>
              <a:t>docker:</a:t>
            </a:r>
          </a:p>
          <a:p>
            <a:r>
              <a:rPr lang="en-US" sz="2400" dirty="0"/>
              <a:t>Machine-level virtualization. Useful for installing and distributing projects with extremely complex dependencies.</a:t>
            </a:r>
          </a:p>
        </p:txBody>
      </p:sp>
      <p:sp>
        <p:nvSpPr>
          <p:cNvPr id="3" name="TextBox 2">
            <a:extLst>
              <a:ext uri="{FF2B5EF4-FFF2-40B4-BE49-F238E27FC236}">
                <a16:creationId xmlns:a16="http://schemas.microsoft.com/office/drawing/2014/main" id="{CC6FC05B-2F8A-273A-C33F-23A4D58FB5B4}"/>
              </a:ext>
            </a:extLst>
          </p:cNvPr>
          <p:cNvSpPr txBox="1"/>
          <p:nvPr/>
        </p:nvSpPr>
        <p:spPr>
          <a:xfrm>
            <a:off x="248105" y="3906486"/>
            <a:ext cx="5539190" cy="1938992"/>
          </a:xfrm>
          <a:prstGeom prst="rect">
            <a:avLst/>
          </a:prstGeom>
          <a:noFill/>
        </p:spPr>
        <p:txBody>
          <a:bodyPr wrap="square">
            <a:spAutoFit/>
          </a:bodyPr>
          <a:lstStyle/>
          <a:p>
            <a:pPr algn="ctr"/>
            <a:r>
              <a:rPr lang="en-US" sz="2400" dirty="0"/>
              <a:t>Why is this good?</a:t>
            </a:r>
          </a:p>
          <a:p>
            <a:pPr marL="457200" indent="-457200" algn="ctr">
              <a:buAutoNum type="arabicParenR"/>
            </a:pPr>
            <a:r>
              <a:rPr lang="en-US" sz="2400" dirty="0"/>
              <a:t>You can instruct people how to install your dependences. </a:t>
            </a:r>
          </a:p>
          <a:p>
            <a:pPr marL="457200" indent="-457200" algn="ctr">
              <a:buAutoNum type="arabicParenR"/>
            </a:pPr>
            <a:r>
              <a:rPr lang="en-US" sz="2400" dirty="0"/>
              <a:t>When you inevitably screw something up, makes it easy to start over.</a:t>
            </a:r>
          </a:p>
        </p:txBody>
      </p:sp>
    </p:spTree>
    <p:extLst>
      <p:ext uri="{BB962C8B-B14F-4D97-AF65-F5344CB8AC3E}">
        <p14:creationId xmlns:p14="http://schemas.microsoft.com/office/powerpoint/2010/main" val="31143684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solidFill>
                  <a:schemeClr val="bg1"/>
                </a:solidFill>
              </a:rPr>
              <a:t>Using Virtual Environments</a:t>
            </a:r>
          </a:p>
        </p:txBody>
      </p:sp>
      <p:pic>
        <p:nvPicPr>
          <p:cNvPr id="8" name="Picture 7">
            <a:extLst>
              <a:ext uri="{FF2B5EF4-FFF2-40B4-BE49-F238E27FC236}">
                <a16:creationId xmlns:a16="http://schemas.microsoft.com/office/drawing/2014/main" id="{921C5CBB-1271-A561-CEF3-66573129C8FE}"/>
              </a:ext>
            </a:extLst>
          </p:cNvPr>
          <p:cNvPicPr>
            <a:picLocks noChangeAspect="1"/>
          </p:cNvPicPr>
          <p:nvPr/>
        </p:nvPicPr>
        <p:blipFill rotWithShape="1">
          <a:blip r:embed="rId2"/>
          <a:srcRect b="81710"/>
          <a:stretch/>
        </p:blipFill>
        <p:spPr>
          <a:xfrm>
            <a:off x="328612" y="2166938"/>
            <a:ext cx="11534775" cy="461665"/>
          </a:xfrm>
          <a:prstGeom prst="rect">
            <a:avLst/>
          </a:prstGeom>
        </p:spPr>
      </p:pic>
      <p:sp>
        <p:nvSpPr>
          <p:cNvPr id="17" name="TextBox 16">
            <a:extLst>
              <a:ext uri="{FF2B5EF4-FFF2-40B4-BE49-F238E27FC236}">
                <a16:creationId xmlns:a16="http://schemas.microsoft.com/office/drawing/2014/main" id="{10A36F1E-E5E5-53C3-2A2F-6A735A9322A8}"/>
              </a:ext>
            </a:extLst>
          </p:cNvPr>
          <p:cNvSpPr txBox="1"/>
          <p:nvPr/>
        </p:nvSpPr>
        <p:spPr>
          <a:xfrm>
            <a:off x="5378740" y="1254636"/>
            <a:ext cx="1434688" cy="461665"/>
          </a:xfrm>
          <a:prstGeom prst="rect">
            <a:avLst/>
          </a:prstGeom>
          <a:noFill/>
        </p:spPr>
        <p:txBody>
          <a:bodyPr wrap="none" rtlCol="0">
            <a:spAutoFit/>
          </a:bodyPr>
          <a:lstStyle/>
          <a:p>
            <a:pPr algn="ctr"/>
            <a:r>
              <a:rPr lang="en-US" sz="2400" dirty="0" err="1">
                <a:solidFill>
                  <a:schemeClr val="bg1"/>
                </a:solidFill>
              </a:rPr>
              <a:t>virtualenv</a:t>
            </a:r>
            <a:endParaRPr lang="en-US" sz="2400" dirty="0">
              <a:solidFill>
                <a:schemeClr val="bg1"/>
              </a:solidFill>
            </a:endParaRPr>
          </a:p>
        </p:txBody>
      </p:sp>
    </p:spTree>
    <p:extLst>
      <p:ext uri="{BB962C8B-B14F-4D97-AF65-F5344CB8AC3E}">
        <p14:creationId xmlns:p14="http://schemas.microsoft.com/office/powerpoint/2010/main" val="9659777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solidFill>
                  <a:schemeClr val="bg1"/>
                </a:solidFill>
              </a:rPr>
              <a:t>Using Virtual Environments</a:t>
            </a:r>
          </a:p>
        </p:txBody>
      </p:sp>
      <p:pic>
        <p:nvPicPr>
          <p:cNvPr id="8" name="Picture 7">
            <a:extLst>
              <a:ext uri="{FF2B5EF4-FFF2-40B4-BE49-F238E27FC236}">
                <a16:creationId xmlns:a16="http://schemas.microsoft.com/office/drawing/2014/main" id="{921C5CBB-1271-A561-CEF3-66573129C8FE}"/>
              </a:ext>
            </a:extLst>
          </p:cNvPr>
          <p:cNvPicPr>
            <a:picLocks noChangeAspect="1"/>
          </p:cNvPicPr>
          <p:nvPr/>
        </p:nvPicPr>
        <p:blipFill rotWithShape="1">
          <a:blip r:embed="rId2"/>
          <a:srcRect b="27660"/>
          <a:stretch/>
        </p:blipFill>
        <p:spPr>
          <a:xfrm>
            <a:off x="328612" y="2166937"/>
            <a:ext cx="11534775" cy="1825943"/>
          </a:xfrm>
          <a:prstGeom prst="rect">
            <a:avLst/>
          </a:prstGeom>
        </p:spPr>
      </p:pic>
      <p:sp>
        <p:nvSpPr>
          <p:cNvPr id="17" name="TextBox 16">
            <a:extLst>
              <a:ext uri="{FF2B5EF4-FFF2-40B4-BE49-F238E27FC236}">
                <a16:creationId xmlns:a16="http://schemas.microsoft.com/office/drawing/2014/main" id="{10A36F1E-E5E5-53C3-2A2F-6A735A9322A8}"/>
              </a:ext>
            </a:extLst>
          </p:cNvPr>
          <p:cNvSpPr txBox="1"/>
          <p:nvPr/>
        </p:nvSpPr>
        <p:spPr>
          <a:xfrm>
            <a:off x="5378740" y="1254636"/>
            <a:ext cx="1434688" cy="461665"/>
          </a:xfrm>
          <a:prstGeom prst="rect">
            <a:avLst/>
          </a:prstGeom>
          <a:noFill/>
        </p:spPr>
        <p:txBody>
          <a:bodyPr wrap="none" rtlCol="0">
            <a:spAutoFit/>
          </a:bodyPr>
          <a:lstStyle/>
          <a:p>
            <a:pPr algn="ctr"/>
            <a:r>
              <a:rPr lang="en-US" sz="2400" dirty="0" err="1">
                <a:solidFill>
                  <a:schemeClr val="bg1"/>
                </a:solidFill>
              </a:rPr>
              <a:t>virtualenv</a:t>
            </a:r>
            <a:endParaRPr lang="en-US" sz="2400" dirty="0">
              <a:solidFill>
                <a:schemeClr val="bg1"/>
              </a:solidFill>
            </a:endParaRPr>
          </a:p>
        </p:txBody>
      </p:sp>
    </p:spTree>
    <p:extLst>
      <p:ext uri="{BB962C8B-B14F-4D97-AF65-F5344CB8AC3E}">
        <p14:creationId xmlns:p14="http://schemas.microsoft.com/office/powerpoint/2010/main" val="65980922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solidFill>
                  <a:schemeClr val="bg1"/>
                </a:solidFill>
              </a:rPr>
              <a:t>Using Virtual Environments</a:t>
            </a:r>
          </a:p>
        </p:txBody>
      </p:sp>
      <p:pic>
        <p:nvPicPr>
          <p:cNvPr id="8" name="Picture 7">
            <a:extLst>
              <a:ext uri="{FF2B5EF4-FFF2-40B4-BE49-F238E27FC236}">
                <a16:creationId xmlns:a16="http://schemas.microsoft.com/office/drawing/2014/main" id="{921C5CBB-1271-A561-CEF3-66573129C8FE}"/>
              </a:ext>
            </a:extLst>
          </p:cNvPr>
          <p:cNvPicPr>
            <a:picLocks noChangeAspect="1"/>
          </p:cNvPicPr>
          <p:nvPr/>
        </p:nvPicPr>
        <p:blipFill rotWithShape="1">
          <a:blip r:embed="rId2"/>
          <a:srcRect b="20063"/>
          <a:stretch/>
        </p:blipFill>
        <p:spPr>
          <a:xfrm>
            <a:off x="328612" y="2166937"/>
            <a:ext cx="11534775" cy="2017713"/>
          </a:xfrm>
          <a:prstGeom prst="rect">
            <a:avLst/>
          </a:prstGeom>
        </p:spPr>
      </p:pic>
      <p:sp>
        <p:nvSpPr>
          <p:cNvPr id="17" name="TextBox 16">
            <a:extLst>
              <a:ext uri="{FF2B5EF4-FFF2-40B4-BE49-F238E27FC236}">
                <a16:creationId xmlns:a16="http://schemas.microsoft.com/office/drawing/2014/main" id="{10A36F1E-E5E5-53C3-2A2F-6A735A9322A8}"/>
              </a:ext>
            </a:extLst>
          </p:cNvPr>
          <p:cNvSpPr txBox="1"/>
          <p:nvPr/>
        </p:nvSpPr>
        <p:spPr>
          <a:xfrm>
            <a:off x="5378740" y="1254636"/>
            <a:ext cx="1434688" cy="461665"/>
          </a:xfrm>
          <a:prstGeom prst="rect">
            <a:avLst/>
          </a:prstGeom>
          <a:noFill/>
        </p:spPr>
        <p:txBody>
          <a:bodyPr wrap="none" rtlCol="0">
            <a:spAutoFit/>
          </a:bodyPr>
          <a:lstStyle/>
          <a:p>
            <a:pPr algn="ctr"/>
            <a:r>
              <a:rPr lang="en-US" sz="2400" dirty="0" err="1">
                <a:solidFill>
                  <a:schemeClr val="bg1"/>
                </a:solidFill>
              </a:rPr>
              <a:t>virtualenv</a:t>
            </a:r>
            <a:endParaRPr lang="en-US" sz="2400" dirty="0">
              <a:solidFill>
                <a:schemeClr val="bg1"/>
              </a:solidFill>
            </a:endParaRPr>
          </a:p>
        </p:txBody>
      </p:sp>
    </p:spTree>
    <p:extLst>
      <p:ext uri="{BB962C8B-B14F-4D97-AF65-F5344CB8AC3E}">
        <p14:creationId xmlns:p14="http://schemas.microsoft.com/office/powerpoint/2010/main" val="2848597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Machine Learning</a:t>
            </a:r>
          </a:p>
        </p:txBody>
      </p:sp>
      <p:sp>
        <p:nvSpPr>
          <p:cNvPr id="20" name="TextBox 19">
            <a:extLst>
              <a:ext uri="{FF2B5EF4-FFF2-40B4-BE49-F238E27FC236}">
                <a16:creationId xmlns:a16="http://schemas.microsoft.com/office/drawing/2014/main" id="{7218BA55-F20F-A0D2-833F-D4AEB17CD159}"/>
              </a:ext>
            </a:extLst>
          </p:cNvPr>
          <p:cNvSpPr txBox="1"/>
          <p:nvPr/>
        </p:nvSpPr>
        <p:spPr>
          <a:xfrm>
            <a:off x="4464617" y="1254636"/>
            <a:ext cx="3262816" cy="461665"/>
          </a:xfrm>
          <a:prstGeom prst="rect">
            <a:avLst/>
          </a:prstGeom>
          <a:noFill/>
        </p:spPr>
        <p:txBody>
          <a:bodyPr wrap="none" rtlCol="0">
            <a:spAutoFit/>
          </a:bodyPr>
          <a:lstStyle/>
          <a:p>
            <a:pPr algn="ctr"/>
            <a:r>
              <a:rPr lang="en-US" sz="2400" dirty="0"/>
              <a:t>How do machines learn?</a:t>
            </a:r>
          </a:p>
        </p:txBody>
      </p:sp>
      <p:pic>
        <p:nvPicPr>
          <p:cNvPr id="3" name="Picture 2">
            <a:extLst>
              <a:ext uri="{FF2B5EF4-FFF2-40B4-BE49-F238E27FC236}">
                <a16:creationId xmlns:a16="http://schemas.microsoft.com/office/drawing/2014/main" id="{3A038A45-0C17-D86E-40C1-993977152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354" y="2333816"/>
            <a:ext cx="2996655" cy="22445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BFE96F-1FBD-D55B-A3E7-54E56F75BD47}"/>
              </a:ext>
            </a:extLst>
          </p:cNvPr>
          <p:cNvSpPr txBox="1"/>
          <p:nvPr/>
        </p:nvSpPr>
        <p:spPr>
          <a:xfrm>
            <a:off x="2632724" y="4861854"/>
            <a:ext cx="849912" cy="461665"/>
          </a:xfrm>
          <a:prstGeom prst="rect">
            <a:avLst/>
          </a:prstGeom>
          <a:noFill/>
        </p:spPr>
        <p:txBody>
          <a:bodyPr wrap="none" rtlCol="0">
            <a:spAutoFit/>
          </a:bodyPr>
          <a:lstStyle/>
          <a:p>
            <a:pPr algn="ctr"/>
            <a:r>
              <a:rPr lang="en-US" sz="2400" dirty="0"/>
              <a:t>Input</a:t>
            </a:r>
          </a:p>
        </p:txBody>
      </p:sp>
      <p:grpSp>
        <p:nvGrpSpPr>
          <p:cNvPr id="40" name="Group 39">
            <a:extLst>
              <a:ext uri="{FF2B5EF4-FFF2-40B4-BE49-F238E27FC236}">
                <a16:creationId xmlns:a16="http://schemas.microsoft.com/office/drawing/2014/main" id="{F3ED562E-CED3-5C99-E5D5-898E632156F1}"/>
              </a:ext>
            </a:extLst>
          </p:cNvPr>
          <p:cNvGrpSpPr/>
          <p:nvPr/>
        </p:nvGrpSpPr>
        <p:grpSpPr>
          <a:xfrm>
            <a:off x="5222206" y="2146300"/>
            <a:ext cx="516132" cy="2619630"/>
            <a:chOff x="4569003" y="2349500"/>
            <a:chExt cx="516132" cy="2619630"/>
          </a:xfrm>
        </p:grpSpPr>
        <p:sp>
          <p:nvSpPr>
            <p:cNvPr id="7" name="Rectangle 6">
              <a:extLst>
                <a:ext uri="{FF2B5EF4-FFF2-40B4-BE49-F238E27FC236}">
                  <a16:creationId xmlns:a16="http://schemas.microsoft.com/office/drawing/2014/main" id="{62ECF26E-FE12-668B-A3BA-180F348B3015}"/>
                </a:ext>
              </a:extLst>
            </p:cNvPr>
            <p:cNvSpPr/>
            <p:nvPr/>
          </p:nvSpPr>
          <p:spPr>
            <a:xfrm>
              <a:off x="4569003" y="2349500"/>
              <a:ext cx="516132" cy="26196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A608BD1-EF35-7BF4-03C2-44150A7F2801}"/>
                </a:ext>
              </a:extLst>
            </p:cNvPr>
            <p:cNvSpPr txBox="1"/>
            <p:nvPr/>
          </p:nvSpPr>
          <p:spPr>
            <a:xfrm rot="16200000">
              <a:off x="3654601" y="3428368"/>
              <a:ext cx="2344937" cy="461665"/>
            </a:xfrm>
            <a:prstGeom prst="rect">
              <a:avLst/>
            </a:prstGeom>
            <a:noFill/>
          </p:spPr>
          <p:txBody>
            <a:bodyPr wrap="none" rtlCol="0">
              <a:spAutoFit/>
            </a:bodyPr>
            <a:lstStyle/>
            <a:p>
              <a:pPr algn="ctr"/>
              <a:r>
                <a:rPr lang="en-US" sz="2400" dirty="0"/>
                <a:t>Feature Extractor</a:t>
              </a:r>
            </a:p>
          </p:txBody>
        </p:sp>
      </p:grpSp>
      <p:cxnSp>
        <p:nvCxnSpPr>
          <p:cNvPr id="18" name="Straight Arrow Connector 17">
            <a:extLst>
              <a:ext uri="{FF2B5EF4-FFF2-40B4-BE49-F238E27FC236}">
                <a16:creationId xmlns:a16="http://schemas.microsoft.com/office/drawing/2014/main" id="{33F6A8D6-DA18-08F8-E0F1-E6D4EAEA74E7}"/>
              </a:ext>
            </a:extLst>
          </p:cNvPr>
          <p:cNvCxnSpPr/>
          <p:nvPr/>
        </p:nvCxnSpPr>
        <p:spPr>
          <a:xfrm>
            <a:off x="4684843" y="3456115"/>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C5EE9FC-6263-6779-5262-EF50AC6783B8}"/>
              </a:ext>
            </a:extLst>
          </p:cNvPr>
          <p:cNvCxnSpPr/>
          <p:nvPr/>
        </p:nvCxnSpPr>
        <p:spPr>
          <a:xfrm>
            <a:off x="5894701" y="3456115"/>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888A7671-0749-D6EA-5A6E-DD44BBC22616}"/>
              </a:ext>
            </a:extLst>
          </p:cNvPr>
          <p:cNvGrpSpPr/>
          <p:nvPr/>
        </p:nvGrpSpPr>
        <p:grpSpPr>
          <a:xfrm>
            <a:off x="6432064" y="2560626"/>
            <a:ext cx="1004337" cy="1828614"/>
            <a:chOff x="5766767" y="2795725"/>
            <a:chExt cx="1004337" cy="1828614"/>
          </a:xfrm>
        </p:grpSpPr>
        <p:sp>
          <p:nvSpPr>
            <p:cNvPr id="22" name="TextBox 21">
              <a:extLst>
                <a:ext uri="{FF2B5EF4-FFF2-40B4-BE49-F238E27FC236}">
                  <a16:creationId xmlns:a16="http://schemas.microsoft.com/office/drawing/2014/main" id="{08E5D6E1-D250-4948-6F4E-DEB16EE6D906}"/>
                </a:ext>
              </a:extLst>
            </p:cNvPr>
            <p:cNvSpPr txBox="1"/>
            <p:nvPr/>
          </p:nvSpPr>
          <p:spPr>
            <a:xfrm>
              <a:off x="5860447" y="2795725"/>
              <a:ext cx="773417" cy="461665"/>
            </a:xfrm>
            <a:prstGeom prst="rect">
              <a:avLst/>
            </a:prstGeom>
            <a:noFill/>
          </p:spPr>
          <p:txBody>
            <a:bodyPr wrap="none" rtlCol="0">
              <a:spAutoFit/>
            </a:bodyPr>
            <a:lstStyle/>
            <a:p>
              <a:pPr algn="ctr"/>
              <a:r>
                <a:rPr lang="en-US" sz="2400" dirty="0"/>
                <a:t>Grey</a:t>
              </a:r>
            </a:p>
          </p:txBody>
        </p:sp>
        <p:sp>
          <p:nvSpPr>
            <p:cNvPr id="23" name="TextBox 22">
              <a:extLst>
                <a:ext uri="{FF2B5EF4-FFF2-40B4-BE49-F238E27FC236}">
                  <a16:creationId xmlns:a16="http://schemas.microsoft.com/office/drawing/2014/main" id="{36FD67F7-5209-064C-E750-E736DFF55583}"/>
                </a:ext>
              </a:extLst>
            </p:cNvPr>
            <p:cNvSpPr txBox="1"/>
            <p:nvPr/>
          </p:nvSpPr>
          <p:spPr>
            <a:xfrm>
              <a:off x="5790278" y="3247017"/>
              <a:ext cx="957314" cy="461665"/>
            </a:xfrm>
            <a:prstGeom prst="rect">
              <a:avLst/>
            </a:prstGeom>
            <a:noFill/>
          </p:spPr>
          <p:txBody>
            <a:bodyPr wrap="none" rtlCol="0">
              <a:spAutoFit/>
            </a:bodyPr>
            <a:lstStyle/>
            <a:p>
              <a:pPr algn="ctr"/>
              <a:r>
                <a:rPr lang="en-US" sz="2400" dirty="0"/>
                <a:t>4 Legs</a:t>
              </a:r>
            </a:p>
          </p:txBody>
        </p:sp>
        <p:sp>
          <p:nvSpPr>
            <p:cNvPr id="24" name="TextBox 23">
              <a:extLst>
                <a:ext uri="{FF2B5EF4-FFF2-40B4-BE49-F238E27FC236}">
                  <a16:creationId xmlns:a16="http://schemas.microsoft.com/office/drawing/2014/main" id="{D93A6906-4F78-6E5D-EEEE-7FACF96F0B0F}"/>
                </a:ext>
              </a:extLst>
            </p:cNvPr>
            <p:cNvSpPr txBox="1"/>
            <p:nvPr/>
          </p:nvSpPr>
          <p:spPr>
            <a:xfrm>
              <a:off x="5803701" y="4162674"/>
              <a:ext cx="886909" cy="461665"/>
            </a:xfrm>
            <a:prstGeom prst="rect">
              <a:avLst/>
            </a:prstGeom>
            <a:noFill/>
          </p:spPr>
          <p:txBody>
            <a:bodyPr wrap="none" rtlCol="0">
              <a:spAutoFit/>
            </a:bodyPr>
            <a:lstStyle/>
            <a:p>
              <a:pPr algn="ctr"/>
              <a:r>
                <a:rPr lang="en-US" sz="2400" dirty="0"/>
                <a:t>Trunk</a:t>
              </a:r>
            </a:p>
          </p:txBody>
        </p:sp>
        <p:sp>
          <p:nvSpPr>
            <p:cNvPr id="25" name="TextBox 24">
              <a:extLst>
                <a:ext uri="{FF2B5EF4-FFF2-40B4-BE49-F238E27FC236}">
                  <a16:creationId xmlns:a16="http://schemas.microsoft.com/office/drawing/2014/main" id="{4C43B0D6-7F78-81B1-50D5-C631989FFB38}"/>
                </a:ext>
              </a:extLst>
            </p:cNvPr>
            <p:cNvSpPr txBox="1"/>
            <p:nvPr/>
          </p:nvSpPr>
          <p:spPr>
            <a:xfrm rot="16200000">
              <a:off x="5984724" y="3698925"/>
              <a:ext cx="397866" cy="461665"/>
            </a:xfrm>
            <a:prstGeom prst="rect">
              <a:avLst/>
            </a:prstGeom>
            <a:noFill/>
          </p:spPr>
          <p:txBody>
            <a:bodyPr wrap="none" rtlCol="0">
              <a:spAutoFit/>
            </a:bodyPr>
            <a:lstStyle/>
            <a:p>
              <a:pPr algn="ctr"/>
              <a:r>
                <a:rPr lang="en-US" sz="2400" dirty="0"/>
                <a:t>…</a:t>
              </a:r>
            </a:p>
          </p:txBody>
        </p:sp>
        <p:sp>
          <p:nvSpPr>
            <p:cNvPr id="26" name="Rectangle 25">
              <a:extLst>
                <a:ext uri="{FF2B5EF4-FFF2-40B4-BE49-F238E27FC236}">
                  <a16:creationId xmlns:a16="http://schemas.microsoft.com/office/drawing/2014/main" id="{9CC2C091-4DCC-B881-284B-ADB91EFC7DAE}"/>
                </a:ext>
              </a:extLst>
            </p:cNvPr>
            <p:cNvSpPr/>
            <p:nvPr/>
          </p:nvSpPr>
          <p:spPr>
            <a:xfrm>
              <a:off x="5766767" y="2819401"/>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7ACE575-4E7A-C699-BC23-6E8CB89CCF40}"/>
                </a:ext>
              </a:extLst>
            </p:cNvPr>
            <p:cNvSpPr/>
            <p:nvPr/>
          </p:nvSpPr>
          <p:spPr>
            <a:xfrm>
              <a:off x="5766767" y="3258856"/>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EC891265-4DCE-479E-3613-8180146D2F1F}"/>
                </a:ext>
              </a:extLst>
            </p:cNvPr>
            <p:cNvSpPr/>
            <p:nvPr/>
          </p:nvSpPr>
          <p:spPr>
            <a:xfrm>
              <a:off x="5766767" y="3704846"/>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B1CB4385-799A-6F4E-D3A2-975ADB63FC03}"/>
                </a:ext>
              </a:extLst>
            </p:cNvPr>
            <p:cNvSpPr/>
            <p:nvPr/>
          </p:nvSpPr>
          <p:spPr>
            <a:xfrm>
              <a:off x="5766767" y="4150834"/>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34A088C2-ADDF-86E7-C410-D745D1D6C0A8}"/>
              </a:ext>
            </a:extLst>
          </p:cNvPr>
          <p:cNvGrpSpPr/>
          <p:nvPr/>
        </p:nvGrpSpPr>
        <p:grpSpPr>
          <a:xfrm>
            <a:off x="8130127" y="2146300"/>
            <a:ext cx="516132" cy="2619630"/>
            <a:chOff x="7543419" y="2349500"/>
            <a:chExt cx="516132" cy="2619630"/>
          </a:xfrm>
        </p:grpSpPr>
        <p:sp>
          <p:nvSpPr>
            <p:cNvPr id="32" name="Rectangle 31">
              <a:extLst>
                <a:ext uri="{FF2B5EF4-FFF2-40B4-BE49-F238E27FC236}">
                  <a16:creationId xmlns:a16="http://schemas.microsoft.com/office/drawing/2014/main" id="{FDE276E7-26EE-1904-36BE-74DDE1F947FE}"/>
                </a:ext>
              </a:extLst>
            </p:cNvPr>
            <p:cNvSpPr/>
            <p:nvPr/>
          </p:nvSpPr>
          <p:spPr>
            <a:xfrm>
              <a:off x="7543419" y="2349500"/>
              <a:ext cx="516132" cy="26196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E2AB9E7B-5192-8A4F-5B56-C599B687BC02}"/>
                </a:ext>
              </a:extLst>
            </p:cNvPr>
            <p:cNvSpPr txBox="1"/>
            <p:nvPr/>
          </p:nvSpPr>
          <p:spPr>
            <a:xfrm rot="16200000">
              <a:off x="6554576" y="3428483"/>
              <a:ext cx="2493824" cy="461665"/>
            </a:xfrm>
            <a:prstGeom prst="rect">
              <a:avLst/>
            </a:prstGeom>
            <a:noFill/>
          </p:spPr>
          <p:txBody>
            <a:bodyPr wrap="none" rtlCol="0">
              <a:spAutoFit/>
            </a:bodyPr>
            <a:lstStyle/>
            <a:p>
              <a:pPr algn="ctr"/>
              <a:r>
                <a:rPr lang="en-US" sz="2400" dirty="0"/>
                <a:t>Feature Reasoning</a:t>
              </a:r>
            </a:p>
          </p:txBody>
        </p:sp>
      </p:grpSp>
      <p:cxnSp>
        <p:nvCxnSpPr>
          <p:cNvPr id="34" name="Straight Arrow Connector 33">
            <a:extLst>
              <a:ext uri="{FF2B5EF4-FFF2-40B4-BE49-F238E27FC236}">
                <a16:creationId xmlns:a16="http://schemas.microsoft.com/office/drawing/2014/main" id="{4A57C83B-4723-CE30-BFE0-7B7CD8EA6326}"/>
              </a:ext>
            </a:extLst>
          </p:cNvPr>
          <p:cNvCxnSpPr/>
          <p:nvPr/>
        </p:nvCxnSpPr>
        <p:spPr>
          <a:xfrm>
            <a:off x="7592764" y="3461374"/>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E6E3B39-60E6-0D59-C4D3-A98CF9985E79}"/>
              </a:ext>
            </a:extLst>
          </p:cNvPr>
          <p:cNvSpPr txBox="1"/>
          <p:nvPr/>
        </p:nvSpPr>
        <p:spPr>
          <a:xfrm>
            <a:off x="5968170" y="4861854"/>
            <a:ext cx="2022413" cy="461665"/>
          </a:xfrm>
          <a:prstGeom prst="rect">
            <a:avLst/>
          </a:prstGeom>
          <a:noFill/>
        </p:spPr>
        <p:txBody>
          <a:bodyPr wrap="none" rtlCol="0">
            <a:spAutoFit/>
          </a:bodyPr>
          <a:lstStyle/>
          <a:p>
            <a:pPr algn="ctr"/>
            <a:r>
              <a:rPr lang="en-US" sz="2400" dirty="0"/>
              <a:t>Feature Vector</a:t>
            </a:r>
          </a:p>
        </p:txBody>
      </p:sp>
      <p:sp>
        <p:nvSpPr>
          <p:cNvPr id="37" name="TextBox 36">
            <a:extLst>
              <a:ext uri="{FF2B5EF4-FFF2-40B4-BE49-F238E27FC236}">
                <a16:creationId xmlns:a16="http://schemas.microsoft.com/office/drawing/2014/main" id="{25B01ED5-71BE-2381-DF9E-EA9BE03CFCFE}"/>
              </a:ext>
            </a:extLst>
          </p:cNvPr>
          <p:cNvSpPr txBox="1"/>
          <p:nvPr/>
        </p:nvSpPr>
        <p:spPr>
          <a:xfrm>
            <a:off x="9339984" y="3227076"/>
            <a:ext cx="1292662" cy="461665"/>
          </a:xfrm>
          <a:prstGeom prst="rect">
            <a:avLst/>
          </a:prstGeom>
          <a:noFill/>
        </p:spPr>
        <p:txBody>
          <a:bodyPr wrap="none" rtlCol="0">
            <a:spAutoFit/>
          </a:bodyPr>
          <a:lstStyle/>
          <a:p>
            <a:pPr algn="ctr"/>
            <a:r>
              <a:rPr lang="en-US" sz="2400" dirty="0"/>
              <a:t>Elephant</a:t>
            </a:r>
          </a:p>
        </p:txBody>
      </p:sp>
      <p:cxnSp>
        <p:nvCxnSpPr>
          <p:cNvPr id="38" name="Straight Arrow Connector 37">
            <a:extLst>
              <a:ext uri="{FF2B5EF4-FFF2-40B4-BE49-F238E27FC236}">
                <a16:creationId xmlns:a16="http://schemas.microsoft.com/office/drawing/2014/main" id="{AA7AD4B7-3B04-976B-3CC8-6B795E9429D7}"/>
              </a:ext>
            </a:extLst>
          </p:cNvPr>
          <p:cNvCxnSpPr/>
          <p:nvPr/>
        </p:nvCxnSpPr>
        <p:spPr>
          <a:xfrm>
            <a:off x="8802622" y="3456001"/>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4BD0B2D-832D-CA06-3720-56EC0097DA8E}"/>
              </a:ext>
            </a:extLst>
          </p:cNvPr>
          <p:cNvSpPr txBox="1"/>
          <p:nvPr/>
        </p:nvSpPr>
        <p:spPr>
          <a:xfrm>
            <a:off x="9446425" y="4861854"/>
            <a:ext cx="1079143" cy="461665"/>
          </a:xfrm>
          <a:prstGeom prst="rect">
            <a:avLst/>
          </a:prstGeom>
          <a:noFill/>
        </p:spPr>
        <p:txBody>
          <a:bodyPr wrap="none" rtlCol="0">
            <a:spAutoFit/>
          </a:bodyPr>
          <a:lstStyle/>
          <a:p>
            <a:pPr algn="ctr"/>
            <a:r>
              <a:rPr lang="en-US" sz="2400" dirty="0"/>
              <a:t>Output</a:t>
            </a:r>
          </a:p>
        </p:txBody>
      </p:sp>
      <p:sp>
        <p:nvSpPr>
          <p:cNvPr id="5" name="Rectangle 4">
            <a:extLst>
              <a:ext uri="{FF2B5EF4-FFF2-40B4-BE49-F238E27FC236}">
                <a16:creationId xmlns:a16="http://schemas.microsoft.com/office/drawing/2014/main" id="{30D42050-8E00-3D29-872C-FA3E621229DB}"/>
              </a:ext>
            </a:extLst>
          </p:cNvPr>
          <p:cNvSpPr/>
          <p:nvPr/>
        </p:nvSpPr>
        <p:spPr>
          <a:xfrm>
            <a:off x="4857527" y="1692121"/>
            <a:ext cx="1309598" cy="360720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FCB490B-60E7-FFF4-A864-8755D7E9E33B}"/>
              </a:ext>
            </a:extLst>
          </p:cNvPr>
          <p:cNvSpPr txBox="1"/>
          <p:nvPr/>
        </p:nvSpPr>
        <p:spPr>
          <a:xfrm>
            <a:off x="4178190" y="5789348"/>
            <a:ext cx="3835665" cy="461665"/>
          </a:xfrm>
          <a:prstGeom prst="rect">
            <a:avLst/>
          </a:prstGeom>
          <a:noFill/>
        </p:spPr>
        <p:txBody>
          <a:bodyPr wrap="none" rtlCol="0">
            <a:spAutoFit/>
          </a:bodyPr>
          <a:lstStyle/>
          <a:p>
            <a:pPr algn="ctr"/>
            <a:r>
              <a:rPr lang="en-US" sz="2400" dirty="0"/>
              <a:t>What animal is in this image?</a:t>
            </a:r>
          </a:p>
        </p:txBody>
      </p:sp>
    </p:spTree>
    <p:extLst>
      <p:ext uri="{BB962C8B-B14F-4D97-AF65-F5344CB8AC3E}">
        <p14:creationId xmlns:p14="http://schemas.microsoft.com/office/powerpoint/2010/main" val="139338910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solidFill>
                  <a:schemeClr val="bg1"/>
                </a:solidFill>
              </a:rPr>
              <a:t>Using Virtual Environments</a:t>
            </a:r>
          </a:p>
        </p:txBody>
      </p:sp>
      <p:pic>
        <p:nvPicPr>
          <p:cNvPr id="8" name="Picture 7">
            <a:extLst>
              <a:ext uri="{FF2B5EF4-FFF2-40B4-BE49-F238E27FC236}">
                <a16:creationId xmlns:a16="http://schemas.microsoft.com/office/drawing/2014/main" id="{921C5CBB-1271-A561-CEF3-66573129C8FE}"/>
              </a:ext>
            </a:extLst>
          </p:cNvPr>
          <p:cNvPicPr>
            <a:picLocks noChangeAspect="1"/>
          </p:cNvPicPr>
          <p:nvPr/>
        </p:nvPicPr>
        <p:blipFill>
          <a:blip r:embed="rId2"/>
          <a:stretch>
            <a:fillRect/>
          </a:stretch>
        </p:blipFill>
        <p:spPr>
          <a:xfrm>
            <a:off x="328612" y="2166937"/>
            <a:ext cx="11534775" cy="2524125"/>
          </a:xfrm>
          <a:prstGeom prst="rect">
            <a:avLst/>
          </a:prstGeom>
        </p:spPr>
      </p:pic>
      <p:sp>
        <p:nvSpPr>
          <p:cNvPr id="17" name="TextBox 16">
            <a:extLst>
              <a:ext uri="{FF2B5EF4-FFF2-40B4-BE49-F238E27FC236}">
                <a16:creationId xmlns:a16="http://schemas.microsoft.com/office/drawing/2014/main" id="{10A36F1E-E5E5-53C3-2A2F-6A735A9322A8}"/>
              </a:ext>
            </a:extLst>
          </p:cNvPr>
          <p:cNvSpPr txBox="1"/>
          <p:nvPr/>
        </p:nvSpPr>
        <p:spPr>
          <a:xfrm>
            <a:off x="5378740" y="1254636"/>
            <a:ext cx="1434688" cy="461665"/>
          </a:xfrm>
          <a:prstGeom prst="rect">
            <a:avLst/>
          </a:prstGeom>
          <a:noFill/>
        </p:spPr>
        <p:txBody>
          <a:bodyPr wrap="none" rtlCol="0">
            <a:spAutoFit/>
          </a:bodyPr>
          <a:lstStyle/>
          <a:p>
            <a:pPr algn="ctr"/>
            <a:r>
              <a:rPr lang="en-US" sz="2400" dirty="0" err="1">
                <a:solidFill>
                  <a:schemeClr val="bg1"/>
                </a:solidFill>
              </a:rPr>
              <a:t>virtualenv</a:t>
            </a:r>
            <a:endParaRPr lang="en-US" sz="2400" dirty="0">
              <a:solidFill>
                <a:schemeClr val="bg1"/>
              </a:solidFill>
            </a:endParaRPr>
          </a:p>
        </p:txBody>
      </p:sp>
    </p:spTree>
    <p:extLst>
      <p:ext uri="{BB962C8B-B14F-4D97-AF65-F5344CB8AC3E}">
        <p14:creationId xmlns:p14="http://schemas.microsoft.com/office/powerpoint/2010/main" val="325751254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solidFill>
                  <a:schemeClr val="bg1"/>
                </a:solidFill>
              </a:rPr>
              <a:t>Using Virtual Environments</a:t>
            </a:r>
          </a:p>
        </p:txBody>
      </p:sp>
      <p:sp>
        <p:nvSpPr>
          <p:cNvPr id="3" name="TextBox 2">
            <a:extLst>
              <a:ext uri="{FF2B5EF4-FFF2-40B4-BE49-F238E27FC236}">
                <a16:creationId xmlns:a16="http://schemas.microsoft.com/office/drawing/2014/main" id="{1E33FE82-B776-4E0E-26F7-A74BE68980B7}"/>
              </a:ext>
            </a:extLst>
          </p:cNvPr>
          <p:cNvSpPr txBox="1"/>
          <p:nvPr/>
        </p:nvSpPr>
        <p:spPr>
          <a:xfrm>
            <a:off x="407762" y="2107053"/>
            <a:ext cx="5539190" cy="830997"/>
          </a:xfrm>
          <a:prstGeom prst="rect">
            <a:avLst/>
          </a:prstGeom>
          <a:noFill/>
        </p:spPr>
        <p:txBody>
          <a:bodyPr wrap="square">
            <a:spAutoFit/>
          </a:bodyPr>
          <a:lstStyle/>
          <a:p>
            <a:r>
              <a:rPr lang="en-US" sz="2400" dirty="0">
                <a:solidFill>
                  <a:schemeClr val="bg1"/>
                </a:solidFill>
              </a:rPr>
              <a:t>Every project should come with a requirements.txt file</a:t>
            </a:r>
          </a:p>
        </p:txBody>
      </p:sp>
      <p:sp>
        <p:nvSpPr>
          <p:cNvPr id="4" name="TextBox 3">
            <a:extLst>
              <a:ext uri="{FF2B5EF4-FFF2-40B4-BE49-F238E27FC236}">
                <a16:creationId xmlns:a16="http://schemas.microsoft.com/office/drawing/2014/main" id="{DBB295DF-3946-A698-6D7E-8F3E101B72C1}"/>
              </a:ext>
            </a:extLst>
          </p:cNvPr>
          <p:cNvSpPr txBox="1"/>
          <p:nvPr/>
        </p:nvSpPr>
        <p:spPr>
          <a:xfrm>
            <a:off x="5378740" y="1254636"/>
            <a:ext cx="1434688" cy="461665"/>
          </a:xfrm>
          <a:prstGeom prst="rect">
            <a:avLst/>
          </a:prstGeom>
          <a:noFill/>
        </p:spPr>
        <p:txBody>
          <a:bodyPr wrap="none" rtlCol="0">
            <a:spAutoFit/>
          </a:bodyPr>
          <a:lstStyle/>
          <a:p>
            <a:pPr algn="ctr"/>
            <a:r>
              <a:rPr lang="en-US" sz="2400" dirty="0" err="1">
                <a:solidFill>
                  <a:schemeClr val="bg1"/>
                </a:solidFill>
              </a:rPr>
              <a:t>virtualenv</a:t>
            </a:r>
            <a:endParaRPr lang="en-US" sz="2400" dirty="0">
              <a:solidFill>
                <a:schemeClr val="bg1"/>
              </a:solidFill>
            </a:endParaRPr>
          </a:p>
        </p:txBody>
      </p:sp>
      <p:pic>
        <p:nvPicPr>
          <p:cNvPr id="6" name="Picture 5">
            <a:extLst>
              <a:ext uri="{FF2B5EF4-FFF2-40B4-BE49-F238E27FC236}">
                <a16:creationId xmlns:a16="http://schemas.microsoft.com/office/drawing/2014/main" id="{43DF81BA-2F11-F821-A74B-366605BAEF75}"/>
              </a:ext>
            </a:extLst>
          </p:cNvPr>
          <p:cNvPicPr>
            <a:picLocks noChangeAspect="1"/>
          </p:cNvPicPr>
          <p:nvPr/>
        </p:nvPicPr>
        <p:blipFill>
          <a:blip r:embed="rId2"/>
          <a:stretch>
            <a:fillRect/>
          </a:stretch>
        </p:blipFill>
        <p:spPr>
          <a:xfrm>
            <a:off x="7601871" y="1947395"/>
            <a:ext cx="4138825" cy="4131822"/>
          </a:xfrm>
          <a:prstGeom prst="rect">
            <a:avLst/>
          </a:prstGeom>
        </p:spPr>
      </p:pic>
    </p:spTree>
    <p:extLst>
      <p:ext uri="{BB962C8B-B14F-4D97-AF65-F5344CB8AC3E}">
        <p14:creationId xmlns:p14="http://schemas.microsoft.com/office/powerpoint/2010/main" val="14567424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solidFill>
                  <a:schemeClr val="bg1"/>
                </a:solidFill>
              </a:rPr>
              <a:t>Using Virtual Environments</a:t>
            </a:r>
          </a:p>
        </p:txBody>
      </p:sp>
      <p:sp>
        <p:nvSpPr>
          <p:cNvPr id="3" name="TextBox 2">
            <a:extLst>
              <a:ext uri="{FF2B5EF4-FFF2-40B4-BE49-F238E27FC236}">
                <a16:creationId xmlns:a16="http://schemas.microsoft.com/office/drawing/2014/main" id="{1E33FE82-B776-4E0E-26F7-A74BE68980B7}"/>
              </a:ext>
            </a:extLst>
          </p:cNvPr>
          <p:cNvSpPr txBox="1"/>
          <p:nvPr/>
        </p:nvSpPr>
        <p:spPr>
          <a:xfrm>
            <a:off x="407762" y="2107053"/>
            <a:ext cx="5539190" cy="830997"/>
          </a:xfrm>
          <a:prstGeom prst="rect">
            <a:avLst/>
          </a:prstGeom>
          <a:noFill/>
        </p:spPr>
        <p:txBody>
          <a:bodyPr wrap="square">
            <a:spAutoFit/>
          </a:bodyPr>
          <a:lstStyle/>
          <a:p>
            <a:r>
              <a:rPr lang="en-US" sz="2400" dirty="0">
                <a:solidFill>
                  <a:schemeClr val="bg1"/>
                </a:solidFill>
              </a:rPr>
              <a:t>Every project should come with a requirements.txt file</a:t>
            </a:r>
          </a:p>
        </p:txBody>
      </p:sp>
      <p:sp>
        <p:nvSpPr>
          <p:cNvPr id="4" name="TextBox 3">
            <a:extLst>
              <a:ext uri="{FF2B5EF4-FFF2-40B4-BE49-F238E27FC236}">
                <a16:creationId xmlns:a16="http://schemas.microsoft.com/office/drawing/2014/main" id="{DBB295DF-3946-A698-6D7E-8F3E101B72C1}"/>
              </a:ext>
            </a:extLst>
          </p:cNvPr>
          <p:cNvSpPr txBox="1"/>
          <p:nvPr/>
        </p:nvSpPr>
        <p:spPr>
          <a:xfrm>
            <a:off x="5378740" y="1254636"/>
            <a:ext cx="1434688" cy="461665"/>
          </a:xfrm>
          <a:prstGeom prst="rect">
            <a:avLst/>
          </a:prstGeom>
          <a:noFill/>
        </p:spPr>
        <p:txBody>
          <a:bodyPr wrap="none" rtlCol="0">
            <a:spAutoFit/>
          </a:bodyPr>
          <a:lstStyle/>
          <a:p>
            <a:pPr algn="ctr"/>
            <a:r>
              <a:rPr lang="en-US" sz="2400" dirty="0" err="1">
                <a:solidFill>
                  <a:schemeClr val="bg1"/>
                </a:solidFill>
              </a:rPr>
              <a:t>virtualenv</a:t>
            </a:r>
            <a:endParaRPr lang="en-US" sz="2400" dirty="0">
              <a:solidFill>
                <a:schemeClr val="bg1"/>
              </a:solidFill>
            </a:endParaRPr>
          </a:p>
        </p:txBody>
      </p:sp>
      <p:sp>
        <p:nvSpPr>
          <p:cNvPr id="7" name="TextBox 6">
            <a:extLst>
              <a:ext uri="{FF2B5EF4-FFF2-40B4-BE49-F238E27FC236}">
                <a16:creationId xmlns:a16="http://schemas.microsoft.com/office/drawing/2014/main" id="{A6722CE9-91CC-2F0B-F586-5484B6F86D69}"/>
              </a:ext>
            </a:extLst>
          </p:cNvPr>
          <p:cNvSpPr txBox="1"/>
          <p:nvPr/>
        </p:nvSpPr>
        <p:spPr>
          <a:xfrm>
            <a:off x="377608" y="3013501"/>
            <a:ext cx="5539190" cy="830997"/>
          </a:xfrm>
          <a:prstGeom prst="rect">
            <a:avLst/>
          </a:prstGeom>
          <a:noFill/>
        </p:spPr>
        <p:txBody>
          <a:bodyPr wrap="square">
            <a:spAutoFit/>
          </a:bodyPr>
          <a:lstStyle/>
          <a:p>
            <a:r>
              <a:rPr lang="en-US" sz="2400" dirty="0">
                <a:solidFill>
                  <a:schemeClr val="bg1"/>
                </a:solidFill>
              </a:rPr>
              <a:t>To create a requirements.txt file:</a:t>
            </a:r>
          </a:p>
          <a:p>
            <a:endParaRPr lang="en-US" sz="2400" dirty="0">
              <a:solidFill>
                <a:schemeClr val="bg1"/>
              </a:solidFill>
            </a:endParaRPr>
          </a:p>
        </p:txBody>
      </p:sp>
      <p:pic>
        <p:nvPicPr>
          <p:cNvPr id="11" name="Picture 10">
            <a:extLst>
              <a:ext uri="{FF2B5EF4-FFF2-40B4-BE49-F238E27FC236}">
                <a16:creationId xmlns:a16="http://schemas.microsoft.com/office/drawing/2014/main" id="{79F4E0F2-AAC0-2DB2-908D-E07C3BD4B632}"/>
              </a:ext>
            </a:extLst>
          </p:cNvPr>
          <p:cNvPicPr>
            <a:picLocks noChangeAspect="1"/>
          </p:cNvPicPr>
          <p:nvPr/>
        </p:nvPicPr>
        <p:blipFill>
          <a:blip r:embed="rId2"/>
          <a:stretch>
            <a:fillRect/>
          </a:stretch>
        </p:blipFill>
        <p:spPr>
          <a:xfrm>
            <a:off x="377608" y="3844498"/>
            <a:ext cx="11115675" cy="2457450"/>
          </a:xfrm>
          <a:prstGeom prst="rect">
            <a:avLst/>
          </a:prstGeom>
        </p:spPr>
      </p:pic>
      <p:cxnSp>
        <p:nvCxnSpPr>
          <p:cNvPr id="13" name="Straight Arrow Connector 12">
            <a:extLst>
              <a:ext uri="{FF2B5EF4-FFF2-40B4-BE49-F238E27FC236}">
                <a16:creationId xmlns:a16="http://schemas.microsoft.com/office/drawing/2014/main" id="{70406F22-7C6A-78DF-D86C-E2379178DF43}"/>
              </a:ext>
            </a:extLst>
          </p:cNvPr>
          <p:cNvCxnSpPr/>
          <p:nvPr/>
        </p:nvCxnSpPr>
        <p:spPr>
          <a:xfrm flipH="1">
            <a:off x="5378740" y="3543526"/>
            <a:ext cx="717260" cy="4154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42347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solidFill>
                  <a:schemeClr val="bg1"/>
                </a:solidFill>
              </a:rPr>
              <a:t>Using Virtual Environments</a:t>
            </a:r>
          </a:p>
        </p:txBody>
      </p:sp>
      <p:sp>
        <p:nvSpPr>
          <p:cNvPr id="3" name="TextBox 2">
            <a:extLst>
              <a:ext uri="{FF2B5EF4-FFF2-40B4-BE49-F238E27FC236}">
                <a16:creationId xmlns:a16="http://schemas.microsoft.com/office/drawing/2014/main" id="{1E33FE82-B776-4E0E-26F7-A74BE68980B7}"/>
              </a:ext>
            </a:extLst>
          </p:cNvPr>
          <p:cNvSpPr txBox="1"/>
          <p:nvPr/>
        </p:nvSpPr>
        <p:spPr>
          <a:xfrm>
            <a:off x="407762" y="2107053"/>
            <a:ext cx="5539190" cy="830997"/>
          </a:xfrm>
          <a:prstGeom prst="rect">
            <a:avLst/>
          </a:prstGeom>
          <a:noFill/>
        </p:spPr>
        <p:txBody>
          <a:bodyPr wrap="square">
            <a:spAutoFit/>
          </a:bodyPr>
          <a:lstStyle/>
          <a:p>
            <a:r>
              <a:rPr lang="en-US" sz="2400" dirty="0">
                <a:solidFill>
                  <a:schemeClr val="bg1"/>
                </a:solidFill>
              </a:rPr>
              <a:t>Every project should come with a requirements.txt file</a:t>
            </a:r>
          </a:p>
        </p:txBody>
      </p:sp>
      <p:sp>
        <p:nvSpPr>
          <p:cNvPr id="4" name="TextBox 3">
            <a:extLst>
              <a:ext uri="{FF2B5EF4-FFF2-40B4-BE49-F238E27FC236}">
                <a16:creationId xmlns:a16="http://schemas.microsoft.com/office/drawing/2014/main" id="{DBB295DF-3946-A698-6D7E-8F3E101B72C1}"/>
              </a:ext>
            </a:extLst>
          </p:cNvPr>
          <p:cNvSpPr txBox="1"/>
          <p:nvPr/>
        </p:nvSpPr>
        <p:spPr>
          <a:xfrm>
            <a:off x="5378740" y="1254636"/>
            <a:ext cx="1434688" cy="461665"/>
          </a:xfrm>
          <a:prstGeom prst="rect">
            <a:avLst/>
          </a:prstGeom>
          <a:noFill/>
        </p:spPr>
        <p:txBody>
          <a:bodyPr wrap="none" rtlCol="0">
            <a:spAutoFit/>
          </a:bodyPr>
          <a:lstStyle/>
          <a:p>
            <a:pPr algn="ctr"/>
            <a:r>
              <a:rPr lang="en-US" sz="2400" dirty="0" err="1">
                <a:solidFill>
                  <a:schemeClr val="bg1"/>
                </a:solidFill>
              </a:rPr>
              <a:t>virtualenv</a:t>
            </a:r>
            <a:endParaRPr lang="en-US" sz="2400" dirty="0">
              <a:solidFill>
                <a:schemeClr val="bg1"/>
              </a:solidFill>
            </a:endParaRPr>
          </a:p>
        </p:txBody>
      </p:sp>
      <p:sp>
        <p:nvSpPr>
          <p:cNvPr id="7" name="TextBox 6">
            <a:extLst>
              <a:ext uri="{FF2B5EF4-FFF2-40B4-BE49-F238E27FC236}">
                <a16:creationId xmlns:a16="http://schemas.microsoft.com/office/drawing/2014/main" id="{A6722CE9-91CC-2F0B-F586-5484B6F86D69}"/>
              </a:ext>
            </a:extLst>
          </p:cNvPr>
          <p:cNvSpPr txBox="1"/>
          <p:nvPr/>
        </p:nvSpPr>
        <p:spPr>
          <a:xfrm>
            <a:off x="377608" y="3013501"/>
            <a:ext cx="5539190" cy="830997"/>
          </a:xfrm>
          <a:prstGeom prst="rect">
            <a:avLst/>
          </a:prstGeom>
          <a:noFill/>
        </p:spPr>
        <p:txBody>
          <a:bodyPr wrap="square">
            <a:spAutoFit/>
          </a:bodyPr>
          <a:lstStyle/>
          <a:p>
            <a:r>
              <a:rPr lang="en-US" sz="2400" dirty="0">
                <a:solidFill>
                  <a:schemeClr val="bg1"/>
                </a:solidFill>
              </a:rPr>
              <a:t>To create a requirements.txt file:</a:t>
            </a:r>
          </a:p>
          <a:p>
            <a:endParaRPr lang="en-US" sz="2400" dirty="0">
              <a:solidFill>
                <a:schemeClr val="bg1"/>
              </a:solidFill>
            </a:endParaRPr>
          </a:p>
        </p:txBody>
      </p:sp>
      <p:pic>
        <p:nvPicPr>
          <p:cNvPr id="11" name="Picture 10">
            <a:extLst>
              <a:ext uri="{FF2B5EF4-FFF2-40B4-BE49-F238E27FC236}">
                <a16:creationId xmlns:a16="http://schemas.microsoft.com/office/drawing/2014/main" id="{79F4E0F2-AAC0-2DB2-908D-E07C3BD4B632}"/>
              </a:ext>
            </a:extLst>
          </p:cNvPr>
          <p:cNvPicPr>
            <a:picLocks noChangeAspect="1"/>
          </p:cNvPicPr>
          <p:nvPr/>
        </p:nvPicPr>
        <p:blipFill>
          <a:blip r:embed="rId2"/>
          <a:stretch>
            <a:fillRect/>
          </a:stretch>
        </p:blipFill>
        <p:spPr>
          <a:xfrm>
            <a:off x="377608" y="3844498"/>
            <a:ext cx="11115675" cy="2457450"/>
          </a:xfrm>
          <a:prstGeom prst="rect">
            <a:avLst/>
          </a:prstGeom>
        </p:spPr>
      </p:pic>
      <p:cxnSp>
        <p:nvCxnSpPr>
          <p:cNvPr id="14" name="Straight Arrow Connector 13">
            <a:extLst>
              <a:ext uri="{FF2B5EF4-FFF2-40B4-BE49-F238E27FC236}">
                <a16:creationId xmlns:a16="http://schemas.microsoft.com/office/drawing/2014/main" id="{68C6EA5C-EA0A-9B8B-F83B-E1E70FF6D611}"/>
              </a:ext>
            </a:extLst>
          </p:cNvPr>
          <p:cNvCxnSpPr/>
          <p:nvPr/>
        </p:nvCxnSpPr>
        <p:spPr>
          <a:xfrm flipH="1">
            <a:off x="7113198" y="5073223"/>
            <a:ext cx="717260" cy="4154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4750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solidFill>
                  <a:schemeClr val="bg1"/>
                </a:solidFill>
              </a:rPr>
              <a:t>Using Virtual Environments</a:t>
            </a:r>
          </a:p>
        </p:txBody>
      </p:sp>
      <p:sp>
        <p:nvSpPr>
          <p:cNvPr id="3" name="TextBox 2">
            <a:extLst>
              <a:ext uri="{FF2B5EF4-FFF2-40B4-BE49-F238E27FC236}">
                <a16:creationId xmlns:a16="http://schemas.microsoft.com/office/drawing/2014/main" id="{1E33FE82-B776-4E0E-26F7-A74BE68980B7}"/>
              </a:ext>
            </a:extLst>
          </p:cNvPr>
          <p:cNvSpPr txBox="1"/>
          <p:nvPr/>
        </p:nvSpPr>
        <p:spPr>
          <a:xfrm>
            <a:off x="407762" y="2107053"/>
            <a:ext cx="5539190" cy="830997"/>
          </a:xfrm>
          <a:prstGeom prst="rect">
            <a:avLst/>
          </a:prstGeom>
          <a:noFill/>
        </p:spPr>
        <p:txBody>
          <a:bodyPr wrap="square">
            <a:spAutoFit/>
          </a:bodyPr>
          <a:lstStyle/>
          <a:p>
            <a:r>
              <a:rPr lang="en-US" sz="2400" dirty="0">
                <a:solidFill>
                  <a:schemeClr val="bg1"/>
                </a:solidFill>
              </a:rPr>
              <a:t>Every project should come with a requirements.txt file</a:t>
            </a:r>
          </a:p>
        </p:txBody>
      </p:sp>
      <p:sp>
        <p:nvSpPr>
          <p:cNvPr id="4" name="TextBox 3">
            <a:extLst>
              <a:ext uri="{FF2B5EF4-FFF2-40B4-BE49-F238E27FC236}">
                <a16:creationId xmlns:a16="http://schemas.microsoft.com/office/drawing/2014/main" id="{DBB295DF-3946-A698-6D7E-8F3E101B72C1}"/>
              </a:ext>
            </a:extLst>
          </p:cNvPr>
          <p:cNvSpPr txBox="1"/>
          <p:nvPr/>
        </p:nvSpPr>
        <p:spPr>
          <a:xfrm>
            <a:off x="5378740" y="1254636"/>
            <a:ext cx="1434688" cy="461665"/>
          </a:xfrm>
          <a:prstGeom prst="rect">
            <a:avLst/>
          </a:prstGeom>
          <a:noFill/>
        </p:spPr>
        <p:txBody>
          <a:bodyPr wrap="none" rtlCol="0">
            <a:spAutoFit/>
          </a:bodyPr>
          <a:lstStyle/>
          <a:p>
            <a:pPr algn="ctr"/>
            <a:r>
              <a:rPr lang="en-US" sz="2400" dirty="0" err="1">
                <a:solidFill>
                  <a:schemeClr val="bg1"/>
                </a:solidFill>
              </a:rPr>
              <a:t>virtualenv</a:t>
            </a:r>
            <a:endParaRPr lang="en-US" sz="2400" dirty="0">
              <a:solidFill>
                <a:schemeClr val="bg1"/>
              </a:solidFill>
            </a:endParaRPr>
          </a:p>
        </p:txBody>
      </p:sp>
      <p:sp>
        <p:nvSpPr>
          <p:cNvPr id="7" name="TextBox 6">
            <a:extLst>
              <a:ext uri="{FF2B5EF4-FFF2-40B4-BE49-F238E27FC236}">
                <a16:creationId xmlns:a16="http://schemas.microsoft.com/office/drawing/2014/main" id="{A6722CE9-91CC-2F0B-F586-5484B6F86D69}"/>
              </a:ext>
            </a:extLst>
          </p:cNvPr>
          <p:cNvSpPr txBox="1"/>
          <p:nvPr/>
        </p:nvSpPr>
        <p:spPr>
          <a:xfrm>
            <a:off x="377608" y="3013501"/>
            <a:ext cx="5539190" cy="830997"/>
          </a:xfrm>
          <a:prstGeom prst="rect">
            <a:avLst/>
          </a:prstGeom>
          <a:noFill/>
        </p:spPr>
        <p:txBody>
          <a:bodyPr wrap="square">
            <a:spAutoFit/>
          </a:bodyPr>
          <a:lstStyle/>
          <a:p>
            <a:r>
              <a:rPr lang="en-US" sz="2400" dirty="0">
                <a:solidFill>
                  <a:schemeClr val="bg1"/>
                </a:solidFill>
              </a:rPr>
              <a:t>To create a requirements.txt file:</a:t>
            </a:r>
          </a:p>
          <a:p>
            <a:endParaRPr lang="en-US" sz="2400" dirty="0">
              <a:solidFill>
                <a:schemeClr val="bg1"/>
              </a:solidFill>
            </a:endParaRPr>
          </a:p>
        </p:txBody>
      </p:sp>
      <p:pic>
        <p:nvPicPr>
          <p:cNvPr id="11" name="Picture 10">
            <a:extLst>
              <a:ext uri="{FF2B5EF4-FFF2-40B4-BE49-F238E27FC236}">
                <a16:creationId xmlns:a16="http://schemas.microsoft.com/office/drawing/2014/main" id="{79F4E0F2-AAC0-2DB2-908D-E07C3BD4B632}"/>
              </a:ext>
            </a:extLst>
          </p:cNvPr>
          <p:cNvPicPr>
            <a:picLocks noChangeAspect="1"/>
          </p:cNvPicPr>
          <p:nvPr/>
        </p:nvPicPr>
        <p:blipFill>
          <a:blip r:embed="rId2"/>
          <a:stretch>
            <a:fillRect/>
          </a:stretch>
        </p:blipFill>
        <p:spPr>
          <a:xfrm>
            <a:off x="377608" y="3844498"/>
            <a:ext cx="11115675" cy="2457450"/>
          </a:xfrm>
          <a:prstGeom prst="rect">
            <a:avLst/>
          </a:prstGeom>
        </p:spPr>
      </p:pic>
      <p:cxnSp>
        <p:nvCxnSpPr>
          <p:cNvPr id="15" name="Straight Arrow Connector 14">
            <a:extLst>
              <a:ext uri="{FF2B5EF4-FFF2-40B4-BE49-F238E27FC236}">
                <a16:creationId xmlns:a16="http://schemas.microsoft.com/office/drawing/2014/main" id="{497D50B0-D3C4-4621-2D60-1DF880F94F19}"/>
              </a:ext>
            </a:extLst>
          </p:cNvPr>
          <p:cNvCxnSpPr/>
          <p:nvPr/>
        </p:nvCxnSpPr>
        <p:spPr>
          <a:xfrm flipH="1">
            <a:off x="7265598" y="5312323"/>
            <a:ext cx="717260" cy="4154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2680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solidFill>
                  <a:schemeClr val="bg1"/>
                </a:solidFill>
              </a:rPr>
              <a:t>Using </a:t>
            </a:r>
            <a:r>
              <a:rPr lang="en-US" dirty="0" err="1">
                <a:solidFill>
                  <a:schemeClr val="bg1"/>
                </a:solidFill>
              </a:rPr>
              <a:t>PyTorch</a:t>
            </a:r>
            <a:endParaRPr lang="en-US" dirty="0">
              <a:solidFill>
                <a:schemeClr val="bg1"/>
              </a:solidFill>
            </a:endParaRPr>
          </a:p>
        </p:txBody>
      </p:sp>
      <p:sp>
        <p:nvSpPr>
          <p:cNvPr id="5" name="TextBox 4">
            <a:extLst>
              <a:ext uri="{FF2B5EF4-FFF2-40B4-BE49-F238E27FC236}">
                <a16:creationId xmlns:a16="http://schemas.microsoft.com/office/drawing/2014/main" id="{20ECB503-200B-3E87-E23B-1A74135A9C3D}"/>
              </a:ext>
            </a:extLst>
          </p:cNvPr>
          <p:cNvSpPr txBox="1"/>
          <p:nvPr/>
        </p:nvSpPr>
        <p:spPr>
          <a:xfrm>
            <a:off x="166462" y="151253"/>
            <a:ext cx="3453038" cy="1569660"/>
          </a:xfrm>
          <a:prstGeom prst="rect">
            <a:avLst/>
          </a:prstGeom>
          <a:noFill/>
        </p:spPr>
        <p:txBody>
          <a:bodyPr wrap="square">
            <a:spAutoFit/>
          </a:bodyPr>
          <a:lstStyle/>
          <a:p>
            <a:pPr marL="457200" indent="-457200">
              <a:buAutoNum type="arabicParenR"/>
            </a:pPr>
            <a:r>
              <a:rPr lang="en-US" sz="2400" dirty="0">
                <a:solidFill>
                  <a:schemeClr val="bg1"/>
                </a:solidFill>
              </a:rPr>
              <a:t>Data</a:t>
            </a:r>
          </a:p>
          <a:p>
            <a:pPr marL="457200" indent="-457200">
              <a:buAutoNum type="arabicParenR"/>
            </a:pPr>
            <a:r>
              <a:rPr lang="en-US" sz="2400" dirty="0">
                <a:solidFill>
                  <a:schemeClr val="bg1"/>
                </a:solidFill>
              </a:rPr>
              <a:t>Model</a:t>
            </a:r>
          </a:p>
          <a:p>
            <a:pPr marL="457200" indent="-457200">
              <a:buAutoNum type="arabicParenR"/>
            </a:pPr>
            <a:r>
              <a:rPr lang="en-US" sz="2400" dirty="0">
                <a:solidFill>
                  <a:schemeClr val="bg1"/>
                </a:solidFill>
              </a:rPr>
              <a:t>Training Loop</a:t>
            </a:r>
          </a:p>
          <a:p>
            <a:endParaRPr lang="en-US" sz="2400" dirty="0">
              <a:solidFill>
                <a:schemeClr val="bg1"/>
              </a:solidFill>
            </a:endParaRPr>
          </a:p>
        </p:txBody>
      </p:sp>
    </p:spTree>
    <p:extLst>
      <p:ext uri="{BB962C8B-B14F-4D97-AF65-F5344CB8AC3E}">
        <p14:creationId xmlns:p14="http://schemas.microsoft.com/office/powerpoint/2010/main" val="10306683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solidFill>
                  <a:schemeClr val="bg1"/>
                </a:solidFill>
              </a:rPr>
              <a:t>Using </a:t>
            </a:r>
            <a:r>
              <a:rPr lang="en-US" dirty="0" err="1">
                <a:solidFill>
                  <a:schemeClr val="bg1"/>
                </a:solidFill>
              </a:rPr>
              <a:t>PyTorch</a:t>
            </a:r>
            <a:endParaRPr lang="en-US" dirty="0">
              <a:solidFill>
                <a:schemeClr val="bg1"/>
              </a:solidFill>
            </a:endParaRPr>
          </a:p>
        </p:txBody>
      </p:sp>
      <p:sp>
        <p:nvSpPr>
          <p:cNvPr id="5" name="TextBox 4">
            <a:extLst>
              <a:ext uri="{FF2B5EF4-FFF2-40B4-BE49-F238E27FC236}">
                <a16:creationId xmlns:a16="http://schemas.microsoft.com/office/drawing/2014/main" id="{20ECB503-200B-3E87-E23B-1A74135A9C3D}"/>
              </a:ext>
            </a:extLst>
          </p:cNvPr>
          <p:cNvSpPr txBox="1"/>
          <p:nvPr/>
        </p:nvSpPr>
        <p:spPr>
          <a:xfrm>
            <a:off x="166462" y="151253"/>
            <a:ext cx="3453038" cy="1569660"/>
          </a:xfrm>
          <a:prstGeom prst="rect">
            <a:avLst/>
          </a:prstGeom>
          <a:noFill/>
        </p:spPr>
        <p:txBody>
          <a:bodyPr wrap="square">
            <a:spAutoFit/>
          </a:bodyPr>
          <a:lstStyle/>
          <a:p>
            <a:pPr marL="457200" indent="-457200">
              <a:buAutoNum type="arabicParenR"/>
            </a:pPr>
            <a:r>
              <a:rPr lang="en-US" sz="2400" b="1" i="1" dirty="0">
                <a:solidFill>
                  <a:schemeClr val="bg1"/>
                </a:solidFill>
              </a:rPr>
              <a:t>Data</a:t>
            </a:r>
          </a:p>
          <a:p>
            <a:pPr marL="457200" indent="-457200">
              <a:buAutoNum type="arabicParenR"/>
            </a:pPr>
            <a:r>
              <a:rPr lang="en-US" sz="2400" dirty="0">
                <a:solidFill>
                  <a:schemeClr val="bg1"/>
                </a:solidFill>
              </a:rPr>
              <a:t>Model</a:t>
            </a:r>
          </a:p>
          <a:p>
            <a:pPr marL="457200" indent="-457200">
              <a:buAutoNum type="arabicParenR"/>
            </a:pPr>
            <a:r>
              <a:rPr lang="en-US" sz="2400" dirty="0">
                <a:solidFill>
                  <a:schemeClr val="bg1"/>
                </a:solidFill>
              </a:rPr>
              <a:t>Training Loop</a:t>
            </a:r>
          </a:p>
          <a:p>
            <a:endParaRPr lang="en-US" sz="2400" dirty="0">
              <a:solidFill>
                <a:schemeClr val="bg1"/>
              </a:solidFill>
            </a:endParaRPr>
          </a:p>
        </p:txBody>
      </p:sp>
      <p:sp>
        <p:nvSpPr>
          <p:cNvPr id="3" name="TextBox 2">
            <a:extLst>
              <a:ext uri="{FF2B5EF4-FFF2-40B4-BE49-F238E27FC236}">
                <a16:creationId xmlns:a16="http://schemas.microsoft.com/office/drawing/2014/main" id="{6748905F-F588-10AD-C162-3A42FD08B0DE}"/>
              </a:ext>
            </a:extLst>
          </p:cNvPr>
          <p:cNvSpPr txBox="1"/>
          <p:nvPr/>
        </p:nvSpPr>
        <p:spPr>
          <a:xfrm>
            <a:off x="407762" y="2107053"/>
            <a:ext cx="5539190" cy="1938992"/>
          </a:xfrm>
          <a:prstGeom prst="rect">
            <a:avLst/>
          </a:prstGeom>
          <a:noFill/>
        </p:spPr>
        <p:txBody>
          <a:bodyPr wrap="square">
            <a:spAutoFit/>
          </a:bodyPr>
          <a:lstStyle/>
          <a:p>
            <a:r>
              <a:rPr lang="en-US" sz="2400" dirty="0">
                <a:solidFill>
                  <a:schemeClr val="bg1"/>
                </a:solidFill>
              </a:rPr>
              <a:t>The dataset handles loading and transforming the input data.</a:t>
            </a:r>
          </a:p>
          <a:p>
            <a:endParaRPr lang="en-US" sz="2400" dirty="0">
              <a:solidFill>
                <a:schemeClr val="bg1"/>
              </a:solidFill>
            </a:endParaRPr>
          </a:p>
          <a:p>
            <a:r>
              <a:rPr lang="en-US" sz="2400" dirty="0">
                <a:solidFill>
                  <a:schemeClr val="bg1"/>
                </a:solidFill>
              </a:rPr>
              <a:t>Must implement the __</a:t>
            </a:r>
            <a:r>
              <a:rPr lang="en-US" sz="2400" dirty="0" err="1">
                <a:solidFill>
                  <a:schemeClr val="bg1"/>
                </a:solidFill>
              </a:rPr>
              <a:t>len</a:t>
            </a:r>
            <a:r>
              <a:rPr lang="en-US" sz="2400" dirty="0">
                <a:solidFill>
                  <a:schemeClr val="bg1"/>
                </a:solidFill>
              </a:rPr>
              <a:t>__ and __</a:t>
            </a:r>
            <a:r>
              <a:rPr lang="en-US" sz="2400" dirty="0" err="1">
                <a:solidFill>
                  <a:schemeClr val="bg1"/>
                </a:solidFill>
              </a:rPr>
              <a:t>getitem</a:t>
            </a:r>
            <a:r>
              <a:rPr lang="en-US" sz="2400" dirty="0">
                <a:solidFill>
                  <a:schemeClr val="bg1"/>
                </a:solidFill>
              </a:rPr>
              <a:t>__ methods.</a:t>
            </a:r>
          </a:p>
        </p:txBody>
      </p:sp>
      <p:pic>
        <p:nvPicPr>
          <p:cNvPr id="6" name="Picture 5">
            <a:extLst>
              <a:ext uri="{FF2B5EF4-FFF2-40B4-BE49-F238E27FC236}">
                <a16:creationId xmlns:a16="http://schemas.microsoft.com/office/drawing/2014/main" id="{857E53B9-2DCA-4344-594C-C1F8C68DB537}"/>
              </a:ext>
            </a:extLst>
          </p:cNvPr>
          <p:cNvPicPr>
            <a:picLocks noChangeAspect="1"/>
          </p:cNvPicPr>
          <p:nvPr/>
        </p:nvPicPr>
        <p:blipFill>
          <a:blip r:embed="rId2"/>
          <a:stretch>
            <a:fillRect/>
          </a:stretch>
        </p:blipFill>
        <p:spPr>
          <a:xfrm>
            <a:off x="6457386" y="1117600"/>
            <a:ext cx="5326852" cy="5397500"/>
          </a:xfrm>
          <a:prstGeom prst="rect">
            <a:avLst/>
          </a:prstGeom>
        </p:spPr>
      </p:pic>
    </p:spTree>
    <p:extLst>
      <p:ext uri="{BB962C8B-B14F-4D97-AF65-F5344CB8AC3E}">
        <p14:creationId xmlns:p14="http://schemas.microsoft.com/office/powerpoint/2010/main" val="24470311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solidFill>
                  <a:schemeClr val="bg1"/>
                </a:solidFill>
              </a:rPr>
              <a:t>Using </a:t>
            </a:r>
            <a:r>
              <a:rPr lang="en-US" dirty="0" err="1">
                <a:solidFill>
                  <a:schemeClr val="bg1"/>
                </a:solidFill>
              </a:rPr>
              <a:t>PyTorch</a:t>
            </a:r>
            <a:endParaRPr lang="en-US" dirty="0">
              <a:solidFill>
                <a:schemeClr val="bg1"/>
              </a:solidFill>
            </a:endParaRPr>
          </a:p>
        </p:txBody>
      </p:sp>
      <p:sp>
        <p:nvSpPr>
          <p:cNvPr id="5" name="TextBox 4">
            <a:extLst>
              <a:ext uri="{FF2B5EF4-FFF2-40B4-BE49-F238E27FC236}">
                <a16:creationId xmlns:a16="http://schemas.microsoft.com/office/drawing/2014/main" id="{20ECB503-200B-3E87-E23B-1A74135A9C3D}"/>
              </a:ext>
            </a:extLst>
          </p:cNvPr>
          <p:cNvSpPr txBox="1"/>
          <p:nvPr/>
        </p:nvSpPr>
        <p:spPr>
          <a:xfrm>
            <a:off x="166462" y="151253"/>
            <a:ext cx="3453038" cy="1569660"/>
          </a:xfrm>
          <a:prstGeom prst="rect">
            <a:avLst/>
          </a:prstGeom>
          <a:noFill/>
        </p:spPr>
        <p:txBody>
          <a:bodyPr wrap="square">
            <a:spAutoFit/>
          </a:bodyPr>
          <a:lstStyle/>
          <a:p>
            <a:pPr marL="457200" indent="-457200">
              <a:buAutoNum type="arabicParenR"/>
            </a:pPr>
            <a:r>
              <a:rPr lang="en-US" sz="2400" dirty="0">
                <a:solidFill>
                  <a:schemeClr val="bg1"/>
                </a:solidFill>
              </a:rPr>
              <a:t>Data</a:t>
            </a:r>
          </a:p>
          <a:p>
            <a:pPr marL="457200" indent="-457200">
              <a:buAutoNum type="arabicParenR"/>
            </a:pPr>
            <a:r>
              <a:rPr lang="en-US" sz="2400" b="1" i="1" dirty="0">
                <a:solidFill>
                  <a:schemeClr val="bg1"/>
                </a:solidFill>
              </a:rPr>
              <a:t>Model</a:t>
            </a:r>
          </a:p>
          <a:p>
            <a:pPr marL="457200" indent="-457200">
              <a:buAutoNum type="arabicParenR"/>
            </a:pPr>
            <a:r>
              <a:rPr lang="en-US" sz="2400" dirty="0">
                <a:solidFill>
                  <a:schemeClr val="bg1"/>
                </a:solidFill>
              </a:rPr>
              <a:t>Training Loop</a:t>
            </a:r>
          </a:p>
          <a:p>
            <a:endParaRPr lang="en-US" sz="2400" dirty="0">
              <a:solidFill>
                <a:schemeClr val="bg1"/>
              </a:solidFill>
            </a:endParaRPr>
          </a:p>
        </p:txBody>
      </p:sp>
      <p:sp>
        <p:nvSpPr>
          <p:cNvPr id="3" name="TextBox 2">
            <a:extLst>
              <a:ext uri="{FF2B5EF4-FFF2-40B4-BE49-F238E27FC236}">
                <a16:creationId xmlns:a16="http://schemas.microsoft.com/office/drawing/2014/main" id="{6748905F-F588-10AD-C162-3A42FD08B0DE}"/>
              </a:ext>
            </a:extLst>
          </p:cNvPr>
          <p:cNvSpPr txBox="1"/>
          <p:nvPr/>
        </p:nvSpPr>
        <p:spPr>
          <a:xfrm>
            <a:off x="407762" y="2107053"/>
            <a:ext cx="5539190" cy="1569660"/>
          </a:xfrm>
          <a:prstGeom prst="rect">
            <a:avLst/>
          </a:prstGeom>
          <a:noFill/>
        </p:spPr>
        <p:txBody>
          <a:bodyPr wrap="square">
            <a:spAutoFit/>
          </a:bodyPr>
          <a:lstStyle/>
          <a:p>
            <a:r>
              <a:rPr lang="en-US" sz="2400" dirty="0">
                <a:solidFill>
                  <a:schemeClr val="bg1"/>
                </a:solidFill>
              </a:rPr>
              <a:t>Model defines the network you’re going to use.</a:t>
            </a:r>
          </a:p>
          <a:p>
            <a:endParaRPr lang="en-US" sz="2400" dirty="0">
              <a:solidFill>
                <a:schemeClr val="bg1"/>
              </a:solidFill>
            </a:endParaRPr>
          </a:p>
          <a:p>
            <a:r>
              <a:rPr lang="en-US" sz="2400" dirty="0">
                <a:solidFill>
                  <a:schemeClr val="bg1"/>
                </a:solidFill>
              </a:rPr>
              <a:t>Must implement the forward method.</a:t>
            </a:r>
          </a:p>
        </p:txBody>
      </p:sp>
      <p:pic>
        <p:nvPicPr>
          <p:cNvPr id="7" name="Picture 6">
            <a:extLst>
              <a:ext uri="{FF2B5EF4-FFF2-40B4-BE49-F238E27FC236}">
                <a16:creationId xmlns:a16="http://schemas.microsoft.com/office/drawing/2014/main" id="{FC636A56-AC7A-885F-526C-F901F4AF6F53}"/>
              </a:ext>
            </a:extLst>
          </p:cNvPr>
          <p:cNvPicPr>
            <a:picLocks noChangeAspect="1"/>
          </p:cNvPicPr>
          <p:nvPr/>
        </p:nvPicPr>
        <p:blipFill>
          <a:blip r:embed="rId2"/>
          <a:stretch>
            <a:fillRect/>
          </a:stretch>
        </p:blipFill>
        <p:spPr>
          <a:xfrm>
            <a:off x="6886575" y="1905000"/>
            <a:ext cx="4667250" cy="3810000"/>
          </a:xfrm>
          <a:prstGeom prst="rect">
            <a:avLst/>
          </a:prstGeom>
        </p:spPr>
      </p:pic>
    </p:spTree>
    <p:extLst>
      <p:ext uri="{BB962C8B-B14F-4D97-AF65-F5344CB8AC3E}">
        <p14:creationId xmlns:p14="http://schemas.microsoft.com/office/powerpoint/2010/main" val="115740346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solidFill>
                  <a:schemeClr val="bg1"/>
                </a:solidFill>
              </a:rPr>
              <a:t>Using </a:t>
            </a:r>
            <a:r>
              <a:rPr lang="en-US" dirty="0" err="1">
                <a:solidFill>
                  <a:schemeClr val="bg1"/>
                </a:solidFill>
              </a:rPr>
              <a:t>PyTorch</a:t>
            </a:r>
            <a:endParaRPr lang="en-US" dirty="0">
              <a:solidFill>
                <a:schemeClr val="bg1"/>
              </a:solidFill>
            </a:endParaRPr>
          </a:p>
        </p:txBody>
      </p:sp>
      <p:sp>
        <p:nvSpPr>
          <p:cNvPr id="5" name="TextBox 4">
            <a:extLst>
              <a:ext uri="{FF2B5EF4-FFF2-40B4-BE49-F238E27FC236}">
                <a16:creationId xmlns:a16="http://schemas.microsoft.com/office/drawing/2014/main" id="{20ECB503-200B-3E87-E23B-1A74135A9C3D}"/>
              </a:ext>
            </a:extLst>
          </p:cNvPr>
          <p:cNvSpPr txBox="1"/>
          <p:nvPr/>
        </p:nvSpPr>
        <p:spPr>
          <a:xfrm>
            <a:off x="166462" y="151253"/>
            <a:ext cx="3453038" cy="1569660"/>
          </a:xfrm>
          <a:prstGeom prst="rect">
            <a:avLst/>
          </a:prstGeom>
          <a:noFill/>
        </p:spPr>
        <p:txBody>
          <a:bodyPr wrap="square">
            <a:spAutoFit/>
          </a:bodyPr>
          <a:lstStyle/>
          <a:p>
            <a:pPr marL="457200" indent="-457200">
              <a:buAutoNum type="arabicParenR"/>
            </a:pPr>
            <a:r>
              <a:rPr lang="en-US" sz="2400" dirty="0">
                <a:solidFill>
                  <a:schemeClr val="bg1"/>
                </a:solidFill>
              </a:rPr>
              <a:t>Data</a:t>
            </a:r>
          </a:p>
          <a:p>
            <a:pPr marL="457200" indent="-457200">
              <a:buAutoNum type="arabicParenR"/>
            </a:pPr>
            <a:r>
              <a:rPr lang="en-US" sz="2400" dirty="0">
                <a:solidFill>
                  <a:schemeClr val="bg1"/>
                </a:solidFill>
              </a:rPr>
              <a:t>Model</a:t>
            </a:r>
          </a:p>
          <a:p>
            <a:pPr marL="457200" indent="-457200">
              <a:buAutoNum type="arabicParenR"/>
            </a:pPr>
            <a:r>
              <a:rPr lang="en-US" sz="2400" b="1" i="1" dirty="0">
                <a:solidFill>
                  <a:schemeClr val="bg1"/>
                </a:solidFill>
              </a:rPr>
              <a:t>Training Loop</a:t>
            </a:r>
          </a:p>
          <a:p>
            <a:endParaRPr lang="en-US" sz="2400" dirty="0">
              <a:solidFill>
                <a:schemeClr val="bg1"/>
              </a:solidFill>
            </a:endParaRPr>
          </a:p>
        </p:txBody>
      </p:sp>
      <p:sp>
        <p:nvSpPr>
          <p:cNvPr id="3" name="TextBox 2">
            <a:extLst>
              <a:ext uri="{FF2B5EF4-FFF2-40B4-BE49-F238E27FC236}">
                <a16:creationId xmlns:a16="http://schemas.microsoft.com/office/drawing/2014/main" id="{6748905F-F588-10AD-C162-3A42FD08B0DE}"/>
              </a:ext>
            </a:extLst>
          </p:cNvPr>
          <p:cNvSpPr txBox="1"/>
          <p:nvPr/>
        </p:nvSpPr>
        <p:spPr>
          <a:xfrm>
            <a:off x="407762" y="2107053"/>
            <a:ext cx="5539190" cy="3046988"/>
          </a:xfrm>
          <a:prstGeom prst="rect">
            <a:avLst/>
          </a:prstGeom>
          <a:noFill/>
        </p:spPr>
        <p:txBody>
          <a:bodyPr wrap="square">
            <a:spAutoFit/>
          </a:bodyPr>
          <a:lstStyle/>
          <a:p>
            <a:r>
              <a:rPr lang="en-US" sz="2400" dirty="0">
                <a:solidFill>
                  <a:schemeClr val="bg1"/>
                </a:solidFill>
              </a:rPr>
              <a:t>The training loop does the following: </a:t>
            </a:r>
          </a:p>
          <a:p>
            <a:pPr marL="342900" indent="-342900">
              <a:buFont typeface="Arial" panose="020B0604020202020204" pitchFamily="34" charset="0"/>
              <a:buChar char="•"/>
            </a:pPr>
            <a:r>
              <a:rPr lang="en-US" sz="2400" dirty="0">
                <a:solidFill>
                  <a:schemeClr val="bg1"/>
                </a:solidFill>
              </a:rPr>
              <a:t>Set model mode to train</a:t>
            </a:r>
          </a:p>
          <a:p>
            <a:pPr marL="342900" indent="-342900">
              <a:buFont typeface="Arial" panose="020B0604020202020204" pitchFamily="34" charset="0"/>
              <a:buChar char="•"/>
            </a:pPr>
            <a:r>
              <a:rPr lang="en-US" sz="2400" dirty="0">
                <a:solidFill>
                  <a:schemeClr val="bg1"/>
                </a:solidFill>
              </a:rPr>
              <a:t>Iterate over the data and:</a:t>
            </a:r>
          </a:p>
          <a:p>
            <a:pPr marL="800100" lvl="1" indent="-342900">
              <a:buFont typeface="Arial" panose="020B0604020202020204" pitchFamily="34" charset="0"/>
              <a:buChar char="•"/>
            </a:pPr>
            <a:r>
              <a:rPr lang="en-US" sz="2400" dirty="0">
                <a:solidFill>
                  <a:schemeClr val="bg1"/>
                </a:solidFill>
              </a:rPr>
              <a:t>Reset the gradients</a:t>
            </a:r>
          </a:p>
          <a:p>
            <a:pPr marL="800100" lvl="1" indent="-342900">
              <a:buFont typeface="Arial" panose="020B0604020202020204" pitchFamily="34" charset="0"/>
              <a:buChar char="•"/>
            </a:pPr>
            <a:r>
              <a:rPr lang="en-US" sz="2400" dirty="0">
                <a:solidFill>
                  <a:schemeClr val="bg1"/>
                </a:solidFill>
              </a:rPr>
              <a:t>Pass the data through the network</a:t>
            </a:r>
          </a:p>
          <a:p>
            <a:pPr marL="800100" lvl="1" indent="-342900">
              <a:buFont typeface="Arial" panose="020B0604020202020204" pitchFamily="34" charset="0"/>
              <a:buChar char="•"/>
            </a:pPr>
            <a:r>
              <a:rPr lang="en-US" sz="2400" dirty="0">
                <a:solidFill>
                  <a:schemeClr val="bg1"/>
                </a:solidFill>
              </a:rPr>
              <a:t>Compute the loss</a:t>
            </a:r>
          </a:p>
          <a:p>
            <a:pPr marL="800100" lvl="1" indent="-342900">
              <a:buFont typeface="Arial" panose="020B0604020202020204" pitchFamily="34" charset="0"/>
              <a:buChar char="•"/>
            </a:pPr>
            <a:r>
              <a:rPr lang="en-US" sz="2400" dirty="0">
                <a:solidFill>
                  <a:schemeClr val="bg1"/>
                </a:solidFill>
              </a:rPr>
              <a:t>Perform </a:t>
            </a:r>
            <a:r>
              <a:rPr lang="en-US" sz="2400" dirty="0" err="1">
                <a:solidFill>
                  <a:schemeClr val="bg1"/>
                </a:solidFill>
              </a:rPr>
              <a:t>backpropogation</a:t>
            </a:r>
            <a:endParaRPr lang="en-US" sz="2400" dirty="0">
              <a:solidFill>
                <a:schemeClr val="bg1"/>
              </a:solidFill>
            </a:endParaRPr>
          </a:p>
          <a:p>
            <a:pPr marL="800100" lvl="1" indent="-342900">
              <a:buFont typeface="Arial" panose="020B0604020202020204" pitchFamily="34" charset="0"/>
              <a:buChar char="•"/>
            </a:pPr>
            <a:r>
              <a:rPr lang="en-US" sz="2400" dirty="0">
                <a:solidFill>
                  <a:schemeClr val="bg1"/>
                </a:solidFill>
              </a:rPr>
              <a:t>Take a gradient step</a:t>
            </a:r>
          </a:p>
        </p:txBody>
      </p:sp>
      <p:pic>
        <p:nvPicPr>
          <p:cNvPr id="6" name="Picture 5">
            <a:extLst>
              <a:ext uri="{FF2B5EF4-FFF2-40B4-BE49-F238E27FC236}">
                <a16:creationId xmlns:a16="http://schemas.microsoft.com/office/drawing/2014/main" id="{E0DB605F-8221-8C2F-0541-EEFF7CF8516C}"/>
              </a:ext>
            </a:extLst>
          </p:cNvPr>
          <p:cNvPicPr>
            <a:picLocks noChangeAspect="1"/>
          </p:cNvPicPr>
          <p:nvPr/>
        </p:nvPicPr>
        <p:blipFill>
          <a:blip r:embed="rId2"/>
          <a:stretch>
            <a:fillRect/>
          </a:stretch>
        </p:blipFill>
        <p:spPr>
          <a:xfrm>
            <a:off x="6096000" y="2544697"/>
            <a:ext cx="5772150" cy="2171700"/>
          </a:xfrm>
          <a:prstGeom prst="rect">
            <a:avLst/>
          </a:prstGeom>
        </p:spPr>
      </p:pic>
      <p:sp>
        <p:nvSpPr>
          <p:cNvPr id="8" name="TextBox 7">
            <a:extLst>
              <a:ext uri="{FF2B5EF4-FFF2-40B4-BE49-F238E27FC236}">
                <a16:creationId xmlns:a16="http://schemas.microsoft.com/office/drawing/2014/main" id="{AA618985-D85F-6252-8F0E-A972E16B9B0A}"/>
              </a:ext>
            </a:extLst>
          </p:cNvPr>
          <p:cNvSpPr txBox="1"/>
          <p:nvPr/>
        </p:nvSpPr>
        <p:spPr>
          <a:xfrm>
            <a:off x="3619500" y="6453156"/>
            <a:ext cx="8559800" cy="369332"/>
          </a:xfrm>
          <a:prstGeom prst="rect">
            <a:avLst/>
          </a:prstGeom>
          <a:noFill/>
        </p:spPr>
        <p:txBody>
          <a:bodyPr wrap="square">
            <a:spAutoFit/>
          </a:bodyPr>
          <a:lstStyle/>
          <a:p>
            <a:pPr algn="r"/>
            <a:r>
              <a:rPr lang="en-US" dirty="0">
                <a:solidFill>
                  <a:schemeClr val="bg1"/>
                </a:solidFill>
              </a:rPr>
              <a:t>https://pytorch.org/tutorials/beginner/basics/quickstart_tutorial.html</a:t>
            </a:r>
          </a:p>
        </p:txBody>
      </p:sp>
    </p:spTree>
    <p:extLst>
      <p:ext uri="{BB962C8B-B14F-4D97-AF65-F5344CB8AC3E}">
        <p14:creationId xmlns:p14="http://schemas.microsoft.com/office/powerpoint/2010/main" val="23989530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Tools</a:t>
            </a:r>
          </a:p>
        </p:txBody>
      </p:sp>
      <p:sp>
        <p:nvSpPr>
          <p:cNvPr id="4" name="TextBox 3">
            <a:extLst>
              <a:ext uri="{FF2B5EF4-FFF2-40B4-BE49-F238E27FC236}">
                <a16:creationId xmlns:a16="http://schemas.microsoft.com/office/drawing/2014/main" id="{492F22B1-1EDF-C545-0B88-DE7428180BE5}"/>
              </a:ext>
            </a:extLst>
          </p:cNvPr>
          <p:cNvSpPr txBox="1"/>
          <p:nvPr/>
        </p:nvSpPr>
        <p:spPr>
          <a:xfrm>
            <a:off x="407763" y="1657110"/>
            <a:ext cx="5539190" cy="3046988"/>
          </a:xfrm>
          <a:prstGeom prst="rect">
            <a:avLst/>
          </a:prstGeom>
          <a:noFill/>
        </p:spPr>
        <p:txBody>
          <a:bodyPr wrap="square">
            <a:spAutoFit/>
          </a:bodyPr>
          <a:lstStyle/>
          <a:p>
            <a:r>
              <a:rPr lang="en-US" sz="2400" b="1" dirty="0" err="1">
                <a:hlinkClick r:id="rId2"/>
              </a:rPr>
              <a:t>VSCode</a:t>
            </a:r>
            <a:r>
              <a:rPr lang="en-US" sz="2400" b="1" dirty="0">
                <a:hlinkClick r:id="rId2"/>
              </a:rPr>
              <a:t>:</a:t>
            </a:r>
            <a:endParaRPr lang="en-US" sz="2400" b="1" dirty="0"/>
          </a:p>
          <a:p>
            <a:r>
              <a:rPr lang="en-US" sz="2400" dirty="0"/>
              <a:t>Lightweight IDE replacement that is extremely popular for python programing with an extensive extensions library.</a:t>
            </a:r>
          </a:p>
          <a:p>
            <a:r>
              <a:rPr lang="en-US" sz="2400" b="1" dirty="0">
                <a:hlinkClick r:id="rId3"/>
              </a:rPr>
              <a:t>Screen:</a:t>
            </a:r>
            <a:endParaRPr lang="en-US" sz="2400" b="1" dirty="0"/>
          </a:p>
          <a:p>
            <a:r>
              <a:rPr lang="en-US" sz="2400" dirty="0"/>
              <a:t>Enables training “in the background”.</a:t>
            </a:r>
          </a:p>
          <a:p>
            <a:r>
              <a:rPr lang="en-US" sz="2400" b="1" dirty="0" err="1">
                <a:hlinkClick r:id="rId4"/>
              </a:rPr>
              <a:t>Virtualenv</a:t>
            </a:r>
            <a:r>
              <a:rPr lang="en-US" sz="2400" b="1" dirty="0">
                <a:hlinkClick r:id="rId4"/>
              </a:rPr>
              <a:t>:</a:t>
            </a:r>
            <a:endParaRPr lang="en-US" sz="2400" b="1" dirty="0"/>
          </a:p>
          <a:p>
            <a:r>
              <a:rPr lang="en-US" sz="2400" dirty="0"/>
              <a:t>Python environment containerization.</a:t>
            </a:r>
          </a:p>
        </p:txBody>
      </p:sp>
      <p:sp>
        <p:nvSpPr>
          <p:cNvPr id="5" name="TextBox 4">
            <a:extLst>
              <a:ext uri="{FF2B5EF4-FFF2-40B4-BE49-F238E27FC236}">
                <a16:creationId xmlns:a16="http://schemas.microsoft.com/office/drawing/2014/main" id="{D95A2498-9322-FD90-BBB8-844E7E671590}"/>
              </a:ext>
            </a:extLst>
          </p:cNvPr>
          <p:cNvSpPr txBox="1"/>
          <p:nvPr/>
        </p:nvSpPr>
        <p:spPr>
          <a:xfrm>
            <a:off x="6245048" y="1657110"/>
            <a:ext cx="5539190" cy="1938992"/>
          </a:xfrm>
          <a:prstGeom prst="rect">
            <a:avLst/>
          </a:prstGeom>
          <a:noFill/>
        </p:spPr>
        <p:txBody>
          <a:bodyPr wrap="square">
            <a:spAutoFit/>
          </a:bodyPr>
          <a:lstStyle/>
          <a:p>
            <a:r>
              <a:rPr lang="en-US" sz="2400" b="1" dirty="0"/>
              <a:t>Remote Explorer (</a:t>
            </a:r>
            <a:r>
              <a:rPr lang="en-US" sz="2400" b="1" dirty="0" err="1"/>
              <a:t>VSCode</a:t>
            </a:r>
            <a:r>
              <a:rPr lang="en-US" sz="2400" b="1" dirty="0"/>
              <a:t> Extension):</a:t>
            </a:r>
          </a:p>
          <a:p>
            <a:r>
              <a:rPr lang="en-US" sz="2400" dirty="0"/>
              <a:t>Connect to remote servers through </a:t>
            </a:r>
            <a:r>
              <a:rPr lang="en-US" sz="2400" dirty="0" err="1"/>
              <a:t>VSCode</a:t>
            </a:r>
            <a:r>
              <a:rPr lang="en-US" sz="2400" dirty="0"/>
              <a:t>. </a:t>
            </a:r>
          </a:p>
          <a:p>
            <a:r>
              <a:rPr lang="en-US" sz="2400" b="1" dirty="0" err="1"/>
              <a:t>Pylance</a:t>
            </a:r>
            <a:r>
              <a:rPr lang="en-US" sz="2400" dirty="0"/>
              <a:t> </a:t>
            </a:r>
            <a:r>
              <a:rPr lang="en-US" sz="2400" b="1" dirty="0"/>
              <a:t>(</a:t>
            </a:r>
            <a:r>
              <a:rPr lang="en-US" sz="2400" b="1" dirty="0" err="1"/>
              <a:t>VSCode</a:t>
            </a:r>
            <a:r>
              <a:rPr lang="en-US" sz="2400" b="1" dirty="0"/>
              <a:t> Extension):</a:t>
            </a:r>
          </a:p>
          <a:p>
            <a:r>
              <a:rPr lang="en-US" sz="2400" dirty="0"/>
              <a:t>IntelliSense for python.</a:t>
            </a:r>
          </a:p>
        </p:txBody>
      </p:sp>
      <p:sp>
        <p:nvSpPr>
          <p:cNvPr id="3" name="TextBox 2">
            <a:extLst>
              <a:ext uri="{FF2B5EF4-FFF2-40B4-BE49-F238E27FC236}">
                <a16:creationId xmlns:a16="http://schemas.microsoft.com/office/drawing/2014/main" id="{371D4511-A938-8D24-DD9D-503B67991AC8}"/>
              </a:ext>
            </a:extLst>
          </p:cNvPr>
          <p:cNvSpPr txBox="1"/>
          <p:nvPr/>
        </p:nvSpPr>
        <p:spPr>
          <a:xfrm>
            <a:off x="407763" y="5045240"/>
            <a:ext cx="5539190" cy="1200329"/>
          </a:xfrm>
          <a:prstGeom prst="rect">
            <a:avLst/>
          </a:prstGeom>
          <a:noFill/>
        </p:spPr>
        <p:txBody>
          <a:bodyPr wrap="square">
            <a:spAutoFit/>
          </a:bodyPr>
          <a:lstStyle/>
          <a:p>
            <a:r>
              <a:rPr lang="en-US" sz="2400" b="1" dirty="0" err="1"/>
              <a:t>PyTorch</a:t>
            </a:r>
            <a:r>
              <a:rPr lang="en-US" sz="2400" b="1" dirty="0"/>
              <a:t>:</a:t>
            </a:r>
          </a:p>
          <a:p>
            <a:r>
              <a:rPr lang="en-US" sz="2400" dirty="0"/>
              <a:t>Machine learning framework based on the open-source torch library.</a:t>
            </a:r>
          </a:p>
        </p:txBody>
      </p:sp>
      <p:pic>
        <p:nvPicPr>
          <p:cNvPr id="78850" name="Picture 2">
            <a:extLst>
              <a:ext uri="{FF2B5EF4-FFF2-40B4-BE49-F238E27FC236}">
                <a16:creationId xmlns:a16="http://schemas.microsoft.com/office/drawing/2014/main" id="{8EE10516-F8E4-F301-60FC-F23425BEFB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686607"/>
            <a:ext cx="5052559" cy="311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73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Feature Extraction</a:t>
            </a:r>
          </a:p>
        </p:txBody>
      </p:sp>
      <p:sp>
        <p:nvSpPr>
          <p:cNvPr id="20" name="TextBox 19">
            <a:extLst>
              <a:ext uri="{FF2B5EF4-FFF2-40B4-BE49-F238E27FC236}">
                <a16:creationId xmlns:a16="http://schemas.microsoft.com/office/drawing/2014/main" id="{7218BA55-F20F-A0D2-833F-D4AEB17CD159}"/>
              </a:ext>
            </a:extLst>
          </p:cNvPr>
          <p:cNvSpPr txBox="1"/>
          <p:nvPr/>
        </p:nvSpPr>
        <p:spPr>
          <a:xfrm>
            <a:off x="3186165" y="1254636"/>
            <a:ext cx="5819735" cy="461665"/>
          </a:xfrm>
          <a:prstGeom prst="rect">
            <a:avLst/>
          </a:prstGeom>
          <a:noFill/>
        </p:spPr>
        <p:txBody>
          <a:bodyPr wrap="none" rtlCol="0">
            <a:spAutoFit/>
          </a:bodyPr>
          <a:lstStyle/>
          <a:p>
            <a:pPr algn="ctr"/>
            <a:r>
              <a:rPr lang="en-US" sz="2400" dirty="0"/>
              <a:t>Example: let’s classify hazelnuts and almonds</a:t>
            </a:r>
          </a:p>
        </p:txBody>
      </p:sp>
      <p:pic>
        <p:nvPicPr>
          <p:cNvPr id="17414" name="Picture 6" descr="Raw almonds and hazelnuts in bowl. Top view Stock Photo by nblxer |  PhotoDune">
            <a:extLst>
              <a:ext uri="{FF2B5EF4-FFF2-40B4-BE49-F238E27FC236}">
                <a16:creationId xmlns:a16="http://schemas.microsoft.com/office/drawing/2014/main" id="{24E5152D-0058-E818-5A0F-BEA4AE0301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1763" y="2590958"/>
            <a:ext cx="4308475" cy="2869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53451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Resources</a:t>
            </a:r>
          </a:p>
        </p:txBody>
      </p:sp>
      <p:sp>
        <p:nvSpPr>
          <p:cNvPr id="4" name="TextBox 3">
            <a:extLst>
              <a:ext uri="{FF2B5EF4-FFF2-40B4-BE49-F238E27FC236}">
                <a16:creationId xmlns:a16="http://schemas.microsoft.com/office/drawing/2014/main" id="{45DC9806-77BF-BA53-F86C-DFEF333EDDA9}"/>
              </a:ext>
            </a:extLst>
          </p:cNvPr>
          <p:cNvSpPr txBox="1"/>
          <p:nvPr/>
        </p:nvSpPr>
        <p:spPr>
          <a:xfrm>
            <a:off x="330200" y="1176409"/>
            <a:ext cx="7772400" cy="4247317"/>
          </a:xfrm>
          <a:prstGeom prst="rect">
            <a:avLst/>
          </a:prstGeom>
          <a:noFill/>
        </p:spPr>
        <p:txBody>
          <a:bodyPr wrap="square">
            <a:spAutoFit/>
          </a:bodyPr>
          <a:lstStyle/>
          <a:p>
            <a:r>
              <a:rPr lang="en-US" b="1" dirty="0"/>
              <a:t>Machine learning mastery list of all tutorials:</a:t>
            </a:r>
            <a:endParaRPr lang="en-US" b="1" dirty="0">
              <a:hlinkClick r:id="rId2"/>
            </a:endParaRPr>
          </a:p>
          <a:p>
            <a:r>
              <a:rPr lang="en-US" dirty="0">
                <a:hlinkClick r:id="rId2"/>
              </a:rPr>
              <a:t>https://machinelearningmastery.com/start-here/#statistical_methods</a:t>
            </a:r>
            <a:endParaRPr lang="en-US" dirty="0"/>
          </a:p>
          <a:p>
            <a:endParaRPr lang="en-US" dirty="0"/>
          </a:p>
          <a:p>
            <a:r>
              <a:rPr lang="en-US" b="1" dirty="0"/>
              <a:t>Stanford introduction to Deep Learning:</a:t>
            </a:r>
          </a:p>
          <a:p>
            <a:r>
              <a:rPr lang="en-US" dirty="0">
                <a:hlinkClick r:id="rId3"/>
              </a:rPr>
              <a:t>http://ufldl.stanford.edu/tutorial/</a:t>
            </a:r>
            <a:endParaRPr lang="en-US" dirty="0"/>
          </a:p>
          <a:p>
            <a:endParaRPr lang="en-US" dirty="0"/>
          </a:p>
          <a:p>
            <a:r>
              <a:rPr lang="en-US" b="1" dirty="0"/>
              <a:t>Neural Networks and Deep Learning:</a:t>
            </a:r>
          </a:p>
          <a:p>
            <a:r>
              <a:rPr lang="en-US" dirty="0">
                <a:hlinkClick r:id="rId4"/>
              </a:rPr>
              <a:t>http://neuralnetworksanddeeplearning.com/chap1.html</a:t>
            </a:r>
            <a:endParaRPr lang="en-US" dirty="0"/>
          </a:p>
          <a:p>
            <a:endParaRPr lang="en-US" dirty="0"/>
          </a:p>
          <a:p>
            <a:r>
              <a:rPr lang="en-US" b="1" dirty="0"/>
              <a:t>Deep Learning Specialization:</a:t>
            </a:r>
          </a:p>
          <a:p>
            <a:r>
              <a:rPr lang="en-US" dirty="0">
                <a:hlinkClick r:id="rId5"/>
              </a:rPr>
              <a:t>https://www.coursera.org/specializations/deep-learning</a:t>
            </a:r>
            <a:endParaRPr lang="en-US" dirty="0"/>
          </a:p>
          <a:p>
            <a:endParaRPr lang="en-US" dirty="0"/>
          </a:p>
          <a:p>
            <a:r>
              <a:rPr lang="en-US" b="1" dirty="0"/>
              <a:t>Convolutional Calculator:</a:t>
            </a:r>
          </a:p>
          <a:p>
            <a:r>
              <a:rPr lang="en-US" dirty="0">
                <a:hlinkClick r:id="rId6"/>
              </a:rPr>
              <a:t>https://madebyollin.github.io/convnet-calculator/</a:t>
            </a:r>
            <a:endParaRPr lang="en-US" dirty="0"/>
          </a:p>
          <a:p>
            <a:endParaRPr lang="en-US" dirty="0"/>
          </a:p>
        </p:txBody>
      </p:sp>
    </p:spTree>
    <p:extLst>
      <p:ext uri="{BB962C8B-B14F-4D97-AF65-F5344CB8AC3E}">
        <p14:creationId xmlns:p14="http://schemas.microsoft.com/office/powerpoint/2010/main" val="386135244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Figure Creation Resources</a:t>
            </a:r>
          </a:p>
        </p:txBody>
      </p:sp>
      <p:sp>
        <p:nvSpPr>
          <p:cNvPr id="4" name="TextBox 3">
            <a:extLst>
              <a:ext uri="{FF2B5EF4-FFF2-40B4-BE49-F238E27FC236}">
                <a16:creationId xmlns:a16="http://schemas.microsoft.com/office/drawing/2014/main" id="{45DC9806-77BF-BA53-F86C-DFEF333EDDA9}"/>
              </a:ext>
            </a:extLst>
          </p:cNvPr>
          <p:cNvSpPr txBox="1"/>
          <p:nvPr/>
        </p:nvSpPr>
        <p:spPr>
          <a:xfrm>
            <a:off x="330200" y="1176409"/>
            <a:ext cx="7772400" cy="3416320"/>
          </a:xfrm>
          <a:prstGeom prst="rect">
            <a:avLst/>
          </a:prstGeom>
          <a:noFill/>
        </p:spPr>
        <p:txBody>
          <a:bodyPr wrap="square">
            <a:spAutoFit/>
          </a:bodyPr>
          <a:lstStyle/>
          <a:p>
            <a:r>
              <a:rPr lang="en-US" b="1" dirty="0"/>
              <a:t>Neural Network Diagram Maker: </a:t>
            </a:r>
          </a:p>
          <a:p>
            <a:r>
              <a:rPr lang="en-US" dirty="0">
                <a:hlinkClick r:id="rId2"/>
              </a:rPr>
              <a:t>https://alexlenail.me/NN-SVG/index.html</a:t>
            </a:r>
            <a:endParaRPr lang="en-US" dirty="0"/>
          </a:p>
          <a:p>
            <a:endParaRPr lang="en-US" dirty="0"/>
          </a:p>
          <a:p>
            <a:r>
              <a:rPr lang="en-US" b="1" dirty="0"/>
              <a:t>Common Latex Formulas:</a:t>
            </a:r>
          </a:p>
          <a:p>
            <a:r>
              <a:rPr lang="en-US" dirty="0">
                <a:hlinkClick r:id="rId3"/>
              </a:rPr>
              <a:t>https://blmoistawinde.github.io/ml_equations_latex/#softmax</a:t>
            </a:r>
            <a:endParaRPr lang="en-US" dirty="0"/>
          </a:p>
          <a:p>
            <a:endParaRPr lang="en-US" dirty="0"/>
          </a:p>
          <a:p>
            <a:r>
              <a:rPr lang="en-US" b="1" dirty="0"/>
              <a:t>Latex Compiler: </a:t>
            </a:r>
          </a:p>
          <a:p>
            <a:r>
              <a:rPr lang="en-US" dirty="0">
                <a:hlinkClick r:id="rId4"/>
              </a:rPr>
              <a:t>https://latex.codecogs.com/eqneditor/editor.php</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920260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Feature Extraction</a:t>
            </a:r>
          </a:p>
        </p:txBody>
      </p:sp>
      <p:sp>
        <p:nvSpPr>
          <p:cNvPr id="20" name="TextBox 19">
            <a:extLst>
              <a:ext uri="{FF2B5EF4-FFF2-40B4-BE49-F238E27FC236}">
                <a16:creationId xmlns:a16="http://schemas.microsoft.com/office/drawing/2014/main" id="{7218BA55-F20F-A0D2-833F-D4AEB17CD159}"/>
              </a:ext>
            </a:extLst>
          </p:cNvPr>
          <p:cNvSpPr txBox="1"/>
          <p:nvPr/>
        </p:nvSpPr>
        <p:spPr>
          <a:xfrm>
            <a:off x="3189620" y="1254636"/>
            <a:ext cx="5812810" cy="461665"/>
          </a:xfrm>
          <a:prstGeom prst="rect">
            <a:avLst/>
          </a:prstGeom>
          <a:noFill/>
        </p:spPr>
        <p:txBody>
          <a:bodyPr wrap="none" rtlCol="0">
            <a:spAutoFit/>
          </a:bodyPr>
          <a:lstStyle/>
          <a:p>
            <a:pPr algn="ctr"/>
            <a:r>
              <a:rPr lang="en-US" sz="2400" dirty="0"/>
              <a:t>Example: let’s classify hazelnuts and almonds</a:t>
            </a:r>
          </a:p>
        </p:txBody>
      </p:sp>
      <p:pic>
        <p:nvPicPr>
          <p:cNvPr id="87042" name="Picture 2" descr="Hazelnuts - Freeworld Trading">
            <a:extLst>
              <a:ext uri="{FF2B5EF4-FFF2-40B4-BE49-F238E27FC236}">
                <a16:creationId xmlns:a16="http://schemas.microsoft.com/office/drawing/2014/main" id="{E7E9722E-1F40-06E8-D4DF-A362A0F8DF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455" y="2251971"/>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mond #1 - creative crops">
            <a:extLst>
              <a:ext uri="{FF2B5EF4-FFF2-40B4-BE49-F238E27FC236}">
                <a16:creationId xmlns:a16="http://schemas.microsoft.com/office/drawing/2014/main" id="{8154458C-A361-7AB3-25B2-E74E4775D8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935" t="11448" r="32258" b="8602"/>
          <a:stretch/>
        </p:blipFill>
        <p:spPr bwMode="auto">
          <a:xfrm rot="7783770">
            <a:off x="4385677" y="4064170"/>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lmond #1 - creative crops">
            <a:extLst>
              <a:ext uri="{FF2B5EF4-FFF2-40B4-BE49-F238E27FC236}">
                <a16:creationId xmlns:a16="http://schemas.microsoft.com/office/drawing/2014/main" id="{5151607B-D9BF-3E1B-38EC-CDAA3A30B8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935" t="11448" r="32258" b="8602"/>
          <a:stretch/>
        </p:blipFill>
        <p:spPr bwMode="auto">
          <a:xfrm rot="3622938">
            <a:off x="6606097" y="3704233"/>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lmond #1 - creative crops">
            <a:extLst>
              <a:ext uri="{FF2B5EF4-FFF2-40B4-BE49-F238E27FC236}">
                <a16:creationId xmlns:a16="http://schemas.microsoft.com/office/drawing/2014/main" id="{16923B90-B2C6-5AED-F4AC-DA8DD41ABD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935" t="11448" r="32258" b="8602"/>
          <a:stretch/>
        </p:blipFill>
        <p:spPr bwMode="auto">
          <a:xfrm rot="20232970">
            <a:off x="7250901" y="2311212"/>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lmond #1 - creative crops">
            <a:extLst>
              <a:ext uri="{FF2B5EF4-FFF2-40B4-BE49-F238E27FC236}">
                <a16:creationId xmlns:a16="http://schemas.microsoft.com/office/drawing/2014/main" id="{51C2D09A-FD12-7194-5A86-7D4BEB21CB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935" t="11448" r="32258" b="8602"/>
          <a:stretch/>
        </p:blipFill>
        <p:spPr bwMode="auto">
          <a:xfrm>
            <a:off x="4338854" y="2268268"/>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Almond #1 - creative crops">
            <a:extLst>
              <a:ext uri="{FF2B5EF4-FFF2-40B4-BE49-F238E27FC236}">
                <a16:creationId xmlns:a16="http://schemas.microsoft.com/office/drawing/2014/main" id="{0E2FE30D-549C-CADB-19E5-A5B2BE527C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935" t="11448" r="32258" b="8602"/>
          <a:stretch/>
        </p:blipFill>
        <p:spPr bwMode="auto">
          <a:xfrm rot="18886613">
            <a:off x="2798814" y="3127939"/>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lmond #1 - creative crops">
            <a:extLst>
              <a:ext uri="{FF2B5EF4-FFF2-40B4-BE49-F238E27FC236}">
                <a16:creationId xmlns:a16="http://schemas.microsoft.com/office/drawing/2014/main" id="{A15070AB-8C84-CC7C-3055-D27C854BF8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935" t="11448" r="32258" b="8602"/>
          <a:stretch/>
        </p:blipFill>
        <p:spPr bwMode="auto">
          <a:xfrm rot="13593721">
            <a:off x="8660529" y="2705875"/>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azelnuts - Freeworld Trading">
            <a:extLst>
              <a:ext uri="{FF2B5EF4-FFF2-40B4-BE49-F238E27FC236}">
                <a16:creationId xmlns:a16="http://schemas.microsoft.com/office/drawing/2014/main" id="{A4280270-E44C-0BCC-BB46-F2E754282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399115">
            <a:off x="5156761" y="3589348"/>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azelnuts - Freeworld Trading">
            <a:extLst>
              <a:ext uri="{FF2B5EF4-FFF2-40B4-BE49-F238E27FC236}">
                <a16:creationId xmlns:a16="http://schemas.microsoft.com/office/drawing/2014/main" id="{8C87E2A5-DFD3-CEFE-62EA-A1706ABEE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7230677">
            <a:off x="7764096" y="4343287"/>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azelnuts - Freeworld Trading">
            <a:extLst>
              <a:ext uri="{FF2B5EF4-FFF2-40B4-BE49-F238E27FC236}">
                <a16:creationId xmlns:a16="http://schemas.microsoft.com/office/drawing/2014/main" id="{E6A8AA09-738F-81FF-C567-7D58B89E0C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454" y="2086660"/>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azelnuts - Freeworld Trading">
            <a:extLst>
              <a:ext uri="{FF2B5EF4-FFF2-40B4-BE49-F238E27FC236}">
                <a16:creationId xmlns:a16="http://schemas.microsoft.com/office/drawing/2014/main" id="{D8C5A8C1-A8A8-4DEF-32A3-36B827F691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4537" y="4412446"/>
            <a:ext cx="10668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082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Feature Extraction</a:t>
            </a:r>
          </a:p>
        </p:txBody>
      </p:sp>
      <p:sp>
        <p:nvSpPr>
          <p:cNvPr id="20" name="TextBox 19">
            <a:extLst>
              <a:ext uri="{FF2B5EF4-FFF2-40B4-BE49-F238E27FC236}">
                <a16:creationId xmlns:a16="http://schemas.microsoft.com/office/drawing/2014/main" id="{7218BA55-F20F-A0D2-833F-D4AEB17CD159}"/>
              </a:ext>
            </a:extLst>
          </p:cNvPr>
          <p:cNvSpPr txBox="1"/>
          <p:nvPr/>
        </p:nvSpPr>
        <p:spPr>
          <a:xfrm>
            <a:off x="3189620" y="1254636"/>
            <a:ext cx="5812810" cy="461665"/>
          </a:xfrm>
          <a:prstGeom prst="rect">
            <a:avLst/>
          </a:prstGeom>
          <a:noFill/>
        </p:spPr>
        <p:txBody>
          <a:bodyPr wrap="none" rtlCol="0">
            <a:spAutoFit/>
          </a:bodyPr>
          <a:lstStyle/>
          <a:p>
            <a:pPr algn="ctr"/>
            <a:r>
              <a:rPr lang="en-US" sz="2400" dirty="0"/>
              <a:t>Example: let’s classify hazelnuts and almonds</a:t>
            </a:r>
          </a:p>
        </p:txBody>
      </p:sp>
      <p:pic>
        <p:nvPicPr>
          <p:cNvPr id="87042" name="Picture 2" descr="Hazelnuts - Freeworld Trading">
            <a:extLst>
              <a:ext uri="{FF2B5EF4-FFF2-40B4-BE49-F238E27FC236}">
                <a16:creationId xmlns:a16="http://schemas.microsoft.com/office/drawing/2014/main" id="{E7E9722E-1F40-06E8-D4DF-A362A0F8DFD4}"/>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5850455" y="2251971"/>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mond #1 - creative crops">
            <a:extLst>
              <a:ext uri="{FF2B5EF4-FFF2-40B4-BE49-F238E27FC236}">
                <a16:creationId xmlns:a16="http://schemas.microsoft.com/office/drawing/2014/main" id="{8154458C-A361-7AB3-25B2-E74E4775D8A6}"/>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rot="7783770">
            <a:off x="4385677" y="4064170"/>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lmond #1 - creative crops">
            <a:extLst>
              <a:ext uri="{FF2B5EF4-FFF2-40B4-BE49-F238E27FC236}">
                <a16:creationId xmlns:a16="http://schemas.microsoft.com/office/drawing/2014/main" id="{5151607B-D9BF-3E1B-38EC-CDAA3A30B85D}"/>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rot="3622938">
            <a:off x="6606097" y="3704233"/>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lmond #1 - creative crops">
            <a:extLst>
              <a:ext uri="{FF2B5EF4-FFF2-40B4-BE49-F238E27FC236}">
                <a16:creationId xmlns:a16="http://schemas.microsoft.com/office/drawing/2014/main" id="{16923B90-B2C6-5AED-F4AC-DA8DD41ABD35}"/>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rot="20232970">
            <a:off x="7250901" y="2311212"/>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lmond #1 - creative crops">
            <a:extLst>
              <a:ext uri="{FF2B5EF4-FFF2-40B4-BE49-F238E27FC236}">
                <a16:creationId xmlns:a16="http://schemas.microsoft.com/office/drawing/2014/main" id="{51C2D09A-FD12-7194-5A86-7D4BEB21CB5A}"/>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a:off x="4338854" y="2268268"/>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Almond #1 - creative crops">
            <a:extLst>
              <a:ext uri="{FF2B5EF4-FFF2-40B4-BE49-F238E27FC236}">
                <a16:creationId xmlns:a16="http://schemas.microsoft.com/office/drawing/2014/main" id="{0E2FE30D-549C-CADB-19E5-A5B2BE527CC5}"/>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rot="18886613">
            <a:off x="2798814" y="3127939"/>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lmond #1 - creative crops">
            <a:extLst>
              <a:ext uri="{FF2B5EF4-FFF2-40B4-BE49-F238E27FC236}">
                <a16:creationId xmlns:a16="http://schemas.microsoft.com/office/drawing/2014/main" id="{A15070AB-8C84-CC7C-3055-D27C854BF841}"/>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rot="13593721">
            <a:off x="8660529" y="2705875"/>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azelnuts - Freeworld Trading">
            <a:extLst>
              <a:ext uri="{FF2B5EF4-FFF2-40B4-BE49-F238E27FC236}">
                <a16:creationId xmlns:a16="http://schemas.microsoft.com/office/drawing/2014/main" id="{A4280270-E44C-0BCC-BB46-F2E754282E24}"/>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rot="7399115">
            <a:off x="5156761" y="3589348"/>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azelnuts - Freeworld Trading">
            <a:extLst>
              <a:ext uri="{FF2B5EF4-FFF2-40B4-BE49-F238E27FC236}">
                <a16:creationId xmlns:a16="http://schemas.microsoft.com/office/drawing/2014/main" id="{8C87E2A5-DFD3-CEFE-62EA-A1706ABEE8DE}"/>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rot="17230677">
            <a:off x="7764096" y="4343287"/>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azelnuts - Freeworld Trading">
            <a:extLst>
              <a:ext uri="{FF2B5EF4-FFF2-40B4-BE49-F238E27FC236}">
                <a16:creationId xmlns:a16="http://schemas.microsoft.com/office/drawing/2014/main" id="{E6A8AA09-738F-81FF-C567-7D58B89E0C05}"/>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3314454" y="2086660"/>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azelnuts - Freeworld Trading">
            <a:extLst>
              <a:ext uri="{FF2B5EF4-FFF2-40B4-BE49-F238E27FC236}">
                <a16:creationId xmlns:a16="http://schemas.microsoft.com/office/drawing/2014/main" id="{D8C5A8C1-A8A8-4DEF-32A3-36B827F69113}"/>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3054537" y="4412446"/>
            <a:ext cx="10668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753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Feature Extraction</a:t>
            </a:r>
          </a:p>
        </p:txBody>
      </p:sp>
      <p:sp>
        <p:nvSpPr>
          <p:cNvPr id="20" name="TextBox 19">
            <a:extLst>
              <a:ext uri="{FF2B5EF4-FFF2-40B4-BE49-F238E27FC236}">
                <a16:creationId xmlns:a16="http://schemas.microsoft.com/office/drawing/2014/main" id="{7218BA55-F20F-A0D2-833F-D4AEB17CD159}"/>
              </a:ext>
            </a:extLst>
          </p:cNvPr>
          <p:cNvSpPr txBox="1"/>
          <p:nvPr/>
        </p:nvSpPr>
        <p:spPr>
          <a:xfrm>
            <a:off x="3189620" y="1254636"/>
            <a:ext cx="5812810" cy="461665"/>
          </a:xfrm>
          <a:prstGeom prst="rect">
            <a:avLst/>
          </a:prstGeom>
          <a:noFill/>
        </p:spPr>
        <p:txBody>
          <a:bodyPr wrap="none" rtlCol="0">
            <a:spAutoFit/>
          </a:bodyPr>
          <a:lstStyle/>
          <a:p>
            <a:pPr algn="ctr"/>
            <a:r>
              <a:rPr lang="en-US" sz="2400" dirty="0"/>
              <a:t>Example: let’s classify hazelnuts and almonds</a:t>
            </a:r>
          </a:p>
        </p:txBody>
      </p:sp>
      <p:pic>
        <p:nvPicPr>
          <p:cNvPr id="87042" name="Picture 2" descr="Hazelnuts - Freeworld Trading">
            <a:extLst>
              <a:ext uri="{FF2B5EF4-FFF2-40B4-BE49-F238E27FC236}">
                <a16:creationId xmlns:a16="http://schemas.microsoft.com/office/drawing/2014/main" id="{E7E9722E-1F40-06E8-D4DF-A362A0F8DFD4}"/>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5850455" y="2251971"/>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mond #1 - creative crops">
            <a:extLst>
              <a:ext uri="{FF2B5EF4-FFF2-40B4-BE49-F238E27FC236}">
                <a16:creationId xmlns:a16="http://schemas.microsoft.com/office/drawing/2014/main" id="{8154458C-A361-7AB3-25B2-E74E4775D8A6}"/>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rot="7783770">
            <a:off x="4385677" y="4064170"/>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lmond #1 - creative crops">
            <a:extLst>
              <a:ext uri="{FF2B5EF4-FFF2-40B4-BE49-F238E27FC236}">
                <a16:creationId xmlns:a16="http://schemas.microsoft.com/office/drawing/2014/main" id="{5151607B-D9BF-3E1B-38EC-CDAA3A30B85D}"/>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rot="3622938">
            <a:off x="6606097" y="3704233"/>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lmond #1 - creative crops">
            <a:extLst>
              <a:ext uri="{FF2B5EF4-FFF2-40B4-BE49-F238E27FC236}">
                <a16:creationId xmlns:a16="http://schemas.microsoft.com/office/drawing/2014/main" id="{16923B90-B2C6-5AED-F4AC-DA8DD41ABD35}"/>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rot="20232970">
            <a:off x="7250901" y="2311212"/>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lmond #1 - creative crops">
            <a:extLst>
              <a:ext uri="{FF2B5EF4-FFF2-40B4-BE49-F238E27FC236}">
                <a16:creationId xmlns:a16="http://schemas.microsoft.com/office/drawing/2014/main" id="{51C2D09A-FD12-7194-5A86-7D4BEB21CB5A}"/>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a:off x="4338854" y="2268268"/>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Almond #1 - creative crops">
            <a:extLst>
              <a:ext uri="{FF2B5EF4-FFF2-40B4-BE49-F238E27FC236}">
                <a16:creationId xmlns:a16="http://schemas.microsoft.com/office/drawing/2014/main" id="{0E2FE30D-549C-CADB-19E5-A5B2BE527CC5}"/>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rot="18886613">
            <a:off x="2798814" y="3127939"/>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lmond #1 - creative crops">
            <a:extLst>
              <a:ext uri="{FF2B5EF4-FFF2-40B4-BE49-F238E27FC236}">
                <a16:creationId xmlns:a16="http://schemas.microsoft.com/office/drawing/2014/main" id="{A15070AB-8C84-CC7C-3055-D27C854BF841}"/>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rot="13593721">
            <a:off x="8660529" y="2705875"/>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azelnuts - Freeworld Trading">
            <a:extLst>
              <a:ext uri="{FF2B5EF4-FFF2-40B4-BE49-F238E27FC236}">
                <a16:creationId xmlns:a16="http://schemas.microsoft.com/office/drawing/2014/main" id="{A4280270-E44C-0BCC-BB46-F2E754282E24}"/>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rot="7399115">
            <a:off x="5156761" y="3589348"/>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azelnuts - Freeworld Trading">
            <a:extLst>
              <a:ext uri="{FF2B5EF4-FFF2-40B4-BE49-F238E27FC236}">
                <a16:creationId xmlns:a16="http://schemas.microsoft.com/office/drawing/2014/main" id="{8C87E2A5-DFD3-CEFE-62EA-A1706ABEE8DE}"/>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rot="17230677">
            <a:off x="7764096" y="4343287"/>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azelnuts - Freeworld Trading">
            <a:extLst>
              <a:ext uri="{FF2B5EF4-FFF2-40B4-BE49-F238E27FC236}">
                <a16:creationId xmlns:a16="http://schemas.microsoft.com/office/drawing/2014/main" id="{E6A8AA09-738F-81FF-C567-7D58B89E0C05}"/>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3314454" y="2086660"/>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azelnuts - Freeworld Trading">
            <a:extLst>
              <a:ext uri="{FF2B5EF4-FFF2-40B4-BE49-F238E27FC236}">
                <a16:creationId xmlns:a16="http://schemas.microsoft.com/office/drawing/2014/main" id="{D8C5A8C1-A8A8-4DEF-32A3-36B827F69113}"/>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3054537" y="4412446"/>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9E538650-F760-1F41-F857-92E29EC375D3}"/>
              </a:ext>
            </a:extLst>
          </p:cNvPr>
          <p:cNvSpPr/>
          <p:nvPr/>
        </p:nvSpPr>
        <p:spPr>
          <a:xfrm>
            <a:off x="3443414" y="2202697"/>
            <a:ext cx="834421" cy="834421"/>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0B30CB8-6684-3104-74DD-EA16ED5D1D42}"/>
              </a:ext>
            </a:extLst>
          </p:cNvPr>
          <p:cNvSpPr/>
          <p:nvPr/>
        </p:nvSpPr>
        <p:spPr>
          <a:xfrm>
            <a:off x="5962859" y="2373968"/>
            <a:ext cx="834421" cy="834421"/>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8164735-2D17-E4C7-D17D-3A1DB51F4CDE}"/>
              </a:ext>
            </a:extLst>
          </p:cNvPr>
          <p:cNvSpPr/>
          <p:nvPr/>
        </p:nvSpPr>
        <p:spPr>
          <a:xfrm>
            <a:off x="5268771" y="3705537"/>
            <a:ext cx="834421" cy="834421"/>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D42E85E-4B5C-133A-8AEF-9BBA03089DE2}"/>
              </a:ext>
            </a:extLst>
          </p:cNvPr>
          <p:cNvSpPr/>
          <p:nvPr/>
        </p:nvSpPr>
        <p:spPr>
          <a:xfrm>
            <a:off x="3151683" y="4528635"/>
            <a:ext cx="834421" cy="834421"/>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50D358D-135E-FD59-51C5-E0FD557E020B}"/>
              </a:ext>
            </a:extLst>
          </p:cNvPr>
          <p:cNvSpPr/>
          <p:nvPr/>
        </p:nvSpPr>
        <p:spPr>
          <a:xfrm>
            <a:off x="7880285" y="4459476"/>
            <a:ext cx="834421" cy="834421"/>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67CC307-CBE2-63ED-E300-B37D6DC46FE2}"/>
              </a:ext>
            </a:extLst>
          </p:cNvPr>
          <p:cNvSpPr/>
          <p:nvPr/>
        </p:nvSpPr>
        <p:spPr>
          <a:xfrm rot="21387397">
            <a:off x="4382671" y="2327730"/>
            <a:ext cx="729511" cy="129750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C44D504-0628-A180-D5AF-2B03CDE980CA}"/>
              </a:ext>
            </a:extLst>
          </p:cNvPr>
          <p:cNvSpPr/>
          <p:nvPr/>
        </p:nvSpPr>
        <p:spPr>
          <a:xfrm rot="20104833">
            <a:off x="7303345" y="2370674"/>
            <a:ext cx="729511" cy="129750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14C46AC-8178-1B16-09D2-88E45457A16A}"/>
              </a:ext>
            </a:extLst>
          </p:cNvPr>
          <p:cNvSpPr/>
          <p:nvPr/>
        </p:nvSpPr>
        <p:spPr>
          <a:xfrm rot="2374129">
            <a:off x="8722808" y="2780249"/>
            <a:ext cx="729511" cy="129750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D84B537-3CAF-0B7A-4625-721886DE67E3}"/>
              </a:ext>
            </a:extLst>
          </p:cNvPr>
          <p:cNvSpPr/>
          <p:nvPr/>
        </p:nvSpPr>
        <p:spPr>
          <a:xfrm rot="3266384">
            <a:off x="6684840" y="3756582"/>
            <a:ext cx="729511" cy="129750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7F51FCA-AB46-EB3A-111F-34BC326D7669}"/>
              </a:ext>
            </a:extLst>
          </p:cNvPr>
          <p:cNvSpPr/>
          <p:nvPr/>
        </p:nvSpPr>
        <p:spPr>
          <a:xfrm rot="18237395">
            <a:off x="4426017" y="4112248"/>
            <a:ext cx="729511" cy="129750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B6B1C64-5016-41A5-B0BA-937AFAF44455}"/>
              </a:ext>
            </a:extLst>
          </p:cNvPr>
          <p:cNvSpPr/>
          <p:nvPr/>
        </p:nvSpPr>
        <p:spPr>
          <a:xfrm rot="18556511">
            <a:off x="2845179" y="3178761"/>
            <a:ext cx="729511" cy="129750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7875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Feature Extraction</a:t>
            </a:r>
          </a:p>
        </p:txBody>
      </p:sp>
      <p:sp>
        <p:nvSpPr>
          <p:cNvPr id="20" name="TextBox 19">
            <a:extLst>
              <a:ext uri="{FF2B5EF4-FFF2-40B4-BE49-F238E27FC236}">
                <a16:creationId xmlns:a16="http://schemas.microsoft.com/office/drawing/2014/main" id="{7218BA55-F20F-A0D2-833F-D4AEB17CD159}"/>
              </a:ext>
            </a:extLst>
          </p:cNvPr>
          <p:cNvSpPr txBox="1"/>
          <p:nvPr/>
        </p:nvSpPr>
        <p:spPr>
          <a:xfrm>
            <a:off x="3189620" y="1254636"/>
            <a:ext cx="5812810" cy="461665"/>
          </a:xfrm>
          <a:prstGeom prst="rect">
            <a:avLst/>
          </a:prstGeom>
          <a:noFill/>
        </p:spPr>
        <p:txBody>
          <a:bodyPr wrap="none" rtlCol="0">
            <a:spAutoFit/>
          </a:bodyPr>
          <a:lstStyle/>
          <a:p>
            <a:pPr algn="ctr"/>
            <a:r>
              <a:rPr lang="en-US" sz="2400" dirty="0"/>
              <a:t>Example: let’s classify hazelnuts and almonds</a:t>
            </a:r>
          </a:p>
        </p:txBody>
      </p:sp>
      <p:pic>
        <p:nvPicPr>
          <p:cNvPr id="87042" name="Picture 2" descr="Hazelnuts - Freeworld Trading">
            <a:extLst>
              <a:ext uri="{FF2B5EF4-FFF2-40B4-BE49-F238E27FC236}">
                <a16:creationId xmlns:a16="http://schemas.microsoft.com/office/drawing/2014/main" id="{E7E9722E-1F40-06E8-D4DF-A362A0F8DFD4}"/>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5850455" y="2251971"/>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mond #1 - creative crops">
            <a:extLst>
              <a:ext uri="{FF2B5EF4-FFF2-40B4-BE49-F238E27FC236}">
                <a16:creationId xmlns:a16="http://schemas.microsoft.com/office/drawing/2014/main" id="{8154458C-A361-7AB3-25B2-E74E4775D8A6}"/>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rot="7783770">
            <a:off x="4385677" y="4064170"/>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lmond #1 - creative crops">
            <a:extLst>
              <a:ext uri="{FF2B5EF4-FFF2-40B4-BE49-F238E27FC236}">
                <a16:creationId xmlns:a16="http://schemas.microsoft.com/office/drawing/2014/main" id="{5151607B-D9BF-3E1B-38EC-CDAA3A30B85D}"/>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rot="3622938">
            <a:off x="6606097" y="3704233"/>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lmond #1 - creative crops">
            <a:extLst>
              <a:ext uri="{FF2B5EF4-FFF2-40B4-BE49-F238E27FC236}">
                <a16:creationId xmlns:a16="http://schemas.microsoft.com/office/drawing/2014/main" id="{16923B90-B2C6-5AED-F4AC-DA8DD41ABD35}"/>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rot="20232970">
            <a:off x="7250901" y="2311212"/>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lmond #1 - creative crops">
            <a:extLst>
              <a:ext uri="{FF2B5EF4-FFF2-40B4-BE49-F238E27FC236}">
                <a16:creationId xmlns:a16="http://schemas.microsoft.com/office/drawing/2014/main" id="{51C2D09A-FD12-7194-5A86-7D4BEB21CB5A}"/>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a:off x="4338854" y="2268268"/>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Almond #1 - creative crops">
            <a:extLst>
              <a:ext uri="{FF2B5EF4-FFF2-40B4-BE49-F238E27FC236}">
                <a16:creationId xmlns:a16="http://schemas.microsoft.com/office/drawing/2014/main" id="{0E2FE30D-549C-CADB-19E5-A5B2BE527CC5}"/>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rot="18886613">
            <a:off x="2798814" y="3127939"/>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lmond #1 - creative crops">
            <a:extLst>
              <a:ext uri="{FF2B5EF4-FFF2-40B4-BE49-F238E27FC236}">
                <a16:creationId xmlns:a16="http://schemas.microsoft.com/office/drawing/2014/main" id="{A15070AB-8C84-CC7C-3055-D27C854BF841}"/>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rot="13593721">
            <a:off x="8660529" y="2705875"/>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azelnuts - Freeworld Trading">
            <a:extLst>
              <a:ext uri="{FF2B5EF4-FFF2-40B4-BE49-F238E27FC236}">
                <a16:creationId xmlns:a16="http://schemas.microsoft.com/office/drawing/2014/main" id="{A4280270-E44C-0BCC-BB46-F2E754282E24}"/>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rot="7399115">
            <a:off x="5156761" y="3589348"/>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azelnuts - Freeworld Trading">
            <a:extLst>
              <a:ext uri="{FF2B5EF4-FFF2-40B4-BE49-F238E27FC236}">
                <a16:creationId xmlns:a16="http://schemas.microsoft.com/office/drawing/2014/main" id="{8C87E2A5-DFD3-CEFE-62EA-A1706ABEE8DE}"/>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rot="17230677">
            <a:off x="7764096" y="4343287"/>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azelnuts - Freeworld Trading">
            <a:extLst>
              <a:ext uri="{FF2B5EF4-FFF2-40B4-BE49-F238E27FC236}">
                <a16:creationId xmlns:a16="http://schemas.microsoft.com/office/drawing/2014/main" id="{E6A8AA09-738F-81FF-C567-7D58B89E0C05}"/>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3314454" y="2086660"/>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azelnuts - Freeworld Trading">
            <a:extLst>
              <a:ext uri="{FF2B5EF4-FFF2-40B4-BE49-F238E27FC236}">
                <a16:creationId xmlns:a16="http://schemas.microsoft.com/office/drawing/2014/main" id="{D8C5A8C1-A8A8-4DEF-32A3-36B827F69113}"/>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3054537" y="4412446"/>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9E538650-F760-1F41-F857-92E29EC375D3}"/>
              </a:ext>
            </a:extLst>
          </p:cNvPr>
          <p:cNvSpPr/>
          <p:nvPr/>
        </p:nvSpPr>
        <p:spPr>
          <a:xfrm>
            <a:off x="3443414" y="2202697"/>
            <a:ext cx="834421" cy="834421"/>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0B30CB8-6684-3104-74DD-EA16ED5D1D42}"/>
              </a:ext>
            </a:extLst>
          </p:cNvPr>
          <p:cNvSpPr/>
          <p:nvPr/>
        </p:nvSpPr>
        <p:spPr>
          <a:xfrm>
            <a:off x="5962859" y="2373968"/>
            <a:ext cx="834421" cy="834421"/>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8164735-2D17-E4C7-D17D-3A1DB51F4CDE}"/>
              </a:ext>
            </a:extLst>
          </p:cNvPr>
          <p:cNvSpPr/>
          <p:nvPr/>
        </p:nvSpPr>
        <p:spPr>
          <a:xfrm>
            <a:off x="5268771" y="3705537"/>
            <a:ext cx="834421" cy="834421"/>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D42E85E-4B5C-133A-8AEF-9BBA03089DE2}"/>
              </a:ext>
            </a:extLst>
          </p:cNvPr>
          <p:cNvSpPr/>
          <p:nvPr/>
        </p:nvSpPr>
        <p:spPr>
          <a:xfrm>
            <a:off x="3151683" y="4528635"/>
            <a:ext cx="834421" cy="834421"/>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50D358D-135E-FD59-51C5-E0FD557E020B}"/>
              </a:ext>
            </a:extLst>
          </p:cNvPr>
          <p:cNvSpPr/>
          <p:nvPr/>
        </p:nvSpPr>
        <p:spPr>
          <a:xfrm>
            <a:off x="7880285" y="4459476"/>
            <a:ext cx="834421" cy="834421"/>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67CC307-CBE2-63ED-E300-B37D6DC46FE2}"/>
              </a:ext>
            </a:extLst>
          </p:cNvPr>
          <p:cNvSpPr/>
          <p:nvPr/>
        </p:nvSpPr>
        <p:spPr>
          <a:xfrm rot="21387397">
            <a:off x="4382671" y="2327730"/>
            <a:ext cx="729511" cy="129750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C44D504-0628-A180-D5AF-2B03CDE980CA}"/>
              </a:ext>
            </a:extLst>
          </p:cNvPr>
          <p:cNvSpPr/>
          <p:nvPr/>
        </p:nvSpPr>
        <p:spPr>
          <a:xfrm rot="20104833">
            <a:off x="7303345" y="2370674"/>
            <a:ext cx="729511" cy="129750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14C46AC-8178-1B16-09D2-88E45457A16A}"/>
              </a:ext>
            </a:extLst>
          </p:cNvPr>
          <p:cNvSpPr/>
          <p:nvPr/>
        </p:nvSpPr>
        <p:spPr>
          <a:xfrm rot="2374129">
            <a:off x="8722808" y="2780249"/>
            <a:ext cx="729511" cy="129750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D84B537-3CAF-0B7A-4625-721886DE67E3}"/>
              </a:ext>
            </a:extLst>
          </p:cNvPr>
          <p:cNvSpPr/>
          <p:nvPr/>
        </p:nvSpPr>
        <p:spPr>
          <a:xfrm rot="3266384">
            <a:off x="6684840" y="3756582"/>
            <a:ext cx="729511" cy="129750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7F51FCA-AB46-EB3A-111F-34BC326D7669}"/>
              </a:ext>
            </a:extLst>
          </p:cNvPr>
          <p:cNvSpPr/>
          <p:nvPr/>
        </p:nvSpPr>
        <p:spPr>
          <a:xfrm rot="18237395">
            <a:off x="4426017" y="4112248"/>
            <a:ext cx="729511" cy="129750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B6B1C64-5016-41A5-B0BA-937AFAF44455}"/>
              </a:ext>
            </a:extLst>
          </p:cNvPr>
          <p:cNvSpPr/>
          <p:nvPr/>
        </p:nvSpPr>
        <p:spPr>
          <a:xfrm rot="18556511">
            <a:off x="2845179" y="3178761"/>
            <a:ext cx="729511" cy="129750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03806AA-E77B-A35B-3F60-90DC0C298BEB}"/>
              </a:ext>
            </a:extLst>
          </p:cNvPr>
          <p:cNvSpPr txBox="1"/>
          <p:nvPr/>
        </p:nvSpPr>
        <p:spPr>
          <a:xfrm>
            <a:off x="1164417" y="3047354"/>
            <a:ext cx="1508747" cy="461665"/>
          </a:xfrm>
          <a:prstGeom prst="rect">
            <a:avLst/>
          </a:prstGeom>
          <a:noFill/>
        </p:spPr>
        <p:txBody>
          <a:bodyPr wrap="none" rtlCol="0">
            <a:spAutoFit/>
          </a:bodyPr>
          <a:lstStyle/>
          <a:p>
            <a:pPr algn="ctr"/>
            <a:r>
              <a:rPr lang="en-US" sz="2400" dirty="0"/>
              <a:t>Major Axis</a:t>
            </a:r>
          </a:p>
        </p:txBody>
      </p:sp>
      <p:sp>
        <p:nvSpPr>
          <p:cNvPr id="27" name="TextBox 26">
            <a:extLst>
              <a:ext uri="{FF2B5EF4-FFF2-40B4-BE49-F238E27FC236}">
                <a16:creationId xmlns:a16="http://schemas.microsoft.com/office/drawing/2014/main" id="{ECAA7793-D1D4-DBC2-CAE0-58C5A77F73F9}"/>
              </a:ext>
            </a:extLst>
          </p:cNvPr>
          <p:cNvSpPr txBox="1"/>
          <p:nvPr/>
        </p:nvSpPr>
        <p:spPr>
          <a:xfrm>
            <a:off x="1501302" y="4116968"/>
            <a:ext cx="1519968" cy="461665"/>
          </a:xfrm>
          <a:prstGeom prst="rect">
            <a:avLst/>
          </a:prstGeom>
          <a:noFill/>
        </p:spPr>
        <p:txBody>
          <a:bodyPr wrap="none" rtlCol="0">
            <a:spAutoFit/>
          </a:bodyPr>
          <a:lstStyle/>
          <a:p>
            <a:pPr algn="ctr"/>
            <a:r>
              <a:rPr lang="en-US" sz="2400" dirty="0"/>
              <a:t>Minor Axis</a:t>
            </a:r>
          </a:p>
        </p:txBody>
      </p:sp>
      <p:cxnSp>
        <p:nvCxnSpPr>
          <p:cNvPr id="29" name="Straight Connector 28">
            <a:extLst>
              <a:ext uri="{FF2B5EF4-FFF2-40B4-BE49-F238E27FC236}">
                <a16:creationId xmlns:a16="http://schemas.microsoft.com/office/drawing/2014/main" id="{F4A71CA5-02F4-CD8A-EE8C-ADFBEC99FB2A}"/>
              </a:ext>
            </a:extLst>
          </p:cNvPr>
          <p:cNvCxnSpPr>
            <a:cxnSpLocks/>
            <a:stCxn id="25" idx="0"/>
            <a:endCxn id="25" idx="4"/>
          </p:cNvCxnSpPr>
          <p:nvPr/>
        </p:nvCxnSpPr>
        <p:spPr>
          <a:xfrm>
            <a:off x="2707728" y="3416822"/>
            <a:ext cx="1004414" cy="821378"/>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D296037-8F94-CC45-7C10-1BCF94726405}"/>
              </a:ext>
            </a:extLst>
          </p:cNvPr>
          <p:cNvCxnSpPr>
            <a:cxnSpLocks/>
            <a:stCxn id="25" idx="2"/>
            <a:endCxn id="25" idx="6"/>
          </p:cNvCxnSpPr>
          <p:nvPr/>
        </p:nvCxnSpPr>
        <p:spPr>
          <a:xfrm flipV="1">
            <a:off x="2979028" y="3545149"/>
            <a:ext cx="461814" cy="56472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4486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What is Deep Learning?</a:t>
            </a:r>
          </a:p>
        </p:txBody>
      </p:sp>
    </p:spTree>
    <p:extLst>
      <p:ext uri="{BB962C8B-B14F-4D97-AF65-F5344CB8AC3E}">
        <p14:creationId xmlns:p14="http://schemas.microsoft.com/office/powerpoint/2010/main" val="1890668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Feature Extraction</a:t>
            </a:r>
          </a:p>
        </p:txBody>
      </p:sp>
      <p:sp>
        <p:nvSpPr>
          <p:cNvPr id="20" name="TextBox 19">
            <a:extLst>
              <a:ext uri="{FF2B5EF4-FFF2-40B4-BE49-F238E27FC236}">
                <a16:creationId xmlns:a16="http://schemas.microsoft.com/office/drawing/2014/main" id="{7218BA55-F20F-A0D2-833F-D4AEB17CD159}"/>
              </a:ext>
            </a:extLst>
          </p:cNvPr>
          <p:cNvSpPr txBox="1"/>
          <p:nvPr/>
        </p:nvSpPr>
        <p:spPr>
          <a:xfrm>
            <a:off x="3189596" y="1254636"/>
            <a:ext cx="5812810" cy="461665"/>
          </a:xfrm>
          <a:prstGeom prst="rect">
            <a:avLst/>
          </a:prstGeom>
          <a:noFill/>
        </p:spPr>
        <p:txBody>
          <a:bodyPr wrap="none" rtlCol="0">
            <a:spAutoFit/>
          </a:bodyPr>
          <a:lstStyle/>
          <a:p>
            <a:pPr algn="ctr"/>
            <a:r>
              <a:rPr lang="en-US" sz="2400" dirty="0"/>
              <a:t>Example: let’s classify hazelnuts and almonds</a:t>
            </a:r>
          </a:p>
        </p:txBody>
      </p:sp>
      <p:sp>
        <p:nvSpPr>
          <p:cNvPr id="5" name="TextBox 4">
            <a:extLst>
              <a:ext uri="{FF2B5EF4-FFF2-40B4-BE49-F238E27FC236}">
                <a16:creationId xmlns:a16="http://schemas.microsoft.com/office/drawing/2014/main" id="{B0D1AE52-8624-5077-4079-E0493779459F}"/>
              </a:ext>
            </a:extLst>
          </p:cNvPr>
          <p:cNvSpPr txBox="1"/>
          <p:nvPr/>
        </p:nvSpPr>
        <p:spPr>
          <a:xfrm>
            <a:off x="4608381" y="6154673"/>
            <a:ext cx="2975238" cy="461665"/>
          </a:xfrm>
          <a:prstGeom prst="rect">
            <a:avLst/>
          </a:prstGeom>
          <a:noFill/>
        </p:spPr>
        <p:txBody>
          <a:bodyPr wrap="none" rtlCol="0">
            <a:spAutoFit/>
          </a:bodyPr>
          <a:lstStyle/>
          <a:p>
            <a:pPr algn="ctr"/>
            <a:r>
              <a:rPr lang="en-US" sz="2400" dirty="0"/>
              <a:t>Hazelnuts vs Almonds</a:t>
            </a:r>
          </a:p>
        </p:txBody>
      </p:sp>
      <p:cxnSp>
        <p:nvCxnSpPr>
          <p:cNvPr id="31" name="Straight Connector 30">
            <a:extLst>
              <a:ext uri="{FF2B5EF4-FFF2-40B4-BE49-F238E27FC236}">
                <a16:creationId xmlns:a16="http://schemas.microsoft.com/office/drawing/2014/main" id="{E9F2E115-0BCC-D9CD-A6E5-71447BC29EEE}"/>
              </a:ext>
            </a:extLst>
          </p:cNvPr>
          <p:cNvCxnSpPr>
            <a:cxnSpLocks/>
          </p:cNvCxnSpPr>
          <p:nvPr/>
        </p:nvCxnSpPr>
        <p:spPr>
          <a:xfrm flipV="1">
            <a:off x="4334754" y="1996628"/>
            <a:ext cx="0" cy="3522492"/>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6FD58F-CE94-8D95-1D0E-4C2FCEBE9BBA}"/>
              </a:ext>
            </a:extLst>
          </p:cNvPr>
          <p:cNvCxnSpPr>
            <a:cxnSpLocks/>
          </p:cNvCxnSpPr>
          <p:nvPr/>
        </p:nvCxnSpPr>
        <p:spPr>
          <a:xfrm>
            <a:off x="4334754" y="5519120"/>
            <a:ext cx="3522492"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208F557-8820-0CF0-0702-C81679D374E5}"/>
              </a:ext>
            </a:extLst>
          </p:cNvPr>
          <p:cNvSpPr/>
          <p:nvPr/>
        </p:nvSpPr>
        <p:spPr>
          <a:xfrm>
            <a:off x="4994359" y="2492439"/>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E950E92-D5C9-EFB4-A8F5-B7662F69EC35}"/>
              </a:ext>
            </a:extLst>
          </p:cNvPr>
          <p:cNvSpPr/>
          <p:nvPr/>
        </p:nvSpPr>
        <p:spPr>
          <a:xfrm>
            <a:off x="6019309" y="3464328"/>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ECE12FC-2DF7-92A6-121F-A24D69819D56}"/>
              </a:ext>
            </a:extLst>
          </p:cNvPr>
          <p:cNvSpPr/>
          <p:nvPr/>
        </p:nvSpPr>
        <p:spPr>
          <a:xfrm>
            <a:off x="5865927" y="3950385"/>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D83619-0FFB-5CB2-4210-F3146B8DD104}"/>
              </a:ext>
            </a:extLst>
          </p:cNvPr>
          <p:cNvSpPr/>
          <p:nvPr/>
        </p:nvSpPr>
        <p:spPr>
          <a:xfrm>
            <a:off x="5344630" y="2901804"/>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ADE6487-A7D5-4637-E674-97A859AAC983}"/>
              </a:ext>
            </a:extLst>
          </p:cNvPr>
          <p:cNvSpPr/>
          <p:nvPr/>
        </p:nvSpPr>
        <p:spPr>
          <a:xfrm>
            <a:off x="5420339" y="2296210"/>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123B153-6A37-68F6-B962-C07A215070D2}"/>
              </a:ext>
            </a:extLst>
          </p:cNvPr>
          <p:cNvSpPr/>
          <p:nvPr/>
        </p:nvSpPr>
        <p:spPr>
          <a:xfrm>
            <a:off x="6314399" y="4103767"/>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DCD001D-7C86-0001-99BA-E9309780CFAB}"/>
              </a:ext>
            </a:extLst>
          </p:cNvPr>
          <p:cNvSpPr/>
          <p:nvPr/>
        </p:nvSpPr>
        <p:spPr>
          <a:xfrm>
            <a:off x="6320071" y="3670546"/>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7EF578E-9EB0-4885-969B-27BEEB986C69}"/>
              </a:ext>
            </a:extLst>
          </p:cNvPr>
          <p:cNvSpPr/>
          <p:nvPr/>
        </p:nvSpPr>
        <p:spPr>
          <a:xfrm>
            <a:off x="5177355" y="3142139"/>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00E3BD8-860C-9CA2-E812-B32463A0FB56}"/>
              </a:ext>
            </a:extLst>
          </p:cNvPr>
          <p:cNvSpPr txBox="1"/>
          <p:nvPr/>
        </p:nvSpPr>
        <p:spPr>
          <a:xfrm>
            <a:off x="5248906" y="5603364"/>
            <a:ext cx="1519968" cy="461665"/>
          </a:xfrm>
          <a:prstGeom prst="rect">
            <a:avLst/>
          </a:prstGeom>
          <a:noFill/>
        </p:spPr>
        <p:txBody>
          <a:bodyPr wrap="none" rtlCol="0">
            <a:spAutoFit/>
          </a:bodyPr>
          <a:lstStyle/>
          <a:p>
            <a:pPr algn="ctr"/>
            <a:r>
              <a:rPr lang="en-US" sz="2400" dirty="0"/>
              <a:t>Minor Axis</a:t>
            </a:r>
          </a:p>
        </p:txBody>
      </p:sp>
      <p:sp>
        <p:nvSpPr>
          <p:cNvPr id="44" name="TextBox 43">
            <a:extLst>
              <a:ext uri="{FF2B5EF4-FFF2-40B4-BE49-F238E27FC236}">
                <a16:creationId xmlns:a16="http://schemas.microsoft.com/office/drawing/2014/main" id="{A7A03F06-73A6-10F9-5747-B6CBD5F92E5F}"/>
              </a:ext>
            </a:extLst>
          </p:cNvPr>
          <p:cNvSpPr txBox="1"/>
          <p:nvPr/>
        </p:nvSpPr>
        <p:spPr>
          <a:xfrm rot="16200000">
            <a:off x="3340319" y="3527041"/>
            <a:ext cx="1508747" cy="461665"/>
          </a:xfrm>
          <a:prstGeom prst="rect">
            <a:avLst/>
          </a:prstGeom>
          <a:noFill/>
        </p:spPr>
        <p:txBody>
          <a:bodyPr wrap="none" rtlCol="0">
            <a:spAutoFit/>
          </a:bodyPr>
          <a:lstStyle/>
          <a:p>
            <a:pPr algn="ctr"/>
            <a:r>
              <a:rPr lang="en-US" sz="2400" dirty="0"/>
              <a:t>Major Axis</a:t>
            </a:r>
          </a:p>
        </p:txBody>
      </p:sp>
      <p:sp>
        <p:nvSpPr>
          <p:cNvPr id="45" name="Oval 44">
            <a:extLst>
              <a:ext uri="{FF2B5EF4-FFF2-40B4-BE49-F238E27FC236}">
                <a16:creationId xmlns:a16="http://schemas.microsoft.com/office/drawing/2014/main" id="{53CAB241-CBC2-FCE1-1174-7D2B4DBE9B9B}"/>
              </a:ext>
            </a:extLst>
          </p:cNvPr>
          <p:cNvSpPr/>
          <p:nvPr/>
        </p:nvSpPr>
        <p:spPr>
          <a:xfrm>
            <a:off x="5674339" y="2694752"/>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5382610-418A-8F30-317C-9359D9EDA057}"/>
              </a:ext>
            </a:extLst>
          </p:cNvPr>
          <p:cNvSpPr/>
          <p:nvPr/>
        </p:nvSpPr>
        <p:spPr>
          <a:xfrm>
            <a:off x="6314399" y="3300035"/>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AA5DFCD-E44C-908E-FF99-C1CD289FEDAF}"/>
              </a:ext>
            </a:extLst>
          </p:cNvPr>
          <p:cNvSpPr/>
          <p:nvPr/>
        </p:nvSpPr>
        <p:spPr>
          <a:xfrm>
            <a:off x="5817667" y="2240332"/>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7877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Feature Extraction</a:t>
            </a:r>
          </a:p>
        </p:txBody>
      </p:sp>
      <p:sp>
        <p:nvSpPr>
          <p:cNvPr id="20" name="TextBox 19">
            <a:extLst>
              <a:ext uri="{FF2B5EF4-FFF2-40B4-BE49-F238E27FC236}">
                <a16:creationId xmlns:a16="http://schemas.microsoft.com/office/drawing/2014/main" id="{7218BA55-F20F-A0D2-833F-D4AEB17CD159}"/>
              </a:ext>
            </a:extLst>
          </p:cNvPr>
          <p:cNvSpPr txBox="1"/>
          <p:nvPr/>
        </p:nvSpPr>
        <p:spPr>
          <a:xfrm>
            <a:off x="3189596" y="1254636"/>
            <a:ext cx="5812810" cy="461665"/>
          </a:xfrm>
          <a:prstGeom prst="rect">
            <a:avLst/>
          </a:prstGeom>
          <a:noFill/>
        </p:spPr>
        <p:txBody>
          <a:bodyPr wrap="none" rtlCol="0">
            <a:spAutoFit/>
          </a:bodyPr>
          <a:lstStyle/>
          <a:p>
            <a:pPr algn="ctr"/>
            <a:r>
              <a:rPr lang="en-US" sz="2400" dirty="0"/>
              <a:t>Example: let’s classify hazelnuts and almonds</a:t>
            </a:r>
          </a:p>
        </p:txBody>
      </p:sp>
      <p:sp>
        <p:nvSpPr>
          <p:cNvPr id="5" name="TextBox 4">
            <a:extLst>
              <a:ext uri="{FF2B5EF4-FFF2-40B4-BE49-F238E27FC236}">
                <a16:creationId xmlns:a16="http://schemas.microsoft.com/office/drawing/2014/main" id="{B0D1AE52-8624-5077-4079-E0493779459F}"/>
              </a:ext>
            </a:extLst>
          </p:cNvPr>
          <p:cNvSpPr txBox="1"/>
          <p:nvPr/>
        </p:nvSpPr>
        <p:spPr>
          <a:xfrm>
            <a:off x="4608381" y="6154673"/>
            <a:ext cx="2975238" cy="461665"/>
          </a:xfrm>
          <a:prstGeom prst="rect">
            <a:avLst/>
          </a:prstGeom>
          <a:noFill/>
        </p:spPr>
        <p:txBody>
          <a:bodyPr wrap="none" rtlCol="0">
            <a:spAutoFit/>
          </a:bodyPr>
          <a:lstStyle/>
          <a:p>
            <a:pPr algn="ctr"/>
            <a:r>
              <a:rPr lang="en-US" sz="2400" dirty="0"/>
              <a:t>Hazelnuts vs Almonds</a:t>
            </a:r>
          </a:p>
        </p:txBody>
      </p:sp>
      <p:cxnSp>
        <p:nvCxnSpPr>
          <p:cNvPr id="31" name="Straight Connector 30">
            <a:extLst>
              <a:ext uri="{FF2B5EF4-FFF2-40B4-BE49-F238E27FC236}">
                <a16:creationId xmlns:a16="http://schemas.microsoft.com/office/drawing/2014/main" id="{E9F2E115-0BCC-D9CD-A6E5-71447BC29EEE}"/>
              </a:ext>
            </a:extLst>
          </p:cNvPr>
          <p:cNvCxnSpPr>
            <a:cxnSpLocks/>
          </p:cNvCxnSpPr>
          <p:nvPr/>
        </p:nvCxnSpPr>
        <p:spPr>
          <a:xfrm flipV="1">
            <a:off x="4334754" y="1996628"/>
            <a:ext cx="0" cy="3522492"/>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6FD58F-CE94-8D95-1D0E-4C2FCEBE9BBA}"/>
              </a:ext>
            </a:extLst>
          </p:cNvPr>
          <p:cNvCxnSpPr>
            <a:cxnSpLocks/>
          </p:cNvCxnSpPr>
          <p:nvPr/>
        </p:nvCxnSpPr>
        <p:spPr>
          <a:xfrm>
            <a:off x="4334754" y="5519120"/>
            <a:ext cx="3522492"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208F557-8820-0CF0-0702-C81679D374E5}"/>
              </a:ext>
            </a:extLst>
          </p:cNvPr>
          <p:cNvSpPr/>
          <p:nvPr/>
        </p:nvSpPr>
        <p:spPr>
          <a:xfrm>
            <a:off x="4994359" y="2492439"/>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E950E92-D5C9-EFB4-A8F5-B7662F69EC35}"/>
              </a:ext>
            </a:extLst>
          </p:cNvPr>
          <p:cNvSpPr/>
          <p:nvPr/>
        </p:nvSpPr>
        <p:spPr>
          <a:xfrm>
            <a:off x="6019309" y="3464328"/>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ECE12FC-2DF7-92A6-121F-A24D69819D56}"/>
              </a:ext>
            </a:extLst>
          </p:cNvPr>
          <p:cNvSpPr/>
          <p:nvPr/>
        </p:nvSpPr>
        <p:spPr>
          <a:xfrm>
            <a:off x="5865927" y="3950385"/>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D83619-0FFB-5CB2-4210-F3146B8DD104}"/>
              </a:ext>
            </a:extLst>
          </p:cNvPr>
          <p:cNvSpPr/>
          <p:nvPr/>
        </p:nvSpPr>
        <p:spPr>
          <a:xfrm>
            <a:off x="5344630" y="2901804"/>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ADE6487-A7D5-4637-E674-97A859AAC983}"/>
              </a:ext>
            </a:extLst>
          </p:cNvPr>
          <p:cNvSpPr/>
          <p:nvPr/>
        </p:nvSpPr>
        <p:spPr>
          <a:xfrm>
            <a:off x="5420339" y="2296210"/>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123B153-6A37-68F6-B962-C07A215070D2}"/>
              </a:ext>
            </a:extLst>
          </p:cNvPr>
          <p:cNvSpPr/>
          <p:nvPr/>
        </p:nvSpPr>
        <p:spPr>
          <a:xfrm>
            <a:off x="6314399" y="4103767"/>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DCD001D-7C86-0001-99BA-E9309780CFAB}"/>
              </a:ext>
            </a:extLst>
          </p:cNvPr>
          <p:cNvSpPr/>
          <p:nvPr/>
        </p:nvSpPr>
        <p:spPr>
          <a:xfrm>
            <a:off x="6320071" y="3670546"/>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7EF578E-9EB0-4885-969B-27BEEB986C69}"/>
              </a:ext>
            </a:extLst>
          </p:cNvPr>
          <p:cNvSpPr/>
          <p:nvPr/>
        </p:nvSpPr>
        <p:spPr>
          <a:xfrm>
            <a:off x="5177355" y="3142139"/>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00E3BD8-860C-9CA2-E812-B32463A0FB56}"/>
              </a:ext>
            </a:extLst>
          </p:cNvPr>
          <p:cNvSpPr txBox="1"/>
          <p:nvPr/>
        </p:nvSpPr>
        <p:spPr>
          <a:xfrm>
            <a:off x="5248906" y="5603364"/>
            <a:ext cx="1519968" cy="461665"/>
          </a:xfrm>
          <a:prstGeom prst="rect">
            <a:avLst/>
          </a:prstGeom>
          <a:noFill/>
        </p:spPr>
        <p:txBody>
          <a:bodyPr wrap="none" rtlCol="0">
            <a:spAutoFit/>
          </a:bodyPr>
          <a:lstStyle/>
          <a:p>
            <a:pPr algn="ctr"/>
            <a:r>
              <a:rPr lang="en-US" sz="2400" dirty="0"/>
              <a:t>Minor Axis</a:t>
            </a:r>
          </a:p>
        </p:txBody>
      </p:sp>
      <p:sp>
        <p:nvSpPr>
          <p:cNvPr id="44" name="TextBox 43">
            <a:extLst>
              <a:ext uri="{FF2B5EF4-FFF2-40B4-BE49-F238E27FC236}">
                <a16:creationId xmlns:a16="http://schemas.microsoft.com/office/drawing/2014/main" id="{A7A03F06-73A6-10F9-5747-B6CBD5F92E5F}"/>
              </a:ext>
            </a:extLst>
          </p:cNvPr>
          <p:cNvSpPr txBox="1"/>
          <p:nvPr/>
        </p:nvSpPr>
        <p:spPr>
          <a:xfrm rot="16200000">
            <a:off x="3340319" y="3527041"/>
            <a:ext cx="1508747" cy="461665"/>
          </a:xfrm>
          <a:prstGeom prst="rect">
            <a:avLst/>
          </a:prstGeom>
          <a:noFill/>
        </p:spPr>
        <p:txBody>
          <a:bodyPr wrap="none" rtlCol="0">
            <a:spAutoFit/>
          </a:bodyPr>
          <a:lstStyle/>
          <a:p>
            <a:pPr algn="ctr"/>
            <a:r>
              <a:rPr lang="en-US" sz="2400" dirty="0"/>
              <a:t>Major Axis</a:t>
            </a:r>
          </a:p>
        </p:txBody>
      </p:sp>
      <p:sp>
        <p:nvSpPr>
          <p:cNvPr id="45" name="Oval 44">
            <a:extLst>
              <a:ext uri="{FF2B5EF4-FFF2-40B4-BE49-F238E27FC236}">
                <a16:creationId xmlns:a16="http://schemas.microsoft.com/office/drawing/2014/main" id="{53CAB241-CBC2-FCE1-1174-7D2B4DBE9B9B}"/>
              </a:ext>
            </a:extLst>
          </p:cNvPr>
          <p:cNvSpPr/>
          <p:nvPr/>
        </p:nvSpPr>
        <p:spPr>
          <a:xfrm>
            <a:off x="5674339" y="2694752"/>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5382610-418A-8F30-317C-9359D9EDA057}"/>
              </a:ext>
            </a:extLst>
          </p:cNvPr>
          <p:cNvSpPr/>
          <p:nvPr/>
        </p:nvSpPr>
        <p:spPr>
          <a:xfrm>
            <a:off x="6314399" y="3300035"/>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AA5DFCD-E44C-908E-FF99-C1CD289FEDAF}"/>
              </a:ext>
            </a:extLst>
          </p:cNvPr>
          <p:cNvSpPr/>
          <p:nvPr/>
        </p:nvSpPr>
        <p:spPr>
          <a:xfrm>
            <a:off x="5817667" y="2240332"/>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65E1BA6-A8E2-2563-5FBD-A6CD86B8B8A8}"/>
              </a:ext>
            </a:extLst>
          </p:cNvPr>
          <p:cNvSpPr txBox="1"/>
          <p:nvPr/>
        </p:nvSpPr>
        <p:spPr>
          <a:xfrm>
            <a:off x="6605155" y="3310186"/>
            <a:ext cx="1410451" cy="461665"/>
          </a:xfrm>
          <a:prstGeom prst="rect">
            <a:avLst/>
          </a:prstGeom>
          <a:noFill/>
        </p:spPr>
        <p:txBody>
          <a:bodyPr wrap="none" rtlCol="0">
            <a:spAutoFit/>
          </a:bodyPr>
          <a:lstStyle/>
          <a:p>
            <a:pPr algn="ctr"/>
            <a:r>
              <a:rPr lang="en-US" sz="2400" dirty="0"/>
              <a:t>Hazelnuts</a:t>
            </a:r>
          </a:p>
        </p:txBody>
      </p:sp>
    </p:spTree>
    <p:extLst>
      <p:ext uri="{BB962C8B-B14F-4D97-AF65-F5344CB8AC3E}">
        <p14:creationId xmlns:p14="http://schemas.microsoft.com/office/powerpoint/2010/main" val="4260571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Feature Extraction</a:t>
            </a:r>
          </a:p>
        </p:txBody>
      </p:sp>
      <p:sp>
        <p:nvSpPr>
          <p:cNvPr id="20" name="TextBox 19">
            <a:extLst>
              <a:ext uri="{FF2B5EF4-FFF2-40B4-BE49-F238E27FC236}">
                <a16:creationId xmlns:a16="http://schemas.microsoft.com/office/drawing/2014/main" id="{7218BA55-F20F-A0D2-833F-D4AEB17CD159}"/>
              </a:ext>
            </a:extLst>
          </p:cNvPr>
          <p:cNvSpPr txBox="1"/>
          <p:nvPr/>
        </p:nvSpPr>
        <p:spPr>
          <a:xfrm>
            <a:off x="3189596" y="1254636"/>
            <a:ext cx="5812810" cy="461665"/>
          </a:xfrm>
          <a:prstGeom prst="rect">
            <a:avLst/>
          </a:prstGeom>
          <a:noFill/>
        </p:spPr>
        <p:txBody>
          <a:bodyPr wrap="none" rtlCol="0">
            <a:spAutoFit/>
          </a:bodyPr>
          <a:lstStyle/>
          <a:p>
            <a:pPr algn="ctr"/>
            <a:r>
              <a:rPr lang="en-US" sz="2400" dirty="0"/>
              <a:t>Example: let’s classify hazelnuts and almonds</a:t>
            </a:r>
          </a:p>
        </p:txBody>
      </p:sp>
      <p:sp>
        <p:nvSpPr>
          <p:cNvPr id="5" name="TextBox 4">
            <a:extLst>
              <a:ext uri="{FF2B5EF4-FFF2-40B4-BE49-F238E27FC236}">
                <a16:creationId xmlns:a16="http://schemas.microsoft.com/office/drawing/2014/main" id="{B0D1AE52-8624-5077-4079-E0493779459F}"/>
              </a:ext>
            </a:extLst>
          </p:cNvPr>
          <p:cNvSpPr txBox="1"/>
          <p:nvPr/>
        </p:nvSpPr>
        <p:spPr>
          <a:xfrm>
            <a:off x="4608381" y="6154673"/>
            <a:ext cx="2975238" cy="461665"/>
          </a:xfrm>
          <a:prstGeom prst="rect">
            <a:avLst/>
          </a:prstGeom>
          <a:noFill/>
        </p:spPr>
        <p:txBody>
          <a:bodyPr wrap="none" rtlCol="0">
            <a:spAutoFit/>
          </a:bodyPr>
          <a:lstStyle/>
          <a:p>
            <a:pPr algn="ctr"/>
            <a:r>
              <a:rPr lang="en-US" sz="2400" dirty="0"/>
              <a:t>Hazelnuts vs Almonds</a:t>
            </a:r>
          </a:p>
        </p:txBody>
      </p:sp>
      <p:cxnSp>
        <p:nvCxnSpPr>
          <p:cNvPr id="31" name="Straight Connector 30">
            <a:extLst>
              <a:ext uri="{FF2B5EF4-FFF2-40B4-BE49-F238E27FC236}">
                <a16:creationId xmlns:a16="http://schemas.microsoft.com/office/drawing/2014/main" id="{E9F2E115-0BCC-D9CD-A6E5-71447BC29EEE}"/>
              </a:ext>
            </a:extLst>
          </p:cNvPr>
          <p:cNvCxnSpPr>
            <a:cxnSpLocks/>
          </p:cNvCxnSpPr>
          <p:nvPr/>
        </p:nvCxnSpPr>
        <p:spPr>
          <a:xfrm flipV="1">
            <a:off x="4334754" y="1996628"/>
            <a:ext cx="0" cy="3522492"/>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6FD58F-CE94-8D95-1D0E-4C2FCEBE9BBA}"/>
              </a:ext>
            </a:extLst>
          </p:cNvPr>
          <p:cNvCxnSpPr>
            <a:cxnSpLocks/>
          </p:cNvCxnSpPr>
          <p:nvPr/>
        </p:nvCxnSpPr>
        <p:spPr>
          <a:xfrm>
            <a:off x="4334754" y="5519120"/>
            <a:ext cx="3522492"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208F557-8820-0CF0-0702-C81679D374E5}"/>
              </a:ext>
            </a:extLst>
          </p:cNvPr>
          <p:cNvSpPr/>
          <p:nvPr/>
        </p:nvSpPr>
        <p:spPr>
          <a:xfrm>
            <a:off x="4994359" y="2492439"/>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E950E92-D5C9-EFB4-A8F5-B7662F69EC35}"/>
              </a:ext>
            </a:extLst>
          </p:cNvPr>
          <p:cNvSpPr/>
          <p:nvPr/>
        </p:nvSpPr>
        <p:spPr>
          <a:xfrm>
            <a:off x="6019309" y="3464328"/>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ECE12FC-2DF7-92A6-121F-A24D69819D56}"/>
              </a:ext>
            </a:extLst>
          </p:cNvPr>
          <p:cNvSpPr/>
          <p:nvPr/>
        </p:nvSpPr>
        <p:spPr>
          <a:xfrm>
            <a:off x="5865927" y="3950385"/>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D83619-0FFB-5CB2-4210-F3146B8DD104}"/>
              </a:ext>
            </a:extLst>
          </p:cNvPr>
          <p:cNvSpPr/>
          <p:nvPr/>
        </p:nvSpPr>
        <p:spPr>
          <a:xfrm>
            <a:off x="5344630" y="2901804"/>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ADE6487-A7D5-4637-E674-97A859AAC983}"/>
              </a:ext>
            </a:extLst>
          </p:cNvPr>
          <p:cNvSpPr/>
          <p:nvPr/>
        </p:nvSpPr>
        <p:spPr>
          <a:xfrm>
            <a:off x="5420339" y="2296210"/>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123B153-6A37-68F6-B962-C07A215070D2}"/>
              </a:ext>
            </a:extLst>
          </p:cNvPr>
          <p:cNvSpPr/>
          <p:nvPr/>
        </p:nvSpPr>
        <p:spPr>
          <a:xfrm>
            <a:off x="6314399" y="4103767"/>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DCD001D-7C86-0001-99BA-E9309780CFAB}"/>
              </a:ext>
            </a:extLst>
          </p:cNvPr>
          <p:cNvSpPr/>
          <p:nvPr/>
        </p:nvSpPr>
        <p:spPr>
          <a:xfrm>
            <a:off x="6320071" y="3670546"/>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7EF578E-9EB0-4885-969B-27BEEB986C69}"/>
              </a:ext>
            </a:extLst>
          </p:cNvPr>
          <p:cNvSpPr/>
          <p:nvPr/>
        </p:nvSpPr>
        <p:spPr>
          <a:xfrm>
            <a:off x="5177355" y="3142139"/>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00E3BD8-860C-9CA2-E812-B32463A0FB56}"/>
              </a:ext>
            </a:extLst>
          </p:cNvPr>
          <p:cNvSpPr txBox="1"/>
          <p:nvPr/>
        </p:nvSpPr>
        <p:spPr>
          <a:xfrm>
            <a:off x="5248906" y="5603364"/>
            <a:ext cx="1519968" cy="461665"/>
          </a:xfrm>
          <a:prstGeom prst="rect">
            <a:avLst/>
          </a:prstGeom>
          <a:noFill/>
        </p:spPr>
        <p:txBody>
          <a:bodyPr wrap="none" rtlCol="0">
            <a:spAutoFit/>
          </a:bodyPr>
          <a:lstStyle/>
          <a:p>
            <a:pPr algn="ctr"/>
            <a:r>
              <a:rPr lang="en-US" sz="2400" dirty="0"/>
              <a:t>Minor Axis</a:t>
            </a:r>
          </a:p>
        </p:txBody>
      </p:sp>
      <p:sp>
        <p:nvSpPr>
          <p:cNvPr id="44" name="TextBox 43">
            <a:extLst>
              <a:ext uri="{FF2B5EF4-FFF2-40B4-BE49-F238E27FC236}">
                <a16:creationId xmlns:a16="http://schemas.microsoft.com/office/drawing/2014/main" id="{A7A03F06-73A6-10F9-5747-B6CBD5F92E5F}"/>
              </a:ext>
            </a:extLst>
          </p:cNvPr>
          <p:cNvSpPr txBox="1"/>
          <p:nvPr/>
        </p:nvSpPr>
        <p:spPr>
          <a:xfrm rot="16200000">
            <a:off x="3340319" y="3527041"/>
            <a:ext cx="1508747" cy="461665"/>
          </a:xfrm>
          <a:prstGeom prst="rect">
            <a:avLst/>
          </a:prstGeom>
          <a:noFill/>
        </p:spPr>
        <p:txBody>
          <a:bodyPr wrap="none" rtlCol="0">
            <a:spAutoFit/>
          </a:bodyPr>
          <a:lstStyle/>
          <a:p>
            <a:pPr algn="ctr"/>
            <a:r>
              <a:rPr lang="en-US" sz="2400" dirty="0"/>
              <a:t>Major Axis</a:t>
            </a:r>
          </a:p>
        </p:txBody>
      </p:sp>
      <p:sp>
        <p:nvSpPr>
          <p:cNvPr id="45" name="Oval 44">
            <a:extLst>
              <a:ext uri="{FF2B5EF4-FFF2-40B4-BE49-F238E27FC236}">
                <a16:creationId xmlns:a16="http://schemas.microsoft.com/office/drawing/2014/main" id="{53CAB241-CBC2-FCE1-1174-7D2B4DBE9B9B}"/>
              </a:ext>
            </a:extLst>
          </p:cNvPr>
          <p:cNvSpPr/>
          <p:nvPr/>
        </p:nvSpPr>
        <p:spPr>
          <a:xfrm>
            <a:off x="5674339" y="2694752"/>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5382610-418A-8F30-317C-9359D9EDA057}"/>
              </a:ext>
            </a:extLst>
          </p:cNvPr>
          <p:cNvSpPr/>
          <p:nvPr/>
        </p:nvSpPr>
        <p:spPr>
          <a:xfrm>
            <a:off x="6314399" y="3300035"/>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AA5DFCD-E44C-908E-FF99-C1CD289FEDAF}"/>
              </a:ext>
            </a:extLst>
          </p:cNvPr>
          <p:cNvSpPr/>
          <p:nvPr/>
        </p:nvSpPr>
        <p:spPr>
          <a:xfrm>
            <a:off x="5817667" y="2240332"/>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65E1BA6-A8E2-2563-5FBD-A6CD86B8B8A8}"/>
              </a:ext>
            </a:extLst>
          </p:cNvPr>
          <p:cNvSpPr txBox="1"/>
          <p:nvPr/>
        </p:nvSpPr>
        <p:spPr>
          <a:xfrm>
            <a:off x="6605155" y="3310186"/>
            <a:ext cx="1410451" cy="461665"/>
          </a:xfrm>
          <a:prstGeom prst="rect">
            <a:avLst/>
          </a:prstGeom>
          <a:noFill/>
        </p:spPr>
        <p:txBody>
          <a:bodyPr wrap="none" rtlCol="0">
            <a:spAutoFit/>
          </a:bodyPr>
          <a:lstStyle/>
          <a:p>
            <a:pPr algn="ctr"/>
            <a:r>
              <a:rPr lang="en-US" sz="2400" dirty="0"/>
              <a:t>Hazelnuts</a:t>
            </a:r>
          </a:p>
        </p:txBody>
      </p:sp>
      <p:sp>
        <p:nvSpPr>
          <p:cNvPr id="10" name="TextBox 9">
            <a:extLst>
              <a:ext uri="{FF2B5EF4-FFF2-40B4-BE49-F238E27FC236}">
                <a16:creationId xmlns:a16="http://schemas.microsoft.com/office/drawing/2014/main" id="{691FD28A-2A89-C0B4-A057-005BE81A423E}"/>
              </a:ext>
            </a:extLst>
          </p:cNvPr>
          <p:cNvSpPr txBox="1"/>
          <p:nvPr/>
        </p:nvSpPr>
        <p:spPr>
          <a:xfrm>
            <a:off x="6206876" y="2258176"/>
            <a:ext cx="1284326" cy="461665"/>
          </a:xfrm>
          <a:prstGeom prst="rect">
            <a:avLst/>
          </a:prstGeom>
          <a:noFill/>
        </p:spPr>
        <p:txBody>
          <a:bodyPr wrap="none" rtlCol="0">
            <a:spAutoFit/>
          </a:bodyPr>
          <a:lstStyle/>
          <a:p>
            <a:pPr algn="ctr"/>
            <a:r>
              <a:rPr lang="en-US" sz="2400" dirty="0"/>
              <a:t>Almonds</a:t>
            </a:r>
          </a:p>
        </p:txBody>
      </p:sp>
    </p:spTree>
    <p:extLst>
      <p:ext uri="{BB962C8B-B14F-4D97-AF65-F5344CB8AC3E}">
        <p14:creationId xmlns:p14="http://schemas.microsoft.com/office/powerpoint/2010/main" val="2668955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Feature Extraction</a:t>
            </a:r>
          </a:p>
        </p:txBody>
      </p:sp>
      <p:sp>
        <p:nvSpPr>
          <p:cNvPr id="20" name="TextBox 19">
            <a:extLst>
              <a:ext uri="{FF2B5EF4-FFF2-40B4-BE49-F238E27FC236}">
                <a16:creationId xmlns:a16="http://schemas.microsoft.com/office/drawing/2014/main" id="{7218BA55-F20F-A0D2-833F-D4AEB17CD159}"/>
              </a:ext>
            </a:extLst>
          </p:cNvPr>
          <p:cNvSpPr txBox="1"/>
          <p:nvPr/>
        </p:nvSpPr>
        <p:spPr>
          <a:xfrm>
            <a:off x="3189596" y="1254636"/>
            <a:ext cx="5812810" cy="461665"/>
          </a:xfrm>
          <a:prstGeom prst="rect">
            <a:avLst/>
          </a:prstGeom>
          <a:noFill/>
        </p:spPr>
        <p:txBody>
          <a:bodyPr wrap="none" rtlCol="0">
            <a:spAutoFit/>
          </a:bodyPr>
          <a:lstStyle/>
          <a:p>
            <a:pPr algn="ctr"/>
            <a:r>
              <a:rPr lang="en-US" sz="2400" dirty="0"/>
              <a:t>Example: let’s classify hazelnuts and almonds</a:t>
            </a:r>
          </a:p>
        </p:txBody>
      </p:sp>
      <p:sp>
        <p:nvSpPr>
          <p:cNvPr id="5" name="TextBox 4">
            <a:extLst>
              <a:ext uri="{FF2B5EF4-FFF2-40B4-BE49-F238E27FC236}">
                <a16:creationId xmlns:a16="http://schemas.microsoft.com/office/drawing/2014/main" id="{B0D1AE52-8624-5077-4079-E0493779459F}"/>
              </a:ext>
            </a:extLst>
          </p:cNvPr>
          <p:cNvSpPr txBox="1"/>
          <p:nvPr/>
        </p:nvSpPr>
        <p:spPr>
          <a:xfrm>
            <a:off x="4608381" y="6154673"/>
            <a:ext cx="2975238" cy="461665"/>
          </a:xfrm>
          <a:prstGeom prst="rect">
            <a:avLst/>
          </a:prstGeom>
          <a:noFill/>
        </p:spPr>
        <p:txBody>
          <a:bodyPr wrap="none" rtlCol="0">
            <a:spAutoFit/>
          </a:bodyPr>
          <a:lstStyle/>
          <a:p>
            <a:pPr algn="ctr"/>
            <a:r>
              <a:rPr lang="en-US" sz="2400" dirty="0"/>
              <a:t>Hazelnuts vs Almonds</a:t>
            </a:r>
          </a:p>
        </p:txBody>
      </p:sp>
      <p:cxnSp>
        <p:nvCxnSpPr>
          <p:cNvPr id="31" name="Straight Connector 30">
            <a:extLst>
              <a:ext uri="{FF2B5EF4-FFF2-40B4-BE49-F238E27FC236}">
                <a16:creationId xmlns:a16="http://schemas.microsoft.com/office/drawing/2014/main" id="{E9F2E115-0BCC-D9CD-A6E5-71447BC29EEE}"/>
              </a:ext>
            </a:extLst>
          </p:cNvPr>
          <p:cNvCxnSpPr>
            <a:cxnSpLocks/>
          </p:cNvCxnSpPr>
          <p:nvPr/>
        </p:nvCxnSpPr>
        <p:spPr>
          <a:xfrm flipV="1">
            <a:off x="4334754" y="1996628"/>
            <a:ext cx="0" cy="3522492"/>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6FD58F-CE94-8D95-1D0E-4C2FCEBE9BBA}"/>
              </a:ext>
            </a:extLst>
          </p:cNvPr>
          <p:cNvCxnSpPr>
            <a:cxnSpLocks/>
          </p:cNvCxnSpPr>
          <p:nvPr/>
        </p:nvCxnSpPr>
        <p:spPr>
          <a:xfrm>
            <a:off x="4334754" y="5519120"/>
            <a:ext cx="3522492"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208F557-8820-0CF0-0702-C81679D374E5}"/>
              </a:ext>
            </a:extLst>
          </p:cNvPr>
          <p:cNvSpPr/>
          <p:nvPr/>
        </p:nvSpPr>
        <p:spPr>
          <a:xfrm>
            <a:off x="4994359" y="2492439"/>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E950E92-D5C9-EFB4-A8F5-B7662F69EC35}"/>
              </a:ext>
            </a:extLst>
          </p:cNvPr>
          <p:cNvSpPr/>
          <p:nvPr/>
        </p:nvSpPr>
        <p:spPr>
          <a:xfrm>
            <a:off x="6019309" y="3464328"/>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ECE12FC-2DF7-92A6-121F-A24D69819D56}"/>
              </a:ext>
            </a:extLst>
          </p:cNvPr>
          <p:cNvSpPr/>
          <p:nvPr/>
        </p:nvSpPr>
        <p:spPr>
          <a:xfrm>
            <a:off x="5865927" y="3950385"/>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D83619-0FFB-5CB2-4210-F3146B8DD104}"/>
              </a:ext>
            </a:extLst>
          </p:cNvPr>
          <p:cNvSpPr/>
          <p:nvPr/>
        </p:nvSpPr>
        <p:spPr>
          <a:xfrm>
            <a:off x="5344630" y="2901804"/>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ADE6487-A7D5-4637-E674-97A859AAC983}"/>
              </a:ext>
            </a:extLst>
          </p:cNvPr>
          <p:cNvSpPr/>
          <p:nvPr/>
        </p:nvSpPr>
        <p:spPr>
          <a:xfrm>
            <a:off x="5420339" y="2296210"/>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123B153-6A37-68F6-B962-C07A215070D2}"/>
              </a:ext>
            </a:extLst>
          </p:cNvPr>
          <p:cNvSpPr/>
          <p:nvPr/>
        </p:nvSpPr>
        <p:spPr>
          <a:xfrm>
            <a:off x="6314399" y="4103767"/>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DCD001D-7C86-0001-99BA-E9309780CFAB}"/>
              </a:ext>
            </a:extLst>
          </p:cNvPr>
          <p:cNvSpPr/>
          <p:nvPr/>
        </p:nvSpPr>
        <p:spPr>
          <a:xfrm>
            <a:off x="6320071" y="3670546"/>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7EF578E-9EB0-4885-969B-27BEEB986C69}"/>
              </a:ext>
            </a:extLst>
          </p:cNvPr>
          <p:cNvSpPr/>
          <p:nvPr/>
        </p:nvSpPr>
        <p:spPr>
          <a:xfrm>
            <a:off x="5177355" y="3142139"/>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00E3BD8-860C-9CA2-E812-B32463A0FB56}"/>
              </a:ext>
            </a:extLst>
          </p:cNvPr>
          <p:cNvSpPr txBox="1"/>
          <p:nvPr/>
        </p:nvSpPr>
        <p:spPr>
          <a:xfrm>
            <a:off x="5248906" y="5603364"/>
            <a:ext cx="1519968" cy="461665"/>
          </a:xfrm>
          <a:prstGeom prst="rect">
            <a:avLst/>
          </a:prstGeom>
          <a:noFill/>
        </p:spPr>
        <p:txBody>
          <a:bodyPr wrap="none" rtlCol="0">
            <a:spAutoFit/>
          </a:bodyPr>
          <a:lstStyle/>
          <a:p>
            <a:pPr algn="ctr"/>
            <a:r>
              <a:rPr lang="en-US" sz="2400" dirty="0"/>
              <a:t>Minor Axis</a:t>
            </a:r>
          </a:p>
        </p:txBody>
      </p:sp>
      <p:sp>
        <p:nvSpPr>
          <p:cNvPr id="44" name="TextBox 43">
            <a:extLst>
              <a:ext uri="{FF2B5EF4-FFF2-40B4-BE49-F238E27FC236}">
                <a16:creationId xmlns:a16="http://schemas.microsoft.com/office/drawing/2014/main" id="{A7A03F06-73A6-10F9-5747-B6CBD5F92E5F}"/>
              </a:ext>
            </a:extLst>
          </p:cNvPr>
          <p:cNvSpPr txBox="1"/>
          <p:nvPr/>
        </p:nvSpPr>
        <p:spPr>
          <a:xfrm rot="16200000">
            <a:off x="3340319" y="3527041"/>
            <a:ext cx="1508747" cy="461665"/>
          </a:xfrm>
          <a:prstGeom prst="rect">
            <a:avLst/>
          </a:prstGeom>
          <a:noFill/>
        </p:spPr>
        <p:txBody>
          <a:bodyPr wrap="none" rtlCol="0">
            <a:spAutoFit/>
          </a:bodyPr>
          <a:lstStyle/>
          <a:p>
            <a:pPr algn="ctr"/>
            <a:r>
              <a:rPr lang="en-US" sz="2400" dirty="0"/>
              <a:t>Major Axis</a:t>
            </a:r>
          </a:p>
        </p:txBody>
      </p:sp>
      <p:sp>
        <p:nvSpPr>
          <p:cNvPr id="45" name="Oval 44">
            <a:extLst>
              <a:ext uri="{FF2B5EF4-FFF2-40B4-BE49-F238E27FC236}">
                <a16:creationId xmlns:a16="http://schemas.microsoft.com/office/drawing/2014/main" id="{53CAB241-CBC2-FCE1-1174-7D2B4DBE9B9B}"/>
              </a:ext>
            </a:extLst>
          </p:cNvPr>
          <p:cNvSpPr/>
          <p:nvPr/>
        </p:nvSpPr>
        <p:spPr>
          <a:xfrm>
            <a:off x="5674339" y="2694752"/>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5382610-418A-8F30-317C-9359D9EDA057}"/>
              </a:ext>
            </a:extLst>
          </p:cNvPr>
          <p:cNvSpPr/>
          <p:nvPr/>
        </p:nvSpPr>
        <p:spPr>
          <a:xfrm>
            <a:off x="6314399" y="3300035"/>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AA5DFCD-E44C-908E-FF99-C1CD289FEDAF}"/>
              </a:ext>
            </a:extLst>
          </p:cNvPr>
          <p:cNvSpPr/>
          <p:nvPr/>
        </p:nvSpPr>
        <p:spPr>
          <a:xfrm>
            <a:off x="5817667" y="2240332"/>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CF152696-E8DB-C032-0DA1-73924058CAF3}"/>
              </a:ext>
            </a:extLst>
          </p:cNvPr>
          <p:cNvCxnSpPr>
            <a:cxnSpLocks/>
          </p:cNvCxnSpPr>
          <p:nvPr/>
        </p:nvCxnSpPr>
        <p:spPr>
          <a:xfrm flipV="1">
            <a:off x="4608381" y="2137243"/>
            <a:ext cx="2417234" cy="245759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1840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Feature Extraction</a:t>
            </a:r>
          </a:p>
        </p:txBody>
      </p:sp>
      <p:sp>
        <p:nvSpPr>
          <p:cNvPr id="20" name="TextBox 19">
            <a:extLst>
              <a:ext uri="{FF2B5EF4-FFF2-40B4-BE49-F238E27FC236}">
                <a16:creationId xmlns:a16="http://schemas.microsoft.com/office/drawing/2014/main" id="{7218BA55-F20F-A0D2-833F-D4AEB17CD159}"/>
              </a:ext>
            </a:extLst>
          </p:cNvPr>
          <p:cNvSpPr txBox="1"/>
          <p:nvPr/>
        </p:nvSpPr>
        <p:spPr>
          <a:xfrm>
            <a:off x="3189596" y="1254636"/>
            <a:ext cx="5812810" cy="461665"/>
          </a:xfrm>
          <a:prstGeom prst="rect">
            <a:avLst/>
          </a:prstGeom>
          <a:noFill/>
        </p:spPr>
        <p:txBody>
          <a:bodyPr wrap="none" rtlCol="0">
            <a:spAutoFit/>
          </a:bodyPr>
          <a:lstStyle/>
          <a:p>
            <a:pPr algn="ctr"/>
            <a:r>
              <a:rPr lang="en-US" sz="2400" dirty="0"/>
              <a:t>Example: let’s classify hazelnuts and almonds</a:t>
            </a:r>
          </a:p>
        </p:txBody>
      </p:sp>
      <p:sp>
        <p:nvSpPr>
          <p:cNvPr id="5" name="TextBox 4">
            <a:extLst>
              <a:ext uri="{FF2B5EF4-FFF2-40B4-BE49-F238E27FC236}">
                <a16:creationId xmlns:a16="http://schemas.microsoft.com/office/drawing/2014/main" id="{B0D1AE52-8624-5077-4079-E0493779459F}"/>
              </a:ext>
            </a:extLst>
          </p:cNvPr>
          <p:cNvSpPr txBox="1"/>
          <p:nvPr/>
        </p:nvSpPr>
        <p:spPr>
          <a:xfrm>
            <a:off x="4608381" y="6154673"/>
            <a:ext cx="2975238" cy="461665"/>
          </a:xfrm>
          <a:prstGeom prst="rect">
            <a:avLst/>
          </a:prstGeom>
          <a:noFill/>
        </p:spPr>
        <p:txBody>
          <a:bodyPr wrap="none" rtlCol="0">
            <a:spAutoFit/>
          </a:bodyPr>
          <a:lstStyle/>
          <a:p>
            <a:pPr algn="ctr"/>
            <a:r>
              <a:rPr lang="en-US" sz="2400" dirty="0"/>
              <a:t>Hazelnuts vs Almonds</a:t>
            </a:r>
          </a:p>
        </p:txBody>
      </p:sp>
      <p:cxnSp>
        <p:nvCxnSpPr>
          <p:cNvPr id="31" name="Straight Connector 30">
            <a:extLst>
              <a:ext uri="{FF2B5EF4-FFF2-40B4-BE49-F238E27FC236}">
                <a16:creationId xmlns:a16="http://schemas.microsoft.com/office/drawing/2014/main" id="{E9F2E115-0BCC-D9CD-A6E5-71447BC29EEE}"/>
              </a:ext>
            </a:extLst>
          </p:cNvPr>
          <p:cNvCxnSpPr>
            <a:cxnSpLocks/>
          </p:cNvCxnSpPr>
          <p:nvPr/>
        </p:nvCxnSpPr>
        <p:spPr>
          <a:xfrm flipV="1">
            <a:off x="4334754" y="1996628"/>
            <a:ext cx="0" cy="3522492"/>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6FD58F-CE94-8D95-1D0E-4C2FCEBE9BBA}"/>
              </a:ext>
            </a:extLst>
          </p:cNvPr>
          <p:cNvCxnSpPr>
            <a:cxnSpLocks/>
          </p:cNvCxnSpPr>
          <p:nvPr/>
        </p:nvCxnSpPr>
        <p:spPr>
          <a:xfrm>
            <a:off x="4334754" y="5519120"/>
            <a:ext cx="3522492"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208F557-8820-0CF0-0702-C81679D374E5}"/>
              </a:ext>
            </a:extLst>
          </p:cNvPr>
          <p:cNvSpPr/>
          <p:nvPr/>
        </p:nvSpPr>
        <p:spPr>
          <a:xfrm>
            <a:off x="4994359" y="2492439"/>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E950E92-D5C9-EFB4-A8F5-B7662F69EC35}"/>
              </a:ext>
            </a:extLst>
          </p:cNvPr>
          <p:cNvSpPr/>
          <p:nvPr/>
        </p:nvSpPr>
        <p:spPr>
          <a:xfrm>
            <a:off x="6019309" y="3464328"/>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ECE12FC-2DF7-92A6-121F-A24D69819D56}"/>
              </a:ext>
            </a:extLst>
          </p:cNvPr>
          <p:cNvSpPr/>
          <p:nvPr/>
        </p:nvSpPr>
        <p:spPr>
          <a:xfrm>
            <a:off x="5865927" y="3950385"/>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D83619-0FFB-5CB2-4210-F3146B8DD104}"/>
              </a:ext>
            </a:extLst>
          </p:cNvPr>
          <p:cNvSpPr/>
          <p:nvPr/>
        </p:nvSpPr>
        <p:spPr>
          <a:xfrm>
            <a:off x="5344630" y="2901804"/>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ADE6487-A7D5-4637-E674-97A859AAC983}"/>
              </a:ext>
            </a:extLst>
          </p:cNvPr>
          <p:cNvSpPr/>
          <p:nvPr/>
        </p:nvSpPr>
        <p:spPr>
          <a:xfrm>
            <a:off x="5420339" y="2296210"/>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123B153-6A37-68F6-B962-C07A215070D2}"/>
              </a:ext>
            </a:extLst>
          </p:cNvPr>
          <p:cNvSpPr/>
          <p:nvPr/>
        </p:nvSpPr>
        <p:spPr>
          <a:xfrm>
            <a:off x="6314399" y="4103767"/>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DCD001D-7C86-0001-99BA-E9309780CFAB}"/>
              </a:ext>
            </a:extLst>
          </p:cNvPr>
          <p:cNvSpPr/>
          <p:nvPr/>
        </p:nvSpPr>
        <p:spPr>
          <a:xfrm>
            <a:off x="6320071" y="3670546"/>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7EF578E-9EB0-4885-969B-27BEEB986C69}"/>
              </a:ext>
            </a:extLst>
          </p:cNvPr>
          <p:cNvSpPr/>
          <p:nvPr/>
        </p:nvSpPr>
        <p:spPr>
          <a:xfrm>
            <a:off x="5177355" y="3142139"/>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00E3BD8-860C-9CA2-E812-B32463A0FB56}"/>
              </a:ext>
            </a:extLst>
          </p:cNvPr>
          <p:cNvSpPr txBox="1"/>
          <p:nvPr/>
        </p:nvSpPr>
        <p:spPr>
          <a:xfrm>
            <a:off x="5248906" y="5603364"/>
            <a:ext cx="1519968" cy="461665"/>
          </a:xfrm>
          <a:prstGeom prst="rect">
            <a:avLst/>
          </a:prstGeom>
          <a:noFill/>
        </p:spPr>
        <p:txBody>
          <a:bodyPr wrap="none" rtlCol="0">
            <a:spAutoFit/>
          </a:bodyPr>
          <a:lstStyle/>
          <a:p>
            <a:pPr algn="ctr"/>
            <a:r>
              <a:rPr lang="en-US" sz="2400" dirty="0"/>
              <a:t>Minor Axis</a:t>
            </a:r>
          </a:p>
        </p:txBody>
      </p:sp>
      <p:sp>
        <p:nvSpPr>
          <p:cNvPr id="44" name="TextBox 43">
            <a:extLst>
              <a:ext uri="{FF2B5EF4-FFF2-40B4-BE49-F238E27FC236}">
                <a16:creationId xmlns:a16="http://schemas.microsoft.com/office/drawing/2014/main" id="{A7A03F06-73A6-10F9-5747-B6CBD5F92E5F}"/>
              </a:ext>
            </a:extLst>
          </p:cNvPr>
          <p:cNvSpPr txBox="1"/>
          <p:nvPr/>
        </p:nvSpPr>
        <p:spPr>
          <a:xfrm rot="16200000">
            <a:off x="3340319" y="3527041"/>
            <a:ext cx="1508747" cy="461665"/>
          </a:xfrm>
          <a:prstGeom prst="rect">
            <a:avLst/>
          </a:prstGeom>
          <a:noFill/>
        </p:spPr>
        <p:txBody>
          <a:bodyPr wrap="none" rtlCol="0">
            <a:spAutoFit/>
          </a:bodyPr>
          <a:lstStyle/>
          <a:p>
            <a:pPr algn="ctr"/>
            <a:r>
              <a:rPr lang="en-US" sz="2400" dirty="0"/>
              <a:t>Major Axis</a:t>
            </a:r>
          </a:p>
        </p:txBody>
      </p:sp>
      <p:sp>
        <p:nvSpPr>
          <p:cNvPr id="45" name="Oval 44">
            <a:extLst>
              <a:ext uri="{FF2B5EF4-FFF2-40B4-BE49-F238E27FC236}">
                <a16:creationId xmlns:a16="http://schemas.microsoft.com/office/drawing/2014/main" id="{53CAB241-CBC2-FCE1-1174-7D2B4DBE9B9B}"/>
              </a:ext>
            </a:extLst>
          </p:cNvPr>
          <p:cNvSpPr/>
          <p:nvPr/>
        </p:nvSpPr>
        <p:spPr>
          <a:xfrm>
            <a:off x="5674339" y="2694752"/>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5382610-418A-8F30-317C-9359D9EDA057}"/>
              </a:ext>
            </a:extLst>
          </p:cNvPr>
          <p:cNvSpPr/>
          <p:nvPr/>
        </p:nvSpPr>
        <p:spPr>
          <a:xfrm>
            <a:off x="6314399" y="3300035"/>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AA5DFCD-E44C-908E-FF99-C1CD289FEDAF}"/>
              </a:ext>
            </a:extLst>
          </p:cNvPr>
          <p:cNvSpPr/>
          <p:nvPr/>
        </p:nvSpPr>
        <p:spPr>
          <a:xfrm>
            <a:off x="5817667" y="2240332"/>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CF152696-E8DB-C032-0DA1-73924058CAF3}"/>
              </a:ext>
            </a:extLst>
          </p:cNvPr>
          <p:cNvCxnSpPr>
            <a:cxnSpLocks/>
          </p:cNvCxnSpPr>
          <p:nvPr/>
        </p:nvCxnSpPr>
        <p:spPr>
          <a:xfrm flipV="1">
            <a:off x="4608381" y="2137243"/>
            <a:ext cx="2417234" cy="245759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4A9486F-F38C-1FA2-C7FE-3DF754FDBD36}"/>
              </a:ext>
            </a:extLst>
          </p:cNvPr>
          <p:cNvSpPr txBox="1"/>
          <p:nvPr/>
        </p:nvSpPr>
        <p:spPr>
          <a:xfrm>
            <a:off x="7025615" y="2351853"/>
            <a:ext cx="3652538" cy="830997"/>
          </a:xfrm>
          <a:prstGeom prst="rect">
            <a:avLst/>
          </a:prstGeom>
          <a:noFill/>
        </p:spPr>
        <p:txBody>
          <a:bodyPr wrap="none" rtlCol="0">
            <a:spAutoFit/>
          </a:bodyPr>
          <a:lstStyle/>
          <a:p>
            <a:pPr algn="ctr"/>
            <a:r>
              <a:rPr lang="en-US" sz="2400" dirty="0"/>
              <a:t>How do we obtain this line?</a:t>
            </a:r>
          </a:p>
          <a:p>
            <a:pPr algn="ctr"/>
            <a:r>
              <a:rPr lang="en-US" sz="2400" dirty="0"/>
              <a:t>Need Machine Learning</a:t>
            </a:r>
          </a:p>
        </p:txBody>
      </p:sp>
    </p:spTree>
    <p:extLst>
      <p:ext uri="{BB962C8B-B14F-4D97-AF65-F5344CB8AC3E}">
        <p14:creationId xmlns:p14="http://schemas.microsoft.com/office/powerpoint/2010/main" val="445959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Machine Learning</a:t>
            </a:r>
          </a:p>
        </p:txBody>
      </p:sp>
      <p:pic>
        <p:nvPicPr>
          <p:cNvPr id="3" name="Picture 2">
            <a:extLst>
              <a:ext uri="{FF2B5EF4-FFF2-40B4-BE49-F238E27FC236}">
                <a16:creationId xmlns:a16="http://schemas.microsoft.com/office/drawing/2014/main" id="{3A038A45-0C17-D86E-40C1-993977152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354" y="2333816"/>
            <a:ext cx="2996655" cy="22445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BFE96F-1FBD-D55B-A3E7-54E56F75BD47}"/>
              </a:ext>
            </a:extLst>
          </p:cNvPr>
          <p:cNvSpPr txBox="1"/>
          <p:nvPr/>
        </p:nvSpPr>
        <p:spPr>
          <a:xfrm>
            <a:off x="2632724" y="4861854"/>
            <a:ext cx="849912" cy="461665"/>
          </a:xfrm>
          <a:prstGeom prst="rect">
            <a:avLst/>
          </a:prstGeom>
          <a:noFill/>
        </p:spPr>
        <p:txBody>
          <a:bodyPr wrap="none" rtlCol="0">
            <a:spAutoFit/>
          </a:bodyPr>
          <a:lstStyle/>
          <a:p>
            <a:pPr algn="ctr"/>
            <a:r>
              <a:rPr lang="en-US" sz="2400" dirty="0"/>
              <a:t>Input</a:t>
            </a:r>
          </a:p>
        </p:txBody>
      </p:sp>
      <p:grpSp>
        <p:nvGrpSpPr>
          <p:cNvPr id="40" name="Group 39">
            <a:extLst>
              <a:ext uri="{FF2B5EF4-FFF2-40B4-BE49-F238E27FC236}">
                <a16:creationId xmlns:a16="http://schemas.microsoft.com/office/drawing/2014/main" id="{F3ED562E-CED3-5C99-E5D5-898E632156F1}"/>
              </a:ext>
            </a:extLst>
          </p:cNvPr>
          <p:cNvGrpSpPr/>
          <p:nvPr/>
        </p:nvGrpSpPr>
        <p:grpSpPr>
          <a:xfrm>
            <a:off x="5222206" y="2146300"/>
            <a:ext cx="516132" cy="2619630"/>
            <a:chOff x="4569003" y="2349500"/>
            <a:chExt cx="516132" cy="2619630"/>
          </a:xfrm>
        </p:grpSpPr>
        <p:sp>
          <p:nvSpPr>
            <p:cNvPr id="7" name="Rectangle 6">
              <a:extLst>
                <a:ext uri="{FF2B5EF4-FFF2-40B4-BE49-F238E27FC236}">
                  <a16:creationId xmlns:a16="http://schemas.microsoft.com/office/drawing/2014/main" id="{62ECF26E-FE12-668B-A3BA-180F348B3015}"/>
                </a:ext>
              </a:extLst>
            </p:cNvPr>
            <p:cNvSpPr/>
            <p:nvPr/>
          </p:nvSpPr>
          <p:spPr>
            <a:xfrm>
              <a:off x="4569003" y="2349500"/>
              <a:ext cx="516132" cy="26196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A608BD1-EF35-7BF4-03C2-44150A7F2801}"/>
                </a:ext>
              </a:extLst>
            </p:cNvPr>
            <p:cNvSpPr txBox="1"/>
            <p:nvPr/>
          </p:nvSpPr>
          <p:spPr>
            <a:xfrm rot="16200000">
              <a:off x="3654601" y="3428368"/>
              <a:ext cx="2344937" cy="461665"/>
            </a:xfrm>
            <a:prstGeom prst="rect">
              <a:avLst/>
            </a:prstGeom>
            <a:noFill/>
          </p:spPr>
          <p:txBody>
            <a:bodyPr wrap="none" rtlCol="0">
              <a:spAutoFit/>
            </a:bodyPr>
            <a:lstStyle/>
            <a:p>
              <a:pPr algn="ctr"/>
              <a:r>
                <a:rPr lang="en-US" sz="2400" dirty="0"/>
                <a:t>Feature Extractor</a:t>
              </a:r>
            </a:p>
          </p:txBody>
        </p:sp>
      </p:grpSp>
      <p:cxnSp>
        <p:nvCxnSpPr>
          <p:cNvPr id="18" name="Straight Arrow Connector 17">
            <a:extLst>
              <a:ext uri="{FF2B5EF4-FFF2-40B4-BE49-F238E27FC236}">
                <a16:creationId xmlns:a16="http://schemas.microsoft.com/office/drawing/2014/main" id="{33F6A8D6-DA18-08F8-E0F1-E6D4EAEA74E7}"/>
              </a:ext>
            </a:extLst>
          </p:cNvPr>
          <p:cNvCxnSpPr/>
          <p:nvPr/>
        </p:nvCxnSpPr>
        <p:spPr>
          <a:xfrm>
            <a:off x="4684843" y="3456115"/>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C5EE9FC-6263-6779-5262-EF50AC6783B8}"/>
              </a:ext>
            </a:extLst>
          </p:cNvPr>
          <p:cNvCxnSpPr/>
          <p:nvPr/>
        </p:nvCxnSpPr>
        <p:spPr>
          <a:xfrm>
            <a:off x="5894701" y="3456115"/>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888A7671-0749-D6EA-5A6E-DD44BBC22616}"/>
              </a:ext>
            </a:extLst>
          </p:cNvPr>
          <p:cNvGrpSpPr/>
          <p:nvPr/>
        </p:nvGrpSpPr>
        <p:grpSpPr>
          <a:xfrm>
            <a:off x="6432064" y="2560626"/>
            <a:ext cx="1004337" cy="1828614"/>
            <a:chOff x="5766767" y="2795725"/>
            <a:chExt cx="1004337" cy="1828614"/>
          </a:xfrm>
        </p:grpSpPr>
        <p:sp>
          <p:nvSpPr>
            <p:cNvPr id="22" name="TextBox 21">
              <a:extLst>
                <a:ext uri="{FF2B5EF4-FFF2-40B4-BE49-F238E27FC236}">
                  <a16:creationId xmlns:a16="http://schemas.microsoft.com/office/drawing/2014/main" id="{08E5D6E1-D250-4948-6F4E-DEB16EE6D906}"/>
                </a:ext>
              </a:extLst>
            </p:cNvPr>
            <p:cNvSpPr txBox="1"/>
            <p:nvPr/>
          </p:nvSpPr>
          <p:spPr>
            <a:xfrm>
              <a:off x="5860447" y="2795725"/>
              <a:ext cx="773417" cy="461665"/>
            </a:xfrm>
            <a:prstGeom prst="rect">
              <a:avLst/>
            </a:prstGeom>
            <a:noFill/>
          </p:spPr>
          <p:txBody>
            <a:bodyPr wrap="none" rtlCol="0">
              <a:spAutoFit/>
            </a:bodyPr>
            <a:lstStyle/>
            <a:p>
              <a:pPr algn="ctr"/>
              <a:r>
                <a:rPr lang="en-US" sz="2400" dirty="0"/>
                <a:t>Grey</a:t>
              </a:r>
            </a:p>
          </p:txBody>
        </p:sp>
        <p:sp>
          <p:nvSpPr>
            <p:cNvPr id="23" name="TextBox 22">
              <a:extLst>
                <a:ext uri="{FF2B5EF4-FFF2-40B4-BE49-F238E27FC236}">
                  <a16:creationId xmlns:a16="http://schemas.microsoft.com/office/drawing/2014/main" id="{36FD67F7-5209-064C-E750-E736DFF55583}"/>
                </a:ext>
              </a:extLst>
            </p:cNvPr>
            <p:cNvSpPr txBox="1"/>
            <p:nvPr/>
          </p:nvSpPr>
          <p:spPr>
            <a:xfrm>
              <a:off x="5790278" y="3247017"/>
              <a:ext cx="957314" cy="461665"/>
            </a:xfrm>
            <a:prstGeom prst="rect">
              <a:avLst/>
            </a:prstGeom>
            <a:noFill/>
          </p:spPr>
          <p:txBody>
            <a:bodyPr wrap="none" rtlCol="0">
              <a:spAutoFit/>
            </a:bodyPr>
            <a:lstStyle/>
            <a:p>
              <a:pPr algn="ctr"/>
              <a:r>
                <a:rPr lang="en-US" sz="2400" dirty="0"/>
                <a:t>4 Legs</a:t>
              </a:r>
            </a:p>
          </p:txBody>
        </p:sp>
        <p:sp>
          <p:nvSpPr>
            <p:cNvPr id="24" name="TextBox 23">
              <a:extLst>
                <a:ext uri="{FF2B5EF4-FFF2-40B4-BE49-F238E27FC236}">
                  <a16:creationId xmlns:a16="http://schemas.microsoft.com/office/drawing/2014/main" id="{D93A6906-4F78-6E5D-EEEE-7FACF96F0B0F}"/>
                </a:ext>
              </a:extLst>
            </p:cNvPr>
            <p:cNvSpPr txBox="1"/>
            <p:nvPr/>
          </p:nvSpPr>
          <p:spPr>
            <a:xfrm>
              <a:off x="5803701" y="4162674"/>
              <a:ext cx="886909" cy="461665"/>
            </a:xfrm>
            <a:prstGeom prst="rect">
              <a:avLst/>
            </a:prstGeom>
            <a:noFill/>
          </p:spPr>
          <p:txBody>
            <a:bodyPr wrap="none" rtlCol="0">
              <a:spAutoFit/>
            </a:bodyPr>
            <a:lstStyle/>
            <a:p>
              <a:pPr algn="ctr"/>
              <a:r>
                <a:rPr lang="en-US" sz="2400" dirty="0"/>
                <a:t>Trunk</a:t>
              </a:r>
            </a:p>
          </p:txBody>
        </p:sp>
        <p:sp>
          <p:nvSpPr>
            <p:cNvPr id="25" name="TextBox 24">
              <a:extLst>
                <a:ext uri="{FF2B5EF4-FFF2-40B4-BE49-F238E27FC236}">
                  <a16:creationId xmlns:a16="http://schemas.microsoft.com/office/drawing/2014/main" id="{4C43B0D6-7F78-81B1-50D5-C631989FFB38}"/>
                </a:ext>
              </a:extLst>
            </p:cNvPr>
            <p:cNvSpPr txBox="1"/>
            <p:nvPr/>
          </p:nvSpPr>
          <p:spPr>
            <a:xfrm rot="16200000">
              <a:off x="5984724" y="3698925"/>
              <a:ext cx="397866" cy="461665"/>
            </a:xfrm>
            <a:prstGeom prst="rect">
              <a:avLst/>
            </a:prstGeom>
            <a:noFill/>
          </p:spPr>
          <p:txBody>
            <a:bodyPr wrap="none" rtlCol="0">
              <a:spAutoFit/>
            </a:bodyPr>
            <a:lstStyle/>
            <a:p>
              <a:pPr algn="ctr"/>
              <a:r>
                <a:rPr lang="en-US" sz="2400" dirty="0"/>
                <a:t>…</a:t>
              </a:r>
            </a:p>
          </p:txBody>
        </p:sp>
        <p:sp>
          <p:nvSpPr>
            <p:cNvPr id="26" name="Rectangle 25">
              <a:extLst>
                <a:ext uri="{FF2B5EF4-FFF2-40B4-BE49-F238E27FC236}">
                  <a16:creationId xmlns:a16="http://schemas.microsoft.com/office/drawing/2014/main" id="{9CC2C091-4DCC-B881-284B-ADB91EFC7DAE}"/>
                </a:ext>
              </a:extLst>
            </p:cNvPr>
            <p:cNvSpPr/>
            <p:nvPr/>
          </p:nvSpPr>
          <p:spPr>
            <a:xfrm>
              <a:off x="5766767" y="2819401"/>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7ACE575-4E7A-C699-BC23-6E8CB89CCF40}"/>
                </a:ext>
              </a:extLst>
            </p:cNvPr>
            <p:cNvSpPr/>
            <p:nvPr/>
          </p:nvSpPr>
          <p:spPr>
            <a:xfrm>
              <a:off x="5766767" y="3258856"/>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EC891265-4DCE-479E-3613-8180146D2F1F}"/>
                </a:ext>
              </a:extLst>
            </p:cNvPr>
            <p:cNvSpPr/>
            <p:nvPr/>
          </p:nvSpPr>
          <p:spPr>
            <a:xfrm>
              <a:off x="5766767" y="3704846"/>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B1CB4385-799A-6F4E-D3A2-975ADB63FC03}"/>
                </a:ext>
              </a:extLst>
            </p:cNvPr>
            <p:cNvSpPr/>
            <p:nvPr/>
          </p:nvSpPr>
          <p:spPr>
            <a:xfrm>
              <a:off x="5766767" y="4150834"/>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34A088C2-ADDF-86E7-C410-D745D1D6C0A8}"/>
              </a:ext>
            </a:extLst>
          </p:cNvPr>
          <p:cNvGrpSpPr/>
          <p:nvPr/>
        </p:nvGrpSpPr>
        <p:grpSpPr>
          <a:xfrm>
            <a:off x="8130127" y="2146300"/>
            <a:ext cx="516132" cy="2619630"/>
            <a:chOff x="7543419" y="2349500"/>
            <a:chExt cx="516132" cy="2619630"/>
          </a:xfrm>
        </p:grpSpPr>
        <p:sp>
          <p:nvSpPr>
            <p:cNvPr id="32" name="Rectangle 31">
              <a:extLst>
                <a:ext uri="{FF2B5EF4-FFF2-40B4-BE49-F238E27FC236}">
                  <a16:creationId xmlns:a16="http://schemas.microsoft.com/office/drawing/2014/main" id="{FDE276E7-26EE-1904-36BE-74DDE1F947FE}"/>
                </a:ext>
              </a:extLst>
            </p:cNvPr>
            <p:cNvSpPr/>
            <p:nvPr/>
          </p:nvSpPr>
          <p:spPr>
            <a:xfrm>
              <a:off x="7543419" y="2349500"/>
              <a:ext cx="516132" cy="26196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E2AB9E7B-5192-8A4F-5B56-C599B687BC02}"/>
                </a:ext>
              </a:extLst>
            </p:cNvPr>
            <p:cNvSpPr txBox="1"/>
            <p:nvPr/>
          </p:nvSpPr>
          <p:spPr>
            <a:xfrm rot="16200000">
              <a:off x="6554576" y="3428483"/>
              <a:ext cx="2493824" cy="461665"/>
            </a:xfrm>
            <a:prstGeom prst="rect">
              <a:avLst/>
            </a:prstGeom>
            <a:noFill/>
          </p:spPr>
          <p:txBody>
            <a:bodyPr wrap="none" rtlCol="0">
              <a:spAutoFit/>
            </a:bodyPr>
            <a:lstStyle/>
            <a:p>
              <a:pPr algn="ctr"/>
              <a:r>
                <a:rPr lang="en-US" sz="2400" dirty="0"/>
                <a:t>Feature Reasoning</a:t>
              </a:r>
            </a:p>
          </p:txBody>
        </p:sp>
      </p:grpSp>
      <p:cxnSp>
        <p:nvCxnSpPr>
          <p:cNvPr id="34" name="Straight Arrow Connector 33">
            <a:extLst>
              <a:ext uri="{FF2B5EF4-FFF2-40B4-BE49-F238E27FC236}">
                <a16:creationId xmlns:a16="http://schemas.microsoft.com/office/drawing/2014/main" id="{4A57C83B-4723-CE30-BFE0-7B7CD8EA6326}"/>
              </a:ext>
            </a:extLst>
          </p:cNvPr>
          <p:cNvCxnSpPr/>
          <p:nvPr/>
        </p:nvCxnSpPr>
        <p:spPr>
          <a:xfrm>
            <a:off x="7592764" y="3461374"/>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E6E3B39-60E6-0D59-C4D3-A98CF9985E79}"/>
              </a:ext>
            </a:extLst>
          </p:cNvPr>
          <p:cNvSpPr txBox="1"/>
          <p:nvPr/>
        </p:nvSpPr>
        <p:spPr>
          <a:xfrm>
            <a:off x="5968170" y="4861854"/>
            <a:ext cx="2022413" cy="461665"/>
          </a:xfrm>
          <a:prstGeom prst="rect">
            <a:avLst/>
          </a:prstGeom>
          <a:noFill/>
        </p:spPr>
        <p:txBody>
          <a:bodyPr wrap="none" rtlCol="0">
            <a:spAutoFit/>
          </a:bodyPr>
          <a:lstStyle/>
          <a:p>
            <a:pPr algn="ctr"/>
            <a:r>
              <a:rPr lang="en-US" sz="2400" dirty="0"/>
              <a:t>Feature Vector</a:t>
            </a:r>
          </a:p>
        </p:txBody>
      </p:sp>
      <p:sp>
        <p:nvSpPr>
          <p:cNvPr id="37" name="TextBox 36">
            <a:extLst>
              <a:ext uri="{FF2B5EF4-FFF2-40B4-BE49-F238E27FC236}">
                <a16:creationId xmlns:a16="http://schemas.microsoft.com/office/drawing/2014/main" id="{25B01ED5-71BE-2381-DF9E-EA9BE03CFCFE}"/>
              </a:ext>
            </a:extLst>
          </p:cNvPr>
          <p:cNvSpPr txBox="1"/>
          <p:nvPr/>
        </p:nvSpPr>
        <p:spPr>
          <a:xfrm>
            <a:off x="9339984" y="3227076"/>
            <a:ext cx="1292662" cy="461665"/>
          </a:xfrm>
          <a:prstGeom prst="rect">
            <a:avLst/>
          </a:prstGeom>
          <a:noFill/>
        </p:spPr>
        <p:txBody>
          <a:bodyPr wrap="none" rtlCol="0">
            <a:spAutoFit/>
          </a:bodyPr>
          <a:lstStyle/>
          <a:p>
            <a:pPr algn="ctr"/>
            <a:r>
              <a:rPr lang="en-US" sz="2400" dirty="0"/>
              <a:t>Elephant</a:t>
            </a:r>
          </a:p>
        </p:txBody>
      </p:sp>
      <p:cxnSp>
        <p:nvCxnSpPr>
          <p:cNvPr id="38" name="Straight Arrow Connector 37">
            <a:extLst>
              <a:ext uri="{FF2B5EF4-FFF2-40B4-BE49-F238E27FC236}">
                <a16:creationId xmlns:a16="http://schemas.microsoft.com/office/drawing/2014/main" id="{AA7AD4B7-3B04-976B-3CC8-6B795E9429D7}"/>
              </a:ext>
            </a:extLst>
          </p:cNvPr>
          <p:cNvCxnSpPr/>
          <p:nvPr/>
        </p:nvCxnSpPr>
        <p:spPr>
          <a:xfrm>
            <a:off x="8802622" y="3456001"/>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4BD0B2D-832D-CA06-3720-56EC0097DA8E}"/>
              </a:ext>
            </a:extLst>
          </p:cNvPr>
          <p:cNvSpPr txBox="1"/>
          <p:nvPr/>
        </p:nvSpPr>
        <p:spPr>
          <a:xfrm>
            <a:off x="9446425" y="4861854"/>
            <a:ext cx="1079143" cy="461665"/>
          </a:xfrm>
          <a:prstGeom prst="rect">
            <a:avLst/>
          </a:prstGeom>
          <a:noFill/>
        </p:spPr>
        <p:txBody>
          <a:bodyPr wrap="none" rtlCol="0">
            <a:spAutoFit/>
          </a:bodyPr>
          <a:lstStyle/>
          <a:p>
            <a:pPr algn="ctr"/>
            <a:r>
              <a:rPr lang="en-US" sz="2400" dirty="0"/>
              <a:t>Output</a:t>
            </a:r>
          </a:p>
        </p:txBody>
      </p:sp>
      <p:sp>
        <p:nvSpPr>
          <p:cNvPr id="9" name="TextBox 8">
            <a:extLst>
              <a:ext uri="{FF2B5EF4-FFF2-40B4-BE49-F238E27FC236}">
                <a16:creationId xmlns:a16="http://schemas.microsoft.com/office/drawing/2014/main" id="{70F03BD7-5333-66BB-8C7D-123B68997F43}"/>
              </a:ext>
            </a:extLst>
          </p:cNvPr>
          <p:cNvSpPr txBox="1"/>
          <p:nvPr/>
        </p:nvSpPr>
        <p:spPr>
          <a:xfrm>
            <a:off x="4178190" y="5789348"/>
            <a:ext cx="3835665" cy="461665"/>
          </a:xfrm>
          <a:prstGeom prst="rect">
            <a:avLst/>
          </a:prstGeom>
          <a:noFill/>
        </p:spPr>
        <p:txBody>
          <a:bodyPr wrap="none" rtlCol="0">
            <a:spAutoFit/>
          </a:bodyPr>
          <a:lstStyle/>
          <a:p>
            <a:pPr algn="ctr"/>
            <a:r>
              <a:rPr lang="en-US" sz="2400" dirty="0"/>
              <a:t>What animal is in this image?</a:t>
            </a:r>
          </a:p>
        </p:txBody>
      </p:sp>
      <p:sp>
        <p:nvSpPr>
          <p:cNvPr id="4" name="Rectangle 3">
            <a:extLst>
              <a:ext uri="{FF2B5EF4-FFF2-40B4-BE49-F238E27FC236}">
                <a16:creationId xmlns:a16="http://schemas.microsoft.com/office/drawing/2014/main" id="{03142E9A-6C9A-1726-9BE2-82E044E900E5}"/>
              </a:ext>
            </a:extLst>
          </p:cNvPr>
          <p:cNvSpPr/>
          <p:nvPr/>
        </p:nvSpPr>
        <p:spPr>
          <a:xfrm>
            <a:off x="7733394" y="1869204"/>
            <a:ext cx="1309598" cy="326158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1769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Machine Learning</a:t>
            </a:r>
          </a:p>
        </p:txBody>
      </p:sp>
      <p:sp>
        <p:nvSpPr>
          <p:cNvPr id="7" name="TextBox 6">
            <a:extLst>
              <a:ext uri="{FF2B5EF4-FFF2-40B4-BE49-F238E27FC236}">
                <a16:creationId xmlns:a16="http://schemas.microsoft.com/office/drawing/2014/main" id="{EA5863CE-B003-643B-6103-235791775DF2}"/>
              </a:ext>
            </a:extLst>
          </p:cNvPr>
          <p:cNvSpPr txBox="1"/>
          <p:nvPr/>
        </p:nvSpPr>
        <p:spPr>
          <a:xfrm>
            <a:off x="3342376" y="1254636"/>
            <a:ext cx="5507277" cy="461665"/>
          </a:xfrm>
          <a:prstGeom prst="rect">
            <a:avLst/>
          </a:prstGeom>
          <a:noFill/>
        </p:spPr>
        <p:txBody>
          <a:bodyPr wrap="none" rtlCol="0">
            <a:spAutoFit/>
          </a:bodyPr>
          <a:lstStyle/>
          <a:p>
            <a:pPr algn="ctr"/>
            <a:r>
              <a:rPr lang="en-US" sz="2400" dirty="0"/>
              <a:t>Decision Boundary for Binary Classification</a:t>
            </a:r>
          </a:p>
        </p:txBody>
      </p:sp>
      <p:grpSp>
        <p:nvGrpSpPr>
          <p:cNvPr id="80" name="Group 79">
            <a:extLst>
              <a:ext uri="{FF2B5EF4-FFF2-40B4-BE49-F238E27FC236}">
                <a16:creationId xmlns:a16="http://schemas.microsoft.com/office/drawing/2014/main" id="{32316B39-62DB-8457-45C4-976DEB4C7AEB}"/>
              </a:ext>
            </a:extLst>
          </p:cNvPr>
          <p:cNvGrpSpPr/>
          <p:nvPr/>
        </p:nvGrpSpPr>
        <p:grpSpPr>
          <a:xfrm>
            <a:off x="1427979" y="2837043"/>
            <a:ext cx="1828800" cy="1828800"/>
            <a:chOff x="1473200" y="3162300"/>
            <a:chExt cx="1828800" cy="1828800"/>
          </a:xfrm>
        </p:grpSpPr>
        <p:cxnSp>
          <p:nvCxnSpPr>
            <p:cNvPr id="5" name="Straight Connector 4">
              <a:extLst>
                <a:ext uri="{FF2B5EF4-FFF2-40B4-BE49-F238E27FC236}">
                  <a16:creationId xmlns:a16="http://schemas.microsoft.com/office/drawing/2014/main" id="{91D6F72F-B06D-6820-CC0D-37970DC6FA18}"/>
                </a:ext>
              </a:extLst>
            </p:cNvPr>
            <p:cNvCxnSpPr>
              <a:cxnSpLocks/>
            </p:cNvCxnSpPr>
            <p:nvPr/>
          </p:nvCxnSpPr>
          <p:spPr>
            <a:xfrm flipV="1">
              <a:off x="1473200" y="3162300"/>
              <a:ext cx="0" cy="182880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BD34F72-6A24-3363-3222-6CB336863FAD}"/>
                </a:ext>
              </a:extLst>
            </p:cNvPr>
            <p:cNvCxnSpPr>
              <a:cxnSpLocks/>
            </p:cNvCxnSpPr>
            <p:nvPr/>
          </p:nvCxnSpPr>
          <p:spPr>
            <a:xfrm>
              <a:off x="1473200" y="4991100"/>
              <a:ext cx="1828800"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33BD29B3-38EA-67C3-72C5-48805C0DA5AB}"/>
                </a:ext>
              </a:extLst>
            </p:cNvPr>
            <p:cNvSpPr/>
            <p:nvPr/>
          </p:nvSpPr>
          <p:spPr>
            <a:xfrm>
              <a:off x="1860549" y="3367101"/>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5B5BB23-0329-5564-EBAE-1982857F21DC}"/>
                </a:ext>
              </a:extLst>
            </p:cNvPr>
            <p:cNvSpPr/>
            <p:nvPr/>
          </p:nvSpPr>
          <p:spPr>
            <a:xfrm>
              <a:off x="2529675" y="4190552"/>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924D4B9-D03D-9D99-1F5F-B2BBED17F38C}"/>
                </a:ext>
              </a:extLst>
            </p:cNvPr>
            <p:cNvSpPr/>
            <p:nvPr/>
          </p:nvSpPr>
          <p:spPr>
            <a:xfrm>
              <a:off x="2158576" y="4600607"/>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9B74B61-A943-9AD0-2419-0E4F72A72301}"/>
                </a:ext>
              </a:extLst>
            </p:cNvPr>
            <p:cNvSpPr/>
            <p:nvPr/>
          </p:nvSpPr>
          <p:spPr>
            <a:xfrm>
              <a:off x="1939922" y="3739367"/>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809643-7482-C69D-6D3F-2C271523FA4B}"/>
                </a:ext>
              </a:extLst>
            </p:cNvPr>
            <p:cNvSpPr/>
            <p:nvPr/>
          </p:nvSpPr>
          <p:spPr>
            <a:xfrm>
              <a:off x="2298703" y="3460760"/>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064D1B8-7002-6699-2231-E588A7E9A778}"/>
                </a:ext>
              </a:extLst>
            </p:cNvPr>
            <p:cNvSpPr/>
            <p:nvPr/>
          </p:nvSpPr>
          <p:spPr>
            <a:xfrm>
              <a:off x="2787649" y="4615265"/>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8B08FFE-9DBC-A06D-CB28-F966C65E500D}"/>
                </a:ext>
              </a:extLst>
            </p:cNvPr>
            <p:cNvSpPr/>
            <p:nvPr/>
          </p:nvSpPr>
          <p:spPr>
            <a:xfrm>
              <a:off x="2830314" y="3972197"/>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D953B19-780B-156C-BE48-C1C7C17DE6A9}"/>
                </a:ext>
              </a:extLst>
            </p:cNvPr>
            <p:cNvSpPr/>
            <p:nvPr/>
          </p:nvSpPr>
          <p:spPr>
            <a:xfrm>
              <a:off x="1797052" y="4225930"/>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AF4E839-F26C-AE0B-0C31-A9865EBD4331}"/>
                </a:ext>
              </a:extLst>
            </p:cNvPr>
            <p:cNvCxnSpPr/>
            <p:nvPr/>
          </p:nvCxnSpPr>
          <p:spPr>
            <a:xfrm flipV="1">
              <a:off x="1722474" y="3532199"/>
              <a:ext cx="1239799" cy="124816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F0A4EACA-675B-6B65-A58A-308E932C6E3D}"/>
              </a:ext>
            </a:extLst>
          </p:cNvPr>
          <p:cNvSpPr txBox="1"/>
          <p:nvPr/>
        </p:nvSpPr>
        <p:spPr>
          <a:xfrm>
            <a:off x="1154303" y="4912486"/>
            <a:ext cx="2376152" cy="461665"/>
          </a:xfrm>
          <a:prstGeom prst="rect">
            <a:avLst/>
          </a:prstGeom>
          <a:noFill/>
        </p:spPr>
        <p:txBody>
          <a:bodyPr wrap="square" rtlCol="0">
            <a:spAutoFit/>
          </a:bodyPr>
          <a:lstStyle/>
          <a:p>
            <a:pPr algn="ctr"/>
            <a:r>
              <a:rPr lang="en-US" sz="2400" b="1" dirty="0"/>
              <a:t>Linear Boundary</a:t>
            </a:r>
          </a:p>
        </p:txBody>
      </p:sp>
    </p:spTree>
    <p:extLst>
      <p:ext uri="{BB962C8B-B14F-4D97-AF65-F5344CB8AC3E}">
        <p14:creationId xmlns:p14="http://schemas.microsoft.com/office/powerpoint/2010/main" val="2429082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Machine Learning</a:t>
            </a:r>
          </a:p>
        </p:txBody>
      </p:sp>
      <p:sp>
        <p:nvSpPr>
          <p:cNvPr id="7" name="TextBox 6">
            <a:extLst>
              <a:ext uri="{FF2B5EF4-FFF2-40B4-BE49-F238E27FC236}">
                <a16:creationId xmlns:a16="http://schemas.microsoft.com/office/drawing/2014/main" id="{EA5863CE-B003-643B-6103-235791775DF2}"/>
              </a:ext>
            </a:extLst>
          </p:cNvPr>
          <p:cNvSpPr txBox="1"/>
          <p:nvPr/>
        </p:nvSpPr>
        <p:spPr>
          <a:xfrm>
            <a:off x="3342376" y="1254636"/>
            <a:ext cx="5507277" cy="461665"/>
          </a:xfrm>
          <a:prstGeom prst="rect">
            <a:avLst/>
          </a:prstGeom>
          <a:noFill/>
        </p:spPr>
        <p:txBody>
          <a:bodyPr wrap="none" rtlCol="0">
            <a:spAutoFit/>
          </a:bodyPr>
          <a:lstStyle/>
          <a:p>
            <a:pPr algn="ctr"/>
            <a:r>
              <a:rPr lang="en-US" sz="2400" dirty="0"/>
              <a:t>Decision Boundary for Binary Classification</a:t>
            </a:r>
          </a:p>
        </p:txBody>
      </p:sp>
      <p:grpSp>
        <p:nvGrpSpPr>
          <p:cNvPr id="80" name="Group 79">
            <a:extLst>
              <a:ext uri="{FF2B5EF4-FFF2-40B4-BE49-F238E27FC236}">
                <a16:creationId xmlns:a16="http://schemas.microsoft.com/office/drawing/2014/main" id="{32316B39-62DB-8457-45C4-976DEB4C7AEB}"/>
              </a:ext>
            </a:extLst>
          </p:cNvPr>
          <p:cNvGrpSpPr/>
          <p:nvPr/>
        </p:nvGrpSpPr>
        <p:grpSpPr>
          <a:xfrm>
            <a:off x="1427979" y="2837043"/>
            <a:ext cx="1828800" cy="1828800"/>
            <a:chOff x="1473200" y="3162300"/>
            <a:chExt cx="1828800" cy="1828800"/>
          </a:xfrm>
        </p:grpSpPr>
        <p:cxnSp>
          <p:nvCxnSpPr>
            <p:cNvPr id="5" name="Straight Connector 4">
              <a:extLst>
                <a:ext uri="{FF2B5EF4-FFF2-40B4-BE49-F238E27FC236}">
                  <a16:creationId xmlns:a16="http://schemas.microsoft.com/office/drawing/2014/main" id="{91D6F72F-B06D-6820-CC0D-37970DC6FA18}"/>
                </a:ext>
              </a:extLst>
            </p:cNvPr>
            <p:cNvCxnSpPr>
              <a:cxnSpLocks/>
            </p:cNvCxnSpPr>
            <p:nvPr/>
          </p:nvCxnSpPr>
          <p:spPr>
            <a:xfrm flipV="1">
              <a:off x="1473200" y="3162300"/>
              <a:ext cx="0" cy="182880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BD34F72-6A24-3363-3222-6CB336863FAD}"/>
                </a:ext>
              </a:extLst>
            </p:cNvPr>
            <p:cNvCxnSpPr>
              <a:cxnSpLocks/>
            </p:cNvCxnSpPr>
            <p:nvPr/>
          </p:nvCxnSpPr>
          <p:spPr>
            <a:xfrm>
              <a:off x="1473200" y="4991100"/>
              <a:ext cx="1828800"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33BD29B3-38EA-67C3-72C5-48805C0DA5AB}"/>
                </a:ext>
              </a:extLst>
            </p:cNvPr>
            <p:cNvSpPr/>
            <p:nvPr/>
          </p:nvSpPr>
          <p:spPr>
            <a:xfrm>
              <a:off x="1860549" y="3367101"/>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5B5BB23-0329-5564-EBAE-1982857F21DC}"/>
                </a:ext>
              </a:extLst>
            </p:cNvPr>
            <p:cNvSpPr/>
            <p:nvPr/>
          </p:nvSpPr>
          <p:spPr>
            <a:xfrm>
              <a:off x="2529675" y="4190552"/>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924D4B9-D03D-9D99-1F5F-B2BBED17F38C}"/>
                </a:ext>
              </a:extLst>
            </p:cNvPr>
            <p:cNvSpPr/>
            <p:nvPr/>
          </p:nvSpPr>
          <p:spPr>
            <a:xfrm>
              <a:off x="2158576" y="4600607"/>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9B74B61-A943-9AD0-2419-0E4F72A72301}"/>
                </a:ext>
              </a:extLst>
            </p:cNvPr>
            <p:cNvSpPr/>
            <p:nvPr/>
          </p:nvSpPr>
          <p:spPr>
            <a:xfrm>
              <a:off x="1939922" y="3739367"/>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809643-7482-C69D-6D3F-2C271523FA4B}"/>
                </a:ext>
              </a:extLst>
            </p:cNvPr>
            <p:cNvSpPr/>
            <p:nvPr/>
          </p:nvSpPr>
          <p:spPr>
            <a:xfrm>
              <a:off x="2298703" y="3460760"/>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064D1B8-7002-6699-2231-E588A7E9A778}"/>
                </a:ext>
              </a:extLst>
            </p:cNvPr>
            <p:cNvSpPr/>
            <p:nvPr/>
          </p:nvSpPr>
          <p:spPr>
            <a:xfrm>
              <a:off x="2787649" y="4615265"/>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8B08FFE-9DBC-A06D-CB28-F966C65E500D}"/>
                </a:ext>
              </a:extLst>
            </p:cNvPr>
            <p:cNvSpPr/>
            <p:nvPr/>
          </p:nvSpPr>
          <p:spPr>
            <a:xfrm>
              <a:off x="2830314" y="3972197"/>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D953B19-780B-156C-BE48-C1C7C17DE6A9}"/>
                </a:ext>
              </a:extLst>
            </p:cNvPr>
            <p:cNvSpPr/>
            <p:nvPr/>
          </p:nvSpPr>
          <p:spPr>
            <a:xfrm>
              <a:off x="1797052" y="4225930"/>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AF4E839-F26C-AE0B-0C31-A9865EBD4331}"/>
                </a:ext>
              </a:extLst>
            </p:cNvPr>
            <p:cNvCxnSpPr/>
            <p:nvPr/>
          </p:nvCxnSpPr>
          <p:spPr>
            <a:xfrm flipV="1">
              <a:off x="1722474" y="3532199"/>
              <a:ext cx="1239799" cy="124816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F0A4EACA-675B-6B65-A58A-308E932C6E3D}"/>
              </a:ext>
            </a:extLst>
          </p:cNvPr>
          <p:cNvSpPr txBox="1"/>
          <p:nvPr/>
        </p:nvSpPr>
        <p:spPr>
          <a:xfrm>
            <a:off x="1154303" y="4912486"/>
            <a:ext cx="2376152" cy="461665"/>
          </a:xfrm>
          <a:prstGeom prst="rect">
            <a:avLst/>
          </a:prstGeom>
          <a:noFill/>
        </p:spPr>
        <p:txBody>
          <a:bodyPr wrap="square" rtlCol="0">
            <a:spAutoFit/>
          </a:bodyPr>
          <a:lstStyle/>
          <a:p>
            <a:pPr algn="ctr"/>
            <a:r>
              <a:rPr lang="en-US" sz="2400" b="1" dirty="0"/>
              <a:t>Linear Boundary</a:t>
            </a:r>
          </a:p>
        </p:txBody>
      </p:sp>
      <p:sp>
        <p:nvSpPr>
          <p:cNvPr id="6" name="TextBox 5">
            <a:extLst>
              <a:ext uri="{FF2B5EF4-FFF2-40B4-BE49-F238E27FC236}">
                <a16:creationId xmlns:a16="http://schemas.microsoft.com/office/drawing/2014/main" id="{94D7E1AB-83C7-694C-5FA8-A53D6BD4AC94}"/>
              </a:ext>
            </a:extLst>
          </p:cNvPr>
          <p:cNvSpPr txBox="1"/>
          <p:nvPr/>
        </p:nvSpPr>
        <p:spPr>
          <a:xfrm>
            <a:off x="6880954" y="5889699"/>
            <a:ext cx="2300423" cy="356955"/>
          </a:xfrm>
          <a:prstGeom prst="rect">
            <a:avLst/>
          </a:prstGeom>
          <a:noFill/>
        </p:spPr>
        <p:txBody>
          <a:bodyPr wrap="none" rtlCol="0">
            <a:spAutoFit/>
          </a:bodyPr>
          <a:lstStyle/>
          <a:p>
            <a:pPr algn="ctr"/>
            <a:r>
              <a:rPr lang="en-US" sz="2400" dirty="0"/>
              <a:t>Hazelnuts vs Almonds</a:t>
            </a:r>
          </a:p>
        </p:txBody>
      </p:sp>
      <p:cxnSp>
        <p:nvCxnSpPr>
          <p:cNvPr id="9" name="Straight Connector 8">
            <a:extLst>
              <a:ext uri="{FF2B5EF4-FFF2-40B4-BE49-F238E27FC236}">
                <a16:creationId xmlns:a16="http://schemas.microsoft.com/office/drawing/2014/main" id="{24F87133-F787-E65E-85B0-EA3A0793465D}"/>
              </a:ext>
            </a:extLst>
          </p:cNvPr>
          <p:cNvCxnSpPr>
            <a:cxnSpLocks/>
          </p:cNvCxnSpPr>
          <p:nvPr/>
        </p:nvCxnSpPr>
        <p:spPr>
          <a:xfrm flipV="1">
            <a:off x="6610092" y="2396726"/>
            <a:ext cx="0" cy="2723554"/>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C69078-F0CE-EA2A-AAF8-5FEDAE2AEDD9}"/>
              </a:ext>
            </a:extLst>
          </p:cNvPr>
          <p:cNvCxnSpPr>
            <a:cxnSpLocks/>
          </p:cNvCxnSpPr>
          <p:nvPr/>
        </p:nvCxnSpPr>
        <p:spPr>
          <a:xfrm>
            <a:off x="6610092" y="5120280"/>
            <a:ext cx="2723555"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2F01856-F7CA-AF3A-1356-96FAAD66EB3E}"/>
              </a:ext>
            </a:extLst>
          </p:cNvPr>
          <p:cNvSpPr/>
          <p:nvPr/>
        </p:nvSpPr>
        <p:spPr>
          <a:xfrm>
            <a:off x="7120092" y="2780082"/>
            <a:ext cx="118593" cy="11859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DE2BF43-A030-D5F5-4077-516CE7C9CC6D}"/>
              </a:ext>
            </a:extLst>
          </p:cNvPr>
          <p:cNvSpPr/>
          <p:nvPr/>
        </p:nvSpPr>
        <p:spPr>
          <a:xfrm>
            <a:off x="7912573" y="3531536"/>
            <a:ext cx="118593" cy="11859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BB00DDF-66B5-2259-8CCB-BB1DBA37C1BD}"/>
              </a:ext>
            </a:extLst>
          </p:cNvPr>
          <p:cNvSpPr/>
          <p:nvPr/>
        </p:nvSpPr>
        <p:spPr>
          <a:xfrm>
            <a:off x="7793980" y="3907351"/>
            <a:ext cx="118593" cy="11859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D66511C-D638-F8FE-AED1-8D56DB6B531A}"/>
              </a:ext>
            </a:extLst>
          </p:cNvPr>
          <p:cNvSpPr/>
          <p:nvPr/>
        </p:nvSpPr>
        <p:spPr>
          <a:xfrm>
            <a:off x="7390918" y="3096599"/>
            <a:ext cx="118593" cy="11859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EE29F19-9807-0E15-5E1E-1907A108488A}"/>
              </a:ext>
            </a:extLst>
          </p:cNvPr>
          <p:cNvSpPr/>
          <p:nvPr/>
        </p:nvSpPr>
        <p:spPr>
          <a:xfrm>
            <a:off x="7449456" y="2628360"/>
            <a:ext cx="118593" cy="11859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EB6000E7-5BBF-6AB8-61FF-3DE30BE68C8B}"/>
              </a:ext>
            </a:extLst>
          </p:cNvPr>
          <p:cNvSpPr/>
          <p:nvPr/>
        </p:nvSpPr>
        <p:spPr>
          <a:xfrm>
            <a:off x="8140734" y="4025944"/>
            <a:ext cx="118593" cy="11859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2F03E0F-7E21-1E10-80F3-87CAA7856FEE}"/>
              </a:ext>
            </a:extLst>
          </p:cNvPr>
          <p:cNvSpPr/>
          <p:nvPr/>
        </p:nvSpPr>
        <p:spPr>
          <a:xfrm>
            <a:off x="8145119" y="3690982"/>
            <a:ext cx="118593" cy="11859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9678CA8-8278-35DF-2BC1-1752628CFB44}"/>
              </a:ext>
            </a:extLst>
          </p:cNvPr>
          <p:cNvSpPr/>
          <p:nvPr/>
        </p:nvSpPr>
        <p:spPr>
          <a:xfrm>
            <a:off x="7261583" y="3282423"/>
            <a:ext cx="118593" cy="11859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DB4B34A8-C419-C1A4-6562-E729882E24B6}"/>
              </a:ext>
            </a:extLst>
          </p:cNvPr>
          <p:cNvSpPr txBox="1"/>
          <p:nvPr/>
        </p:nvSpPr>
        <p:spPr>
          <a:xfrm>
            <a:off x="7316905" y="5185417"/>
            <a:ext cx="1175224" cy="356955"/>
          </a:xfrm>
          <a:prstGeom prst="rect">
            <a:avLst/>
          </a:prstGeom>
          <a:noFill/>
        </p:spPr>
        <p:txBody>
          <a:bodyPr wrap="none" rtlCol="0">
            <a:spAutoFit/>
          </a:bodyPr>
          <a:lstStyle/>
          <a:p>
            <a:pPr algn="ctr"/>
            <a:r>
              <a:rPr lang="en-US" sz="2400" dirty="0"/>
              <a:t>Minor Axis</a:t>
            </a:r>
          </a:p>
        </p:txBody>
      </p:sp>
      <p:sp>
        <p:nvSpPr>
          <p:cNvPr id="60" name="TextBox 59">
            <a:extLst>
              <a:ext uri="{FF2B5EF4-FFF2-40B4-BE49-F238E27FC236}">
                <a16:creationId xmlns:a16="http://schemas.microsoft.com/office/drawing/2014/main" id="{879F4C23-58EF-F4F1-26B8-BA5B7CAE779A}"/>
              </a:ext>
            </a:extLst>
          </p:cNvPr>
          <p:cNvSpPr txBox="1"/>
          <p:nvPr/>
        </p:nvSpPr>
        <p:spPr>
          <a:xfrm rot="16200000">
            <a:off x="5676106" y="3580025"/>
            <a:ext cx="1166548" cy="356955"/>
          </a:xfrm>
          <a:prstGeom prst="rect">
            <a:avLst/>
          </a:prstGeom>
          <a:noFill/>
        </p:spPr>
        <p:txBody>
          <a:bodyPr wrap="none" rtlCol="0">
            <a:spAutoFit/>
          </a:bodyPr>
          <a:lstStyle/>
          <a:p>
            <a:pPr algn="ctr"/>
            <a:r>
              <a:rPr lang="en-US" sz="2400" dirty="0"/>
              <a:t>Major Axis</a:t>
            </a:r>
          </a:p>
        </p:txBody>
      </p:sp>
      <p:sp>
        <p:nvSpPr>
          <p:cNvPr id="61" name="Oval 60">
            <a:extLst>
              <a:ext uri="{FF2B5EF4-FFF2-40B4-BE49-F238E27FC236}">
                <a16:creationId xmlns:a16="http://schemas.microsoft.com/office/drawing/2014/main" id="{D2F806F7-44B4-6353-A9D4-7B7F0805DA39}"/>
              </a:ext>
            </a:extLst>
          </p:cNvPr>
          <p:cNvSpPr/>
          <p:nvPr/>
        </p:nvSpPr>
        <p:spPr>
          <a:xfrm>
            <a:off x="7645846" y="2936508"/>
            <a:ext cx="118593" cy="11859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03457C01-F318-2544-A34E-80331CFB78F2}"/>
              </a:ext>
            </a:extLst>
          </p:cNvPr>
          <p:cNvSpPr/>
          <p:nvPr/>
        </p:nvSpPr>
        <p:spPr>
          <a:xfrm>
            <a:off x="8140734" y="3404507"/>
            <a:ext cx="118593" cy="11859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5EC737F-8326-540B-DFE1-320F29AA319A}"/>
              </a:ext>
            </a:extLst>
          </p:cNvPr>
          <p:cNvSpPr/>
          <p:nvPr/>
        </p:nvSpPr>
        <p:spPr>
          <a:xfrm>
            <a:off x="7756665" y="2585155"/>
            <a:ext cx="118593" cy="11859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5940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Machine Learning</a:t>
            </a:r>
          </a:p>
        </p:txBody>
      </p:sp>
      <p:sp>
        <p:nvSpPr>
          <p:cNvPr id="7" name="TextBox 6">
            <a:extLst>
              <a:ext uri="{FF2B5EF4-FFF2-40B4-BE49-F238E27FC236}">
                <a16:creationId xmlns:a16="http://schemas.microsoft.com/office/drawing/2014/main" id="{EA5863CE-B003-643B-6103-235791775DF2}"/>
              </a:ext>
            </a:extLst>
          </p:cNvPr>
          <p:cNvSpPr txBox="1"/>
          <p:nvPr/>
        </p:nvSpPr>
        <p:spPr>
          <a:xfrm>
            <a:off x="3342376" y="1254636"/>
            <a:ext cx="5507277" cy="461665"/>
          </a:xfrm>
          <a:prstGeom prst="rect">
            <a:avLst/>
          </a:prstGeom>
          <a:noFill/>
        </p:spPr>
        <p:txBody>
          <a:bodyPr wrap="none" rtlCol="0">
            <a:spAutoFit/>
          </a:bodyPr>
          <a:lstStyle/>
          <a:p>
            <a:pPr algn="ctr"/>
            <a:r>
              <a:rPr lang="en-US" sz="2400" dirty="0"/>
              <a:t>Decision Boundary for Binary Classification</a:t>
            </a:r>
          </a:p>
        </p:txBody>
      </p:sp>
      <p:grpSp>
        <p:nvGrpSpPr>
          <p:cNvPr id="80" name="Group 79">
            <a:extLst>
              <a:ext uri="{FF2B5EF4-FFF2-40B4-BE49-F238E27FC236}">
                <a16:creationId xmlns:a16="http://schemas.microsoft.com/office/drawing/2014/main" id="{32316B39-62DB-8457-45C4-976DEB4C7AEB}"/>
              </a:ext>
            </a:extLst>
          </p:cNvPr>
          <p:cNvGrpSpPr/>
          <p:nvPr/>
        </p:nvGrpSpPr>
        <p:grpSpPr>
          <a:xfrm>
            <a:off x="1427979" y="2837043"/>
            <a:ext cx="1828800" cy="1828800"/>
            <a:chOff x="1473200" y="3162300"/>
            <a:chExt cx="1828800" cy="1828800"/>
          </a:xfrm>
        </p:grpSpPr>
        <p:cxnSp>
          <p:nvCxnSpPr>
            <p:cNvPr id="5" name="Straight Connector 4">
              <a:extLst>
                <a:ext uri="{FF2B5EF4-FFF2-40B4-BE49-F238E27FC236}">
                  <a16:creationId xmlns:a16="http://schemas.microsoft.com/office/drawing/2014/main" id="{91D6F72F-B06D-6820-CC0D-37970DC6FA18}"/>
                </a:ext>
              </a:extLst>
            </p:cNvPr>
            <p:cNvCxnSpPr>
              <a:cxnSpLocks/>
            </p:cNvCxnSpPr>
            <p:nvPr/>
          </p:nvCxnSpPr>
          <p:spPr>
            <a:xfrm flipV="1">
              <a:off x="1473200" y="3162300"/>
              <a:ext cx="0" cy="182880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BD34F72-6A24-3363-3222-6CB336863FAD}"/>
                </a:ext>
              </a:extLst>
            </p:cNvPr>
            <p:cNvCxnSpPr>
              <a:cxnSpLocks/>
            </p:cNvCxnSpPr>
            <p:nvPr/>
          </p:nvCxnSpPr>
          <p:spPr>
            <a:xfrm>
              <a:off x="1473200" y="4991100"/>
              <a:ext cx="1828800"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33BD29B3-38EA-67C3-72C5-48805C0DA5AB}"/>
                </a:ext>
              </a:extLst>
            </p:cNvPr>
            <p:cNvSpPr/>
            <p:nvPr/>
          </p:nvSpPr>
          <p:spPr>
            <a:xfrm>
              <a:off x="1860549" y="3367101"/>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5B5BB23-0329-5564-EBAE-1982857F21DC}"/>
                </a:ext>
              </a:extLst>
            </p:cNvPr>
            <p:cNvSpPr/>
            <p:nvPr/>
          </p:nvSpPr>
          <p:spPr>
            <a:xfrm>
              <a:off x="2529675" y="4190552"/>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924D4B9-D03D-9D99-1F5F-B2BBED17F38C}"/>
                </a:ext>
              </a:extLst>
            </p:cNvPr>
            <p:cNvSpPr/>
            <p:nvPr/>
          </p:nvSpPr>
          <p:spPr>
            <a:xfrm>
              <a:off x="2158576" y="4600607"/>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9B74B61-A943-9AD0-2419-0E4F72A72301}"/>
                </a:ext>
              </a:extLst>
            </p:cNvPr>
            <p:cNvSpPr/>
            <p:nvPr/>
          </p:nvSpPr>
          <p:spPr>
            <a:xfrm>
              <a:off x="1939922" y="3739367"/>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809643-7482-C69D-6D3F-2C271523FA4B}"/>
                </a:ext>
              </a:extLst>
            </p:cNvPr>
            <p:cNvSpPr/>
            <p:nvPr/>
          </p:nvSpPr>
          <p:spPr>
            <a:xfrm>
              <a:off x="2298703" y="3460760"/>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064D1B8-7002-6699-2231-E588A7E9A778}"/>
                </a:ext>
              </a:extLst>
            </p:cNvPr>
            <p:cNvSpPr/>
            <p:nvPr/>
          </p:nvSpPr>
          <p:spPr>
            <a:xfrm>
              <a:off x="2787649" y="4615265"/>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8B08FFE-9DBC-A06D-CB28-F966C65E500D}"/>
                </a:ext>
              </a:extLst>
            </p:cNvPr>
            <p:cNvSpPr/>
            <p:nvPr/>
          </p:nvSpPr>
          <p:spPr>
            <a:xfrm>
              <a:off x="2830314" y="3972197"/>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D953B19-780B-156C-BE48-C1C7C17DE6A9}"/>
                </a:ext>
              </a:extLst>
            </p:cNvPr>
            <p:cNvSpPr/>
            <p:nvPr/>
          </p:nvSpPr>
          <p:spPr>
            <a:xfrm>
              <a:off x="1797052" y="4225930"/>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AF4E839-F26C-AE0B-0C31-A9865EBD4331}"/>
                </a:ext>
              </a:extLst>
            </p:cNvPr>
            <p:cNvCxnSpPr/>
            <p:nvPr/>
          </p:nvCxnSpPr>
          <p:spPr>
            <a:xfrm flipV="1">
              <a:off x="1722474" y="3532199"/>
              <a:ext cx="1239799" cy="124816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F0A4EACA-675B-6B65-A58A-308E932C6E3D}"/>
              </a:ext>
            </a:extLst>
          </p:cNvPr>
          <p:cNvSpPr txBox="1"/>
          <p:nvPr/>
        </p:nvSpPr>
        <p:spPr>
          <a:xfrm>
            <a:off x="1154303" y="4912486"/>
            <a:ext cx="2376152" cy="461665"/>
          </a:xfrm>
          <a:prstGeom prst="rect">
            <a:avLst/>
          </a:prstGeom>
          <a:noFill/>
        </p:spPr>
        <p:txBody>
          <a:bodyPr wrap="square" rtlCol="0">
            <a:spAutoFit/>
          </a:bodyPr>
          <a:lstStyle/>
          <a:p>
            <a:pPr algn="ctr"/>
            <a:r>
              <a:rPr lang="en-US" sz="2400" b="1" dirty="0"/>
              <a:t>Linear Boundary</a:t>
            </a:r>
          </a:p>
        </p:txBody>
      </p:sp>
      <p:sp>
        <p:nvSpPr>
          <p:cNvPr id="3" name="TextBox 2">
            <a:extLst>
              <a:ext uri="{FF2B5EF4-FFF2-40B4-BE49-F238E27FC236}">
                <a16:creationId xmlns:a16="http://schemas.microsoft.com/office/drawing/2014/main" id="{14DA19DC-05DF-414F-FD79-851FA7A5F035}"/>
              </a:ext>
            </a:extLst>
          </p:cNvPr>
          <p:cNvSpPr txBox="1"/>
          <p:nvPr/>
        </p:nvSpPr>
        <p:spPr>
          <a:xfrm>
            <a:off x="722374" y="5788165"/>
            <a:ext cx="3240026" cy="830997"/>
          </a:xfrm>
          <a:prstGeom prst="rect">
            <a:avLst/>
          </a:prstGeom>
          <a:noFill/>
        </p:spPr>
        <p:txBody>
          <a:bodyPr wrap="square" rtlCol="0">
            <a:spAutoFit/>
          </a:bodyPr>
          <a:lstStyle/>
          <a:p>
            <a:pPr algn="ctr"/>
            <a:r>
              <a:rPr lang="en-US" sz="2400" dirty="0"/>
              <a:t>Linear Support Vector Machine</a:t>
            </a:r>
          </a:p>
        </p:txBody>
      </p:sp>
      <p:sp>
        <p:nvSpPr>
          <p:cNvPr id="6" name="TextBox 5">
            <a:extLst>
              <a:ext uri="{FF2B5EF4-FFF2-40B4-BE49-F238E27FC236}">
                <a16:creationId xmlns:a16="http://schemas.microsoft.com/office/drawing/2014/main" id="{94D7E1AB-83C7-694C-5FA8-A53D6BD4AC94}"/>
              </a:ext>
            </a:extLst>
          </p:cNvPr>
          <p:cNvSpPr txBox="1"/>
          <p:nvPr/>
        </p:nvSpPr>
        <p:spPr>
          <a:xfrm>
            <a:off x="6880954" y="5889699"/>
            <a:ext cx="2300423" cy="356955"/>
          </a:xfrm>
          <a:prstGeom prst="rect">
            <a:avLst/>
          </a:prstGeom>
          <a:noFill/>
        </p:spPr>
        <p:txBody>
          <a:bodyPr wrap="none" rtlCol="0">
            <a:spAutoFit/>
          </a:bodyPr>
          <a:lstStyle/>
          <a:p>
            <a:pPr algn="ctr"/>
            <a:r>
              <a:rPr lang="en-US" sz="2400" dirty="0"/>
              <a:t>Hazelnuts vs Almonds</a:t>
            </a:r>
          </a:p>
        </p:txBody>
      </p:sp>
      <p:cxnSp>
        <p:nvCxnSpPr>
          <p:cNvPr id="9" name="Straight Connector 8">
            <a:extLst>
              <a:ext uri="{FF2B5EF4-FFF2-40B4-BE49-F238E27FC236}">
                <a16:creationId xmlns:a16="http://schemas.microsoft.com/office/drawing/2014/main" id="{24F87133-F787-E65E-85B0-EA3A0793465D}"/>
              </a:ext>
            </a:extLst>
          </p:cNvPr>
          <p:cNvCxnSpPr>
            <a:cxnSpLocks/>
          </p:cNvCxnSpPr>
          <p:nvPr/>
        </p:nvCxnSpPr>
        <p:spPr>
          <a:xfrm flipV="1">
            <a:off x="6610092" y="2396726"/>
            <a:ext cx="0" cy="2723554"/>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C69078-F0CE-EA2A-AAF8-5FEDAE2AEDD9}"/>
              </a:ext>
            </a:extLst>
          </p:cNvPr>
          <p:cNvCxnSpPr>
            <a:cxnSpLocks/>
          </p:cNvCxnSpPr>
          <p:nvPr/>
        </p:nvCxnSpPr>
        <p:spPr>
          <a:xfrm>
            <a:off x="6610092" y="5120280"/>
            <a:ext cx="2723555"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2F01856-F7CA-AF3A-1356-96FAAD66EB3E}"/>
              </a:ext>
            </a:extLst>
          </p:cNvPr>
          <p:cNvSpPr/>
          <p:nvPr/>
        </p:nvSpPr>
        <p:spPr>
          <a:xfrm>
            <a:off x="7120092" y="2780082"/>
            <a:ext cx="118593" cy="11859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DE2BF43-A030-D5F5-4077-516CE7C9CC6D}"/>
              </a:ext>
            </a:extLst>
          </p:cNvPr>
          <p:cNvSpPr/>
          <p:nvPr/>
        </p:nvSpPr>
        <p:spPr>
          <a:xfrm>
            <a:off x="7912573" y="3531536"/>
            <a:ext cx="118593" cy="11859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BB00DDF-66B5-2259-8CCB-BB1DBA37C1BD}"/>
              </a:ext>
            </a:extLst>
          </p:cNvPr>
          <p:cNvSpPr/>
          <p:nvPr/>
        </p:nvSpPr>
        <p:spPr>
          <a:xfrm>
            <a:off x="7793980" y="3907351"/>
            <a:ext cx="118593" cy="11859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D66511C-D638-F8FE-AED1-8D56DB6B531A}"/>
              </a:ext>
            </a:extLst>
          </p:cNvPr>
          <p:cNvSpPr/>
          <p:nvPr/>
        </p:nvSpPr>
        <p:spPr>
          <a:xfrm>
            <a:off x="7390918" y="3096599"/>
            <a:ext cx="118593" cy="11859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EE29F19-9807-0E15-5E1E-1907A108488A}"/>
              </a:ext>
            </a:extLst>
          </p:cNvPr>
          <p:cNvSpPr/>
          <p:nvPr/>
        </p:nvSpPr>
        <p:spPr>
          <a:xfrm>
            <a:off x="7449456" y="2628360"/>
            <a:ext cx="118593" cy="11859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EB6000E7-5BBF-6AB8-61FF-3DE30BE68C8B}"/>
              </a:ext>
            </a:extLst>
          </p:cNvPr>
          <p:cNvSpPr/>
          <p:nvPr/>
        </p:nvSpPr>
        <p:spPr>
          <a:xfrm>
            <a:off x="8140734" y="4025944"/>
            <a:ext cx="118593" cy="11859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2F03E0F-7E21-1E10-80F3-87CAA7856FEE}"/>
              </a:ext>
            </a:extLst>
          </p:cNvPr>
          <p:cNvSpPr/>
          <p:nvPr/>
        </p:nvSpPr>
        <p:spPr>
          <a:xfrm>
            <a:off x="8145119" y="3690982"/>
            <a:ext cx="118593" cy="11859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9678CA8-8278-35DF-2BC1-1752628CFB44}"/>
              </a:ext>
            </a:extLst>
          </p:cNvPr>
          <p:cNvSpPr/>
          <p:nvPr/>
        </p:nvSpPr>
        <p:spPr>
          <a:xfrm>
            <a:off x="7261583" y="3282423"/>
            <a:ext cx="118593" cy="11859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DB4B34A8-C419-C1A4-6562-E729882E24B6}"/>
              </a:ext>
            </a:extLst>
          </p:cNvPr>
          <p:cNvSpPr txBox="1"/>
          <p:nvPr/>
        </p:nvSpPr>
        <p:spPr>
          <a:xfrm>
            <a:off x="7316905" y="5185417"/>
            <a:ext cx="1175224" cy="356955"/>
          </a:xfrm>
          <a:prstGeom prst="rect">
            <a:avLst/>
          </a:prstGeom>
          <a:noFill/>
        </p:spPr>
        <p:txBody>
          <a:bodyPr wrap="none" rtlCol="0">
            <a:spAutoFit/>
          </a:bodyPr>
          <a:lstStyle/>
          <a:p>
            <a:pPr algn="ctr"/>
            <a:r>
              <a:rPr lang="en-US" sz="2400" dirty="0"/>
              <a:t>Minor Axis</a:t>
            </a:r>
          </a:p>
        </p:txBody>
      </p:sp>
      <p:sp>
        <p:nvSpPr>
          <p:cNvPr id="60" name="TextBox 59">
            <a:extLst>
              <a:ext uri="{FF2B5EF4-FFF2-40B4-BE49-F238E27FC236}">
                <a16:creationId xmlns:a16="http://schemas.microsoft.com/office/drawing/2014/main" id="{879F4C23-58EF-F4F1-26B8-BA5B7CAE779A}"/>
              </a:ext>
            </a:extLst>
          </p:cNvPr>
          <p:cNvSpPr txBox="1"/>
          <p:nvPr/>
        </p:nvSpPr>
        <p:spPr>
          <a:xfrm rot="16200000">
            <a:off x="5676106" y="3580025"/>
            <a:ext cx="1166548" cy="356955"/>
          </a:xfrm>
          <a:prstGeom prst="rect">
            <a:avLst/>
          </a:prstGeom>
          <a:noFill/>
        </p:spPr>
        <p:txBody>
          <a:bodyPr wrap="none" rtlCol="0">
            <a:spAutoFit/>
          </a:bodyPr>
          <a:lstStyle/>
          <a:p>
            <a:pPr algn="ctr"/>
            <a:r>
              <a:rPr lang="en-US" sz="2400" dirty="0"/>
              <a:t>Major Axis</a:t>
            </a:r>
          </a:p>
        </p:txBody>
      </p:sp>
      <p:sp>
        <p:nvSpPr>
          <p:cNvPr id="61" name="Oval 60">
            <a:extLst>
              <a:ext uri="{FF2B5EF4-FFF2-40B4-BE49-F238E27FC236}">
                <a16:creationId xmlns:a16="http://schemas.microsoft.com/office/drawing/2014/main" id="{D2F806F7-44B4-6353-A9D4-7B7F0805DA39}"/>
              </a:ext>
            </a:extLst>
          </p:cNvPr>
          <p:cNvSpPr/>
          <p:nvPr/>
        </p:nvSpPr>
        <p:spPr>
          <a:xfrm>
            <a:off x="7645846" y="2936508"/>
            <a:ext cx="118593" cy="11859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03457C01-F318-2544-A34E-80331CFB78F2}"/>
              </a:ext>
            </a:extLst>
          </p:cNvPr>
          <p:cNvSpPr/>
          <p:nvPr/>
        </p:nvSpPr>
        <p:spPr>
          <a:xfrm>
            <a:off x="8140734" y="3404507"/>
            <a:ext cx="118593" cy="11859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5EC737F-8326-540B-DFE1-320F29AA319A}"/>
              </a:ext>
            </a:extLst>
          </p:cNvPr>
          <p:cNvSpPr/>
          <p:nvPr/>
        </p:nvSpPr>
        <p:spPr>
          <a:xfrm>
            <a:off x="7756665" y="2585155"/>
            <a:ext cx="118593" cy="11859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03662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Machine Learning</a:t>
            </a:r>
          </a:p>
        </p:txBody>
      </p:sp>
      <p:sp>
        <p:nvSpPr>
          <p:cNvPr id="7" name="TextBox 6">
            <a:extLst>
              <a:ext uri="{FF2B5EF4-FFF2-40B4-BE49-F238E27FC236}">
                <a16:creationId xmlns:a16="http://schemas.microsoft.com/office/drawing/2014/main" id="{EA5863CE-B003-643B-6103-235791775DF2}"/>
              </a:ext>
            </a:extLst>
          </p:cNvPr>
          <p:cNvSpPr txBox="1"/>
          <p:nvPr/>
        </p:nvSpPr>
        <p:spPr>
          <a:xfrm>
            <a:off x="3342376" y="1254636"/>
            <a:ext cx="5507277" cy="461665"/>
          </a:xfrm>
          <a:prstGeom prst="rect">
            <a:avLst/>
          </a:prstGeom>
          <a:noFill/>
        </p:spPr>
        <p:txBody>
          <a:bodyPr wrap="none" rtlCol="0">
            <a:spAutoFit/>
          </a:bodyPr>
          <a:lstStyle/>
          <a:p>
            <a:pPr algn="ctr"/>
            <a:r>
              <a:rPr lang="en-US" sz="2400" dirty="0"/>
              <a:t>Decision Boundary for Binary Classification</a:t>
            </a:r>
          </a:p>
        </p:txBody>
      </p:sp>
      <p:grpSp>
        <p:nvGrpSpPr>
          <p:cNvPr id="80" name="Group 79">
            <a:extLst>
              <a:ext uri="{FF2B5EF4-FFF2-40B4-BE49-F238E27FC236}">
                <a16:creationId xmlns:a16="http://schemas.microsoft.com/office/drawing/2014/main" id="{32316B39-62DB-8457-45C4-976DEB4C7AEB}"/>
              </a:ext>
            </a:extLst>
          </p:cNvPr>
          <p:cNvGrpSpPr/>
          <p:nvPr/>
        </p:nvGrpSpPr>
        <p:grpSpPr>
          <a:xfrm>
            <a:off x="1427979" y="2837043"/>
            <a:ext cx="1828800" cy="1828800"/>
            <a:chOff x="1473200" y="3162300"/>
            <a:chExt cx="1828800" cy="1828800"/>
          </a:xfrm>
        </p:grpSpPr>
        <p:cxnSp>
          <p:nvCxnSpPr>
            <p:cNvPr id="5" name="Straight Connector 4">
              <a:extLst>
                <a:ext uri="{FF2B5EF4-FFF2-40B4-BE49-F238E27FC236}">
                  <a16:creationId xmlns:a16="http://schemas.microsoft.com/office/drawing/2014/main" id="{91D6F72F-B06D-6820-CC0D-37970DC6FA18}"/>
                </a:ext>
              </a:extLst>
            </p:cNvPr>
            <p:cNvCxnSpPr>
              <a:cxnSpLocks/>
            </p:cNvCxnSpPr>
            <p:nvPr/>
          </p:nvCxnSpPr>
          <p:spPr>
            <a:xfrm flipV="1">
              <a:off x="1473200" y="3162300"/>
              <a:ext cx="0" cy="182880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BD34F72-6A24-3363-3222-6CB336863FAD}"/>
                </a:ext>
              </a:extLst>
            </p:cNvPr>
            <p:cNvCxnSpPr>
              <a:cxnSpLocks/>
            </p:cNvCxnSpPr>
            <p:nvPr/>
          </p:nvCxnSpPr>
          <p:spPr>
            <a:xfrm>
              <a:off x="1473200" y="4991100"/>
              <a:ext cx="1828800"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33BD29B3-38EA-67C3-72C5-48805C0DA5AB}"/>
                </a:ext>
              </a:extLst>
            </p:cNvPr>
            <p:cNvSpPr/>
            <p:nvPr/>
          </p:nvSpPr>
          <p:spPr>
            <a:xfrm>
              <a:off x="1860549" y="3367101"/>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5B5BB23-0329-5564-EBAE-1982857F21DC}"/>
                </a:ext>
              </a:extLst>
            </p:cNvPr>
            <p:cNvSpPr/>
            <p:nvPr/>
          </p:nvSpPr>
          <p:spPr>
            <a:xfrm>
              <a:off x="2529675" y="4190552"/>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924D4B9-D03D-9D99-1F5F-B2BBED17F38C}"/>
                </a:ext>
              </a:extLst>
            </p:cNvPr>
            <p:cNvSpPr/>
            <p:nvPr/>
          </p:nvSpPr>
          <p:spPr>
            <a:xfrm>
              <a:off x="2158576" y="4600607"/>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9B74B61-A943-9AD0-2419-0E4F72A72301}"/>
                </a:ext>
              </a:extLst>
            </p:cNvPr>
            <p:cNvSpPr/>
            <p:nvPr/>
          </p:nvSpPr>
          <p:spPr>
            <a:xfrm>
              <a:off x="1939922" y="3739367"/>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809643-7482-C69D-6D3F-2C271523FA4B}"/>
                </a:ext>
              </a:extLst>
            </p:cNvPr>
            <p:cNvSpPr/>
            <p:nvPr/>
          </p:nvSpPr>
          <p:spPr>
            <a:xfrm>
              <a:off x="2298703" y="3460760"/>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064D1B8-7002-6699-2231-E588A7E9A778}"/>
                </a:ext>
              </a:extLst>
            </p:cNvPr>
            <p:cNvSpPr/>
            <p:nvPr/>
          </p:nvSpPr>
          <p:spPr>
            <a:xfrm>
              <a:off x="2787649" y="4615265"/>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8B08FFE-9DBC-A06D-CB28-F966C65E500D}"/>
                </a:ext>
              </a:extLst>
            </p:cNvPr>
            <p:cNvSpPr/>
            <p:nvPr/>
          </p:nvSpPr>
          <p:spPr>
            <a:xfrm>
              <a:off x="2830314" y="3972197"/>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D953B19-780B-156C-BE48-C1C7C17DE6A9}"/>
                </a:ext>
              </a:extLst>
            </p:cNvPr>
            <p:cNvSpPr/>
            <p:nvPr/>
          </p:nvSpPr>
          <p:spPr>
            <a:xfrm>
              <a:off x="1797052" y="4225930"/>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AF4E839-F26C-AE0B-0C31-A9865EBD4331}"/>
                </a:ext>
              </a:extLst>
            </p:cNvPr>
            <p:cNvCxnSpPr/>
            <p:nvPr/>
          </p:nvCxnSpPr>
          <p:spPr>
            <a:xfrm flipV="1">
              <a:off x="1722474" y="3532199"/>
              <a:ext cx="1239799" cy="124816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47EBA672-0998-8CC8-C154-55D0AD9621DB}"/>
              </a:ext>
            </a:extLst>
          </p:cNvPr>
          <p:cNvGrpSpPr/>
          <p:nvPr/>
        </p:nvGrpSpPr>
        <p:grpSpPr>
          <a:xfrm>
            <a:off x="5167782" y="2837043"/>
            <a:ext cx="1828800" cy="1828800"/>
            <a:chOff x="5336362" y="3162300"/>
            <a:chExt cx="1828800" cy="1828800"/>
          </a:xfrm>
        </p:grpSpPr>
        <p:cxnSp>
          <p:nvCxnSpPr>
            <p:cNvPr id="20" name="Straight Connector 19">
              <a:extLst>
                <a:ext uri="{FF2B5EF4-FFF2-40B4-BE49-F238E27FC236}">
                  <a16:creationId xmlns:a16="http://schemas.microsoft.com/office/drawing/2014/main" id="{B229D4AC-12E4-59D5-1885-14CCA08F977C}"/>
                </a:ext>
              </a:extLst>
            </p:cNvPr>
            <p:cNvCxnSpPr>
              <a:cxnSpLocks/>
            </p:cNvCxnSpPr>
            <p:nvPr/>
          </p:nvCxnSpPr>
          <p:spPr>
            <a:xfrm flipV="1">
              <a:off x="5336362" y="3162300"/>
              <a:ext cx="0" cy="182880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20E4AB-87ED-487F-4FBD-8383EA5192F1}"/>
                </a:ext>
              </a:extLst>
            </p:cNvPr>
            <p:cNvCxnSpPr>
              <a:cxnSpLocks/>
            </p:cNvCxnSpPr>
            <p:nvPr/>
          </p:nvCxnSpPr>
          <p:spPr>
            <a:xfrm>
              <a:off x="5336362" y="4991100"/>
              <a:ext cx="1828800"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6AAFED60-727F-2550-2FA0-3D50232A1176}"/>
                </a:ext>
              </a:extLst>
            </p:cNvPr>
            <p:cNvSpPr/>
            <p:nvPr/>
          </p:nvSpPr>
          <p:spPr>
            <a:xfrm>
              <a:off x="5637058" y="3367101"/>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D728DD4-0341-FC79-8E6E-FD2E87CF940F}"/>
                </a:ext>
              </a:extLst>
            </p:cNvPr>
            <p:cNvSpPr/>
            <p:nvPr/>
          </p:nvSpPr>
          <p:spPr>
            <a:xfrm>
              <a:off x="6594096" y="4273101"/>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5BA2F7F-8CA0-76DA-BF62-25516183A1FE}"/>
                </a:ext>
              </a:extLst>
            </p:cNvPr>
            <p:cNvSpPr/>
            <p:nvPr/>
          </p:nvSpPr>
          <p:spPr>
            <a:xfrm>
              <a:off x="6322051" y="4600607"/>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54D32D6-7CD4-5DF2-5942-F7F088458769}"/>
                </a:ext>
              </a:extLst>
            </p:cNvPr>
            <p:cNvSpPr/>
            <p:nvPr/>
          </p:nvSpPr>
          <p:spPr>
            <a:xfrm rot="21371997">
              <a:off x="5781709" y="3804507"/>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E233864-C6CD-703D-6658-85F96E2DF10C}"/>
                </a:ext>
              </a:extLst>
            </p:cNvPr>
            <p:cNvSpPr/>
            <p:nvPr/>
          </p:nvSpPr>
          <p:spPr>
            <a:xfrm>
              <a:off x="6858741" y="3434041"/>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9611463-681D-1178-E569-F1CDA83211CC}"/>
                </a:ext>
              </a:extLst>
            </p:cNvPr>
            <p:cNvSpPr/>
            <p:nvPr/>
          </p:nvSpPr>
          <p:spPr>
            <a:xfrm>
              <a:off x="6779133" y="4581705"/>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9CE0266-C486-3873-60E2-3670096A814E}"/>
                </a:ext>
              </a:extLst>
            </p:cNvPr>
            <p:cNvSpPr/>
            <p:nvPr/>
          </p:nvSpPr>
          <p:spPr>
            <a:xfrm>
              <a:off x="6341726" y="3928250"/>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1DF70AA-4EE4-CF76-CDA5-A4FF09D1D53B}"/>
                </a:ext>
              </a:extLst>
            </p:cNvPr>
            <p:cNvSpPr/>
            <p:nvPr/>
          </p:nvSpPr>
          <p:spPr>
            <a:xfrm>
              <a:off x="5574104" y="4220158"/>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9E23BE7-83A8-B356-DD86-6C0E782109B8}"/>
                </a:ext>
              </a:extLst>
            </p:cNvPr>
            <p:cNvSpPr/>
            <p:nvPr/>
          </p:nvSpPr>
          <p:spPr>
            <a:xfrm>
              <a:off x="6339365" y="3429000"/>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657582A-942D-9F92-3D15-881EFFBF9517}"/>
                </a:ext>
              </a:extLst>
            </p:cNvPr>
            <p:cNvSpPr/>
            <p:nvPr/>
          </p:nvSpPr>
          <p:spPr>
            <a:xfrm>
              <a:off x="6848259" y="4025454"/>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376B737B-39C5-D0CA-57C0-8295DFA52F20}"/>
                </a:ext>
              </a:extLst>
            </p:cNvPr>
            <p:cNvCxnSpPr>
              <a:cxnSpLocks/>
            </p:cNvCxnSpPr>
            <p:nvPr/>
          </p:nvCxnSpPr>
          <p:spPr>
            <a:xfrm flipV="1">
              <a:off x="6151952" y="3773062"/>
              <a:ext cx="0" cy="109726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A8F2438-A828-04A3-0399-796897BF4B88}"/>
                </a:ext>
              </a:extLst>
            </p:cNvPr>
            <p:cNvCxnSpPr>
              <a:cxnSpLocks/>
            </p:cNvCxnSpPr>
            <p:nvPr/>
          </p:nvCxnSpPr>
          <p:spPr>
            <a:xfrm flipH="1">
              <a:off x="6141614" y="3779411"/>
              <a:ext cx="96022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64036A2E-FE33-6A22-D350-1001B90A2368}"/>
                </a:ext>
              </a:extLst>
            </p:cNvPr>
            <p:cNvSpPr/>
            <p:nvPr/>
          </p:nvSpPr>
          <p:spPr>
            <a:xfrm>
              <a:off x="5792462" y="4573984"/>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a:extLst>
              <a:ext uri="{FF2B5EF4-FFF2-40B4-BE49-F238E27FC236}">
                <a16:creationId xmlns:a16="http://schemas.microsoft.com/office/drawing/2014/main" id="{F0A4EACA-675B-6B65-A58A-308E932C6E3D}"/>
              </a:ext>
            </a:extLst>
          </p:cNvPr>
          <p:cNvSpPr txBox="1"/>
          <p:nvPr/>
        </p:nvSpPr>
        <p:spPr>
          <a:xfrm>
            <a:off x="1154303" y="4912486"/>
            <a:ext cx="2376152" cy="461665"/>
          </a:xfrm>
          <a:prstGeom prst="rect">
            <a:avLst/>
          </a:prstGeom>
          <a:noFill/>
        </p:spPr>
        <p:txBody>
          <a:bodyPr wrap="square" rtlCol="0">
            <a:spAutoFit/>
          </a:bodyPr>
          <a:lstStyle/>
          <a:p>
            <a:pPr algn="ctr"/>
            <a:r>
              <a:rPr lang="en-US" sz="2400" b="1" dirty="0"/>
              <a:t>Linear Boundary</a:t>
            </a:r>
          </a:p>
        </p:txBody>
      </p:sp>
      <p:sp>
        <p:nvSpPr>
          <p:cNvPr id="64" name="TextBox 63">
            <a:extLst>
              <a:ext uri="{FF2B5EF4-FFF2-40B4-BE49-F238E27FC236}">
                <a16:creationId xmlns:a16="http://schemas.microsoft.com/office/drawing/2014/main" id="{0D44FE57-E229-5C3E-E60D-19BB37767A98}"/>
              </a:ext>
            </a:extLst>
          </p:cNvPr>
          <p:cNvSpPr txBox="1"/>
          <p:nvPr/>
        </p:nvSpPr>
        <p:spPr>
          <a:xfrm>
            <a:off x="722374" y="5788165"/>
            <a:ext cx="3240026" cy="830997"/>
          </a:xfrm>
          <a:prstGeom prst="rect">
            <a:avLst/>
          </a:prstGeom>
          <a:noFill/>
        </p:spPr>
        <p:txBody>
          <a:bodyPr wrap="square" rtlCol="0">
            <a:spAutoFit/>
          </a:bodyPr>
          <a:lstStyle/>
          <a:p>
            <a:pPr algn="ctr"/>
            <a:r>
              <a:rPr lang="en-US" sz="2400" dirty="0"/>
              <a:t>Linear Support Vector Machine</a:t>
            </a:r>
          </a:p>
        </p:txBody>
      </p:sp>
      <p:sp>
        <p:nvSpPr>
          <p:cNvPr id="74" name="TextBox 73">
            <a:extLst>
              <a:ext uri="{FF2B5EF4-FFF2-40B4-BE49-F238E27FC236}">
                <a16:creationId xmlns:a16="http://schemas.microsoft.com/office/drawing/2014/main" id="{11321844-05C5-A02B-5684-E3814F29F416}"/>
              </a:ext>
            </a:extLst>
          </p:cNvPr>
          <p:cNvSpPr txBox="1"/>
          <p:nvPr/>
        </p:nvSpPr>
        <p:spPr>
          <a:xfrm>
            <a:off x="4338751" y="4912486"/>
            <a:ext cx="3524810" cy="830997"/>
          </a:xfrm>
          <a:prstGeom prst="rect">
            <a:avLst/>
          </a:prstGeom>
          <a:noFill/>
        </p:spPr>
        <p:txBody>
          <a:bodyPr wrap="square" rtlCol="0">
            <a:spAutoFit/>
          </a:bodyPr>
          <a:lstStyle/>
          <a:p>
            <a:pPr algn="ctr"/>
            <a:r>
              <a:rPr lang="en-US" sz="2400" b="1" dirty="0"/>
              <a:t>Axis Aligned Non-Linear Boundary</a:t>
            </a:r>
          </a:p>
        </p:txBody>
      </p:sp>
      <p:sp>
        <p:nvSpPr>
          <p:cNvPr id="75" name="TextBox 74">
            <a:extLst>
              <a:ext uri="{FF2B5EF4-FFF2-40B4-BE49-F238E27FC236}">
                <a16:creationId xmlns:a16="http://schemas.microsoft.com/office/drawing/2014/main" id="{F3F418EF-E171-AB5B-1912-103C847DDB11}"/>
              </a:ext>
            </a:extLst>
          </p:cNvPr>
          <p:cNvSpPr txBox="1"/>
          <p:nvPr/>
        </p:nvSpPr>
        <p:spPr>
          <a:xfrm>
            <a:off x="5174011" y="5788165"/>
            <a:ext cx="1854290" cy="461665"/>
          </a:xfrm>
          <a:prstGeom prst="rect">
            <a:avLst/>
          </a:prstGeom>
          <a:noFill/>
        </p:spPr>
        <p:txBody>
          <a:bodyPr wrap="none" rtlCol="0">
            <a:spAutoFit/>
          </a:bodyPr>
          <a:lstStyle/>
          <a:p>
            <a:pPr algn="ctr"/>
            <a:r>
              <a:rPr lang="en-US" sz="2400"/>
              <a:t>Decision Tree</a:t>
            </a:r>
            <a:endParaRPr lang="en-US" sz="2400" dirty="0"/>
          </a:p>
        </p:txBody>
      </p:sp>
    </p:spTree>
    <p:extLst>
      <p:ext uri="{BB962C8B-B14F-4D97-AF65-F5344CB8AC3E}">
        <p14:creationId xmlns:p14="http://schemas.microsoft.com/office/powerpoint/2010/main" val="349713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What is Deep Learning?</a:t>
            </a:r>
          </a:p>
        </p:txBody>
      </p:sp>
      <p:sp>
        <p:nvSpPr>
          <p:cNvPr id="20" name="TextBox 19">
            <a:extLst>
              <a:ext uri="{FF2B5EF4-FFF2-40B4-BE49-F238E27FC236}">
                <a16:creationId xmlns:a16="http://schemas.microsoft.com/office/drawing/2014/main" id="{7218BA55-F20F-A0D2-833F-D4AEB17CD159}"/>
              </a:ext>
            </a:extLst>
          </p:cNvPr>
          <p:cNvSpPr txBox="1"/>
          <p:nvPr/>
        </p:nvSpPr>
        <p:spPr>
          <a:xfrm>
            <a:off x="999319" y="1254636"/>
            <a:ext cx="10193433" cy="461665"/>
          </a:xfrm>
          <a:prstGeom prst="rect">
            <a:avLst/>
          </a:prstGeom>
          <a:noFill/>
        </p:spPr>
        <p:txBody>
          <a:bodyPr wrap="none" rtlCol="0">
            <a:spAutoFit/>
          </a:bodyPr>
          <a:lstStyle/>
          <a:p>
            <a:pPr algn="ctr"/>
            <a:r>
              <a:rPr lang="en-US" sz="2400" dirty="0"/>
              <a:t>The goal of deep learning is to obtain a function that answers a specific question.</a:t>
            </a:r>
          </a:p>
        </p:txBody>
      </p:sp>
    </p:spTree>
    <p:extLst>
      <p:ext uri="{BB962C8B-B14F-4D97-AF65-F5344CB8AC3E}">
        <p14:creationId xmlns:p14="http://schemas.microsoft.com/office/powerpoint/2010/main" val="383921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Machine Learning</a:t>
            </a:r>
          </a:p>
        </p:txBody>
      </p:sp>
      <p:sp>
        <p:nvSpPr>
          <p:cNvPr id="7" name="TextBox 6">
            <a:extLst>
              <a:ext uri="{FF2B5EF4-FFF2-40B4-BE49-F238E27FC236}">
                <a16:creationId xmlns:a16="http://schemas.microsoft.com/office/drawing/2014/main" id="{EA5863CE-B003-643B-6103-235791775DF2}"/>
              </a:ext>
            </a:extLst>
          </p:cNvPr>
          <p:cNvSpPr txBox="1"/>
          <p:nvPr/>
        </p:nvSpPr>
        <p:spPr>
          <a:xfrm>
            <a:off x="3342376" y="1254636"/>
            <a:ext cx="5507277" cy="461665"/>
          </a:xfrm>
          <a:prstGeom prst="rect">
            <a:avLst/>
          </a:prstGeom>
          <a:noFill/>
        </p:spPr>
        <p:txBody>
          <a:bodyPr wrap="none" rtlCol="0">
            <a:spAutoFit/>
          </a:bodyPr>
          <a:lstStyle/>
          <a:p>
            <a:pPr algn="ctr"/>
            <a:r>
              <a:rPr lang="en-US" sz="2400" dirty="0"/>
              <a:t>Decision Boundary for Binary Classification</a:t>
            </a:r>
          </a:p>
        </p:txBody>
      </p:sp>
      <p:grpSp>
        <p:nvGrpSpPr>
          <p:cNvPr id="80" name="Group 79">
            <a:extLst>
              <a:ext uri="{FF2B5EF4-FFF2-40B4-BE49-F238E27FC236}">
                <a16:creationId xmlns:a16="http://schemas.microsoft.com/office/drawing/2014/main" id="{32316B39-62DB-8457-45C4-976DEB4C7AEB}"/>
              </a:ext>
            </a:extLst>
          </p:cNvPr>
          <p:cNvGrpSpPr/>
          <p:nvPr/>
        </p:nvGrpSpPr>
        <p:grpSpPr>
          <a:xfrm>
            <a:off x="1427979" y="2837043"/>
            <a:ext cx="1828800" cy="1828800"/>
            <a:chOff x="1473200" y="3162300"/>
            <a:chExt cx="1828800" cy="1828800"/>
          </a:xfrm>
        </p:grpSpPr>
        <p:cxnSp>
          <p:nvCxnSpPr>
            <p:cNvPr id="5" name="Straight Connector 4">
              <a:extLst>
                <a:ext uri="{FF2B5EF4-FFF2-40B4-BE49-F238E27FC236}">
                  <a16:creationId xmlns:a16="http://schemas.microsoft.com/office/drawing/2014/main" id="{91D6F72F-B06D-6820-CC0D-37970DC6FA18}"/>
                </a:ext>
              </a:extLst>
            </p:cNvPr>
            <p:cNvCxnSpPr>
              <a:cxnSpLocks/>
            </p:cNvCxnSpPr>
            <p:nvPr/>
          </p:nvCxnSpPr>
          <p:spPr>
            <a:xfrm flipV="1">
              <a:off x="1473200" y="3162300"/>
              <a:ext cx="0" cy="182880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BD34F72-6A24-3363-3222-6CB336863FAD}"/>
                </a:ext>
              </a:extLst>
            </p:cNvPr>
            <p:cNvCxnSpPr>
              <a:cxnSpLocks/>
            </p:cNvCxnSpPr>
            <p:nvPr/>
          </p:nvCxnSpPr>
          <p:spPr>
            <a:xfrm>
              <a:off x="1473200" y="4991100"/>
              <a:ext cx="1828800"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33BD29B3-38EA-67C3-72C5-48805C0DA5AB}"/>
                </a:ext>
              </a:extLst>
            </p:cNvPr>
            <p:cNvSpPr/>
            <p:nvPr/>
          </p:nvSpPr>
          <p:spPr>
            <a:xfrm>
              <a:off x="1860549" y="3367101"/>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5B5BB23-0329-5564-EBAE-1982857F21DC}"/>
                </a:ext>
              </a:extLst>
            </p:cNvPr>
            <p:cNvSpPr/>
            <p:nvPr/>
          </p:nvSpPr>
          <p:spPr>
            <a:xfrm>
              <a:off x="2529675" y="4190552"/>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924D4B9-D03D-9D99-1F5F-B2BBED17F38C}"/>
                </a:ext>
              </a:extLst>
            </p:cNvPr>
            <p:cNvSpPr/>
            <p:nvPr/>
          </p:nvSpPr>
          <p:spPr>
            <a:xfrm>
              <a:off x="2158576" y="4600607"/>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9B74B61-A943-9AD0-2419-0E4F72A72301}"/>
                </a:ext>
              </a:extLst>
            </p:cNvPr>
            <p:cNvSpPr/>
            <p:nvPr/>
          </p:nvSpPr>
          <p:spPr>
            <a:xfrm>
              <a:off x="1939922" y="3739367"/>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809643-7482-C69D-6D3F-2C271523FA4B}"/>
                </a:ext>
              </a:extLst>
            </p:cNvPr>
            <p:cNvSpPr/>
            <p:nvPr/>
          </p:nvSpPr>
          <p:spPr>
            <a:xfrm>
              <a:off x="2298703" y="3460760"/>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064D1B8-7002-6699-2231-E588A7E9A778}"/>
                </a:ext>
              </a:extLst>
            </p:cNvPr>
            <p:cNvSpPr/>
            <p:nvPr/>
          </p:nvSpPr>
          <p:spPr>
            <a:xfrm>
              <a:off x="2787649" y="4615265"/>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8B08FFE-9DBC-A06D-CB28-F966C65E500D}"/>
                </a:ext>
              </a:extLst>
            </p:cNvPr>
            <p:cNvSpPr/>
            <p:nvPr/>
          </p:nvSpPr>
          <p:spPr>
            <a:xfrm>
              <a:off x="2830314" y="3972197"/>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D953B19-780B-156C-BE48-C1C7C17DE6A9}"/>
                </a:ext>
              </a:extLst>
            </p:cNvPr>
            <p:cNvSpPr/>
            <p:nvPr/>
          </p:nvSpPr>
          <p:spPr>
            <a:xfrm>
              <a:off x="1797052" y="4225930"/>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AF4E839-F26C-AE0B-0C31-A9865EBD4331}"/>
                </a:ext>
              </a:extLst>
            </p:cNvPr>
            <p:cNvCxnSpPr/>
            <p:nvPr/>
          </p:nvCxnSpPr>
          <p:spPr>
            <a:xfrm flipV="1">
              <a:off x="1722474" y="3532199"/>
              <a:ext cx="1239799" cy="124816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47EBA672-0998-8CC8-C154-55D0AD9621DB}"/>
              </a:ext>
            </a:extLst>
          </p:cNvPr>
          <p:cNvGrpSpPr/>
          <p:nvPr/>
        </p:nvGrpSpPr>
        <p:grpSpPr>
          <a:xfrm>
            <a:off x="5167782" y="2837043"/>
            <a:ext cx="1828800" cy="1828800"/>
            <a:chOff x="5336362" y="3162300"/>
            <a:chExt cx="1828800" cy="1828800"/>
          </a:xfrm>
        </p:grpSpPr>
        <p:cxnSp>
          <p:nvCxnSpPr>
            <p:cNvPr id="20" name="Straight Connector 19">
              <a:extLst>
                <a:ext uri="{FF2B5EF4-FFF2-40B4-BE49-F238E27FC236}">
                  <a16:creationId xmlns:a16="http://schemas.microsoft.com/office/drawing/2014/main" id="{B229D4AC-12E4-59D5-1885-14CCA08F977C}"/>
                </a:ext>
              </a:extLst>
            </p:cNvPr>
            <p:cNvCxnSpPr>
              <a:cxnSpLocks/>
            </p:cNvCxnSpPr>
            <p:nvPr/>
          </p:nvCxnSpPr>
          <p:spPr>
            <a:xfrm flipV="1">
              <a:off x="5336362" y="3162300"/>
              <a:ext cx="0" cy="182880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20E4AB-87ED-487F-4FBD-8383EA5192F1}"/>
                </a:ext>
              </a:extLst>
            </p:cNvPr>
            <p:cNvCxnSpPr>
              <a:cxnSpLocks/>
            </p:cNvCxnSpPr>
            <p:nvPr/>
          </p:nvCxnSpPr>
          <p:spPr>
            <a:xfrm>
              <a:off x="5336362" y="4991100"/>
              <a:ext cx="1828800"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6AAFED60-727F-2550-2FA0-3D50232A1176}"/>
                </a:ext>
              </a:extLst>
            </p:cNvPr>
            <p:cNvSpPr/>
            <p:nvPr/>
          </p:nvSpPr>
          <p:spPr>
            <a:xfrm>
              <a:off x="5637058" y="3367101"/>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D728DD4-0341-FC79-8E6E-FD2E87CF940F}"/>
                </a:ext>
              </a:extLst>
            </p:cNvPr>
            <p:cNvSpPr/>
            <p:nvPr/>
          </p:nvSpPr>
          <p:spPr>
            <a:xfrm>
              <a:off x="6594096" y="4273101"/>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5BA2F7F-8CA0-76DA-BF62-25516183A1FE}"/>
                </a:ext>
              </a:extLst>
            </p:cNvPr>
            <p:cNvSpPr/>
            <p:nvPr/>
          </p:nvSpPr>
          <p:spPr>
            <a:xfrm>
              <a:off x="6322051" y="4600607"/>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54D32D6-7CD4-5DF2-5942-F7F088458769}"/>
                </a:ext>
              </a:extLst>
            </p:cNvPr>
            <p:cNvSpPr/>
            <p:nvPr/>
          </p:nvSpPr>
          <p:spPr>
            <a:xfrm rot="21371997">
              <a:off x="5781709" y="3804507"/>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E233864-C6CD-703D-6658-85F96E2DF10C}"/>
                </a:ext>
              </a:extLst>
            </p:cNvPr>
            <p:cNvSpPr/>
            <p:nvPr/>
          </p:nvSpPr>
          <p:spPr>
            <a:xfrm>
              <a:off x="6858741" y="3434041"/>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9611463-681D-1178-E569-F1CDA83211CC}"/>
                </a:ext>
              </a:extLst>
            </p:cNvPr>
            <p:cNvSpPr/>
            <p:nvPr/>
          </p:nvSpPr>
          <p:spPr>
            <a:xfrm>
              <a:off x="6779133" y="4581705"/>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9CE0266-C486-3873-60E2-3670096A814E}"/>
                </a:ext>
              </a:extLst>
            </p:cNvPr>
            <p:cNvSpPr/>
            <p:nvPr/>
          </p:nvSpPr>
          <p:spPr>
            <a:xfrm>
              <a:off x="6341726" y="3928250"/>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1DF70AA-4EE4-CF76-CDA5-A4FF09D1D53B}"/>
                </a:ext>
              </a:extLst>
            </p:cNvPr>
            <p:cNvSpPr/>
            <p:nvPr/>
          </p:nvSpPr>
          <p:spPr>
            <a:xfrm>
              <a:off x="5574104" y="4220158"/>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9E23BE7-83A8-B356-DD86-6C0E782109B8}"/>
                </a:ext>
              </a:extLst>
            </p:cNvPr>
            <p:cNvSpPr/>
            <p:nvPr/>
          </p:nvSpPr>
          <p:spPr>
            <a:xfrm>
              <a:off x="6339365" y="3429000"/>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657582A-942D-9F92-3D15-881EFFBF9517}"/>
                </a:ext>
              </a:extLst>
            </p:cNvPr>
            <p:cNvSpPr/>
            <p:nvPr/>
          </p:nvSpPr>
          <p:spPr>
            <a:xfrm>
              <a:off x="6848259" y="4025454"/>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376B737B-39C5-D0CA-57C0-8295DFA52F20}"/>
                </a:ext>
              </a:extLst>
            </p:cNvPr>
            <p:cNvCxnSpPr>
              <a:cxnSpLocks/>
            </p:cNvCxnSpPr>
            <p:nvPr/>
          </p:nvCxnSpPr>
          <p:spPr>
            <a:xfrm flipV="1">
              <a:off x="6151952" y="3773062"/>
              <a:ext cx="0" cy="109726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A8F2438-A828-04A3-0399-796897BF4B88}"/>
                </a:ext>
              </a:extLst>
            </p:cNvPr>
            <p:cNvCxnSpPr>
              <a:cxnSpLocks/>
            </p:cNvCxnSpPr>
            <p:nvPr/>
          </p:nvCxnSpPr>
          <p:spPr>
            <a:xfrm flipH="1">
              <a:off x="6141614" y="3779411"/>
              <a:ext cx="96022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64036A2E-FE33-6A22-D350-1001B90A2368}"/>
                </a:ext>
              </a:extLst>
            </p:cNvPr>
            <p:cNvSpPr/>
            <p:nvPr/>
          </p:nvSpPr>
          <p:spPr>
            <a:xfrm>
              <a:off x="5792462" y="4573984"/>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CCDB300F-50D4-36B5-DB58-1420F67D017F}"/>
              </a:ext>
            </a:extLst>
          </p:cNvPr>
          <p:cNvGrpSpPr/>
          <p:nvPr/>
        </p:nvGrpSpPr>
        <p:grpSpPr>
          <a:xfrm>
            <a:off x="8962337" y="2837043"/>
            <a:ext cx="1960599" cy="1828800"/>
            <a:chOff x="8640726" y="3167243"/>
            <a:chExt cx="1960599" cy="1828800"/>
          </a:xfrm>
        </p:grpSpPr>
        <p:cxnSp>
          <p:nvCxnSpPr>
            <p:cNvPr id="40" name="Straight Connector 39">
              <a:extLst>
                <a:ext uri="{FF2B5EF4-FFF2-40B4-BE49-F238E27FC236}">
                  <a16:creationId xmlns:a16="http://schemas.microsoft.com/office/drawing/2014/main" id="{4EB67F85-2215-5AFC-4B03-B9EA8554F0B6}"/>
                </a:ext>
              </a:extLst>
            </p:cNvPr>
            <p:cNvCxnSpPr>
              <a:cxnSpLocks/>
            </p:cNvCxnSpPr>
            <p:nvPr/>
          </p:nvCxnSpPr>
          <p:spPr>
            <a:xfrm flipV="1">
              <a:off x="8640726" y="3167243"/>
              <a:ext cx="0" cy="182880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3912A38-7896-273B-CB52-5F86E14258D6}"/>
                </a:ext>
              </a:extLst>
            </p:cNvPr>
            <p:cNvCxnSpPr>
              <a:cxnSpLocks/>
            </p:cNvCxnSpPr>
            <p:nvPr/>
          </p:nvCxnSpPr>
          <p:spPr>
            <a:xfrm>
              <a:off x="8640726" y="4996043"/>
              <a:ext cx="1828800"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DE1F53CA-0B4F-5EF2-772E-D09EE110ADBE}"/>
                </a:ext>
              </a:extLst>
            </p:cNvPr>
            <p:cNvSpPr/>
            <p:nvPr/>
          </p:nvSpPr>
          <p:spPr>
            <a:xfrm>
              <a:off x="9028075" y="3372044"/>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E11504C-45B3-E89C-D229-476B8B73A121}"/>
                </a:ext>
              </a:extLst>
            </p:cNvPr>
            <p:cNvSpPr/>
            <p:nvPr/>
          </p:nvSpPr>
          <p:spPr>
            <a:xfrm>
              <a:off x="9574176" y="4340995"/>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16A33D9-59F0-FCBD-AB21-30CDACA9A743}"/>
                </a:ext>
              </a:extLst>
            </p:cNvPr>
            <p:cNvSpPr/>
            <p:nvPr/>
          </p:nvSpPr>
          <p:spPr>
            <a:xfrm>
              <a:off x="9595784" y="4627472"/>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D092563-0FB0-C6EB-3C64-EB88205D2D53}"/>
                </a:ext>
              </a:extLst>
            </p:cNvPr>
            <p:cNvSpPr/>
            <p:nvPr/>
          </p:nvSpPr>
          <p:spPr>
            <a:xfrm>
              <a:off x="8992270" y="3757100"/>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732F6BF9-EFB6-0831-BEC3-C2C655603FB3}"/>
                </a:ext>
              </a:extLst>
            </p:cNvPr>
            <p:cNvSpPr/>
            <p:nvPr/>
          </p:nvSpPr>
          <p:spPr>
            <a:xfrm>
              <a:off x="10163105" y="3438984"/>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941942B-FBA2-1DA6-357B-4E0DFCC80C19}"/>
                </a:ext>
              </a:extLst>
            </p:cNvPr>
            <p:cNvSpPr/>
            <p:nvPr/>
          </p:nvSpPr>
          <p:spPr>
            <a:xfrm>
              <a:off x="9955175" y="4620208"/>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C377842-6F1B-EDBB-148A-418B5D6D68F9}"/>
                </a:ext>
              </a:extLst>
            </p:cNvPr>
            <p:cNvSpPr/>
            <p:nvPr/>
          </p:nvSpPr>
          <p:spPr>
            <a:xfrm>
              <a:off x="9513235" y="4020063"/>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0A78B1D-A5E5-5C9B-264B-80D1F8B53C59}"/>
                </a:ext>
              </a:extLst>
            </p:cNvPr>
            <p:cNvSpPr/>
            <p:nvPr/>
          </p:nvSpPr>
          <p:spPr>
            <a:xfrm>
              <a:off x="8964578" y="4230873"/>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7DF09E0-D13F-E025-6FFE-6CCAA37273D5}"/>
                </a:ext>
              </a:extLst>
            </p:cNvPr>
            <p:cNvSpPr/>
            <p:nvPr/>
          </p:nvSpPr>
          <p:spPr>
            <a:xfrm>
              <a:off x="10007283" y="3639686"/>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9F0D827-E4AE-823A-839E-44BE04866967}"/>
                </a:ext>
              </a:extLst>
            </p:cNvPr>
            <p:cNvSpPr/>
            <p:nvPr/>
          </p:nvSpPr>
          <p:spPr>
            <a:xfrm>
              <a:off x="9804826" y="4175897"/>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E101074-49C2-EA86-AFD9-E107B5CE3B89}"/>
                </a:ext>
              </a:extLst>
            </p:cNvPr>
            <p:cNvSpPr/>
            <p:nvPr/>
          </p:nvSpPr>
          <p:spPr>
            <a:xfrm>
              <a:off x="9542427" y="3680553"/>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92FC789-1D9E-A84D-F9D7-40BCD5814B97}"/>
                </a:ext>
              </a:extLst>
            </p:cNvPr>
            <p:cNvSpPr/>
            <p:nvPr/>
          </p:nvSpPr>
          <p:spPr>
            <a:xfrm>
              <a:off x="10194974" y="3928250"/>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46782D2-0D94-DBC1-291A-253CD98B28AC}"/>
                </a:ext>
              </a:extLst>
            </p:cNvPr>
            <p:cNvSpPr/>
            <p:nvPr/>
          </p:nvSpPr>
          <p:spPr>
            <a:xfrm>
              <a:off x="10194974" y="4391028"/>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24E3AE2-3CFB-DD1D-D759-767A660E1CE8}"/>
                </a:ext>
              </a:extLst>
            </p:cNvPr>
            <p:cNvSpPr/>
            <p:nvPr/>
          </p:nvSpPr>
          <p:spPr>
            <a:xfrm>
              <a:off x="9177664" y="4656533"/>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A2D97F7D-665A-025D-18C4-E540EF62DFB4}"/>
                </a:ext>
              </a:extLst>
            </p:cNvPr>
            <p:cNvSpPr/>
            <p:nvPr/>
          </p:nvSpPr>
          <p:spPr>
            <a:xfrm>
              <a:off x="8810625" y="3476625"/>
              <a:ext cx="1790700" cy="1157288"/>
            </a:xfrm>
            <a:custGeom>
              <a:avLst/>
              <a:gdLst>
                <a:gd name="connsiteX0" fmla="*/ 0 w 1790700"/>
                <a:gd name="connsiteY0" fmla="*/ 1157288 h 1157288"/>
                <a:gd name="connsiteX1" fmla="*/ 490538 w 1790700"/>
                <a:gd name="connsiteY1" fmla="*/ 995363 h 1157288"/>
                <a:gd name="connsiteX2" fmla="*/ 523875 w 1790700"/>
                <a:gd name="connsiteY2" fmla="*/ 509588 h 1157288"/>
                <a:gd name="connsiteX3" fmla="*/ 557213 w 1790700"/>
                <a:gd name="connsiteY3" fmla="*/ 147638 h 1157288"/>
                <a:gd name="connsiteX4" fmla="*/ 747713 w 1790700"/>
                <a:gd name="connsiteY4" fmla="*/ 0 h 1157288"/>
                <a:gd name="connsiteX5" fmla="*/ 1009650 w 1790700"/>
                <a:gd name="connsiteY5" fmla="*/ 147638 h 1157288"/>
                <a:gd name="connsiteX6" fmla="*/ 1104900 w 1790700"/>
                <a:gd name="connsiteY6" fmla="*/ 542925 h 1157288"/>
                <a:gd name="connsiteX7" fmla="*/ 1676400 w 1790700"/>
                <a:gd name="connsiteY7" fmla="*/ 881063 h 1157288"/>
                <a:gd name="connsiteX8" fmla="*/ 1790700 w 1790700"/>
                <a:gd name="connsiteY8" fmla="*/ 928688 h 115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700" h="1157288">
                  <a:moveTo>
                    <a:pt x="0" y="1157288"/>
                  </a:moveTo>
                  <a:cubicBezTo>
                    <a:pt x="201613" y="1130300"/>
                    <a:pt x="403226" y="1103313"/>
                    <a:pt x="490538" y="995363"/>
                  </a:cubicBezTo>
                  <a:cubicBezTo>
                    <a:pt x="577850" y="887413"/>
                    <a:pt x="512763" y="650875"/>
                    <a:pt x="523875" y="509588"/>
                  </a:cubicBezTo>
                  <a:cubicBezTo>
                    <a:pt x="534988" y="368300"/>
                    <a:pt x="519907" y="232569"/>
                    <a:pt x="557213" y="147638"/>
                  </a:cubicBezTo>
                  <a:cubicBezTo>
                    <a:pt x="594519" y="62707"/>
                    <a:pt x="672307" y="0"/>
                    <a:pt x="747713" y="0"/>
                  </a:cubicBezTo>
                  <a:cubicBezTo>
                    <a:pt x="823119" y="0"/>
                    <a:pt x="950119" y="57151"/>
                    <a:pt x="1009650" y="147638"/>
                  </a:cubicBezTo>
                  <a:cubicBezTo>
                    <a:pt x="1069181" y="238125"/>
                    <a:pt x="993775" y="420687"/>
                    <a:pt x="1104900" y="542925"/>
                  </a:cubicBezTo>
                  <a:cubicBezTo>
                    <a:pt x="1216025" y="665163"/>
                    <a:pt x="1562100" y="816769"/>
                    <a:pt x="1676400" y="881063"/>
                  </a:cubicBezTo>
                  <a:cubicBezTo>
                    <a:pt x="1790700" y="945357"/>
                    <a:pt x="1790700" y="937022"/>
                    <a:pt x="1790700" y="928688"/>
                  </a:cubicBezTo>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a:extLst>
              <a:ext uri="{FF2B5EF4-FFF2-40B4-BE49-F238E27FC236}">
                <a16:creationId xmlns:a16="http://schemas.microsoft.com/office/drawing/2014/main" id="{F0A4EACA-675B-6B65-A58A-308E932C6E3D}"/>
              </a:ext>
            </a:extLst>
          </p:cNvPr>
          <p:cNvSpPr txBox="1"/>
          <p:nvPr/>
        </p:nvSpPr>
        <p:spPr>
          <a:xfrm>
            <a:off x="1154303" y="4912486"/>
            <a:ext cx="2376152" cy="461665"/>
          </a:xfrm>
          <a:prstGeom prst="rect">
            <a:avLst/>
          </a:prstGeom>
          <a:noFill/>
        </p:spPr>
        <p:txBody>
          <a:bodyPr wrap="square" rtlCol="0">
            <a:spAutoFit/>
          </a:bodyPr>
          <a:lstStyle/>
          <a:p>
            <a:pPr algn="ctr"/>
            <a:r>
              <a:rPr lang="en-US" sz="2400" b="1" dirty="0"/>
              <a:t>Linear Boundary</a:t>
            </a:r>
          </a:p>
        </p:txBody>
      </p:sp>
      <p:sp>
        <p:nvSpPr>
          <p:cNvPr id="64" name="TextBox 63">
            <a:extLst>
              <a:ext uri="{FF2B5EF4-FFF2-40B4-BE49-F238E27FC236}">
                <a16:creationId xmlns:a16="http://schemas.microsoft.com/office/drawing/2014/main" id="{0D44FE57-E229-5C3E-E60D-19BB37767A98}"/>
              </a:ext>
            </a:extLst>
          </p:cNvPr>
          <p:cNvSpPr txBox="1"/>
          <p:nvPr/>
        </p:nvSpPr>
        <p:spPr>
          <a:xfrm>
            <a:off x="722374" y="5788165"/>
            <a:ext cx="3240026" cy="830997"/>
          </a:xfrm>
          <a:prstGeom prst="rect">
            <a:avLst/>
          </a:prstGeom>
          <a:noFill/>
        </p:spPr>
        <p:txBody>
          <a:bodyPr wrap="square" rtlCol="0">
            <a:spAutoFit/>
          </a:bodyPr>
          <a:lstStyle/>
          <a:p>
            <a:pPr algn="ctr"/>
            <a:r>
              <a:rPr lang="en-US" sz="2400" dirty="0"/>
              <a:t>Linear Support Vector Machine</a:t>
            </a:r>
          </a:p>
        </p:txBody>
      </p:sp>
      <p:sp>
        <p:nvSpPr>
          <p:cNvPr id="74" name="TextBox 73">
            <a:extLst>
              <a:ext uri="{FF2B5EF4-FFF2-40B4-BE49-F238E27FC236}">
                <a16:creationId xmlns:a16="http://schemas.microsoft.com/office/drawing/2014/main" id="{11321844-05C5-A02B-5684-E3814F29F416}"/>
              </a:ext>
            </a:extLst>
          </p:cNvPr>
          <p:cNvSpPr txBox="1"/>
          <p:nvPr/>
        </p:nvSpPr>
        <p:spPr>
          <a:xfrm>
            <a:off x="4338751" y="4912486"/>
            <a:ext cx="3524810" cy="830997"/>
          </a:xfrm>
          <a:prstGeom prst="rect">
            <a:avLst/>
          </a:prstGeom>
          <a:noFill/>
        </p:spPr>
        <p:txBody>
          <a:bodyPr wrap="square" rtlCol="0">
            <a:spAutoFit/>
          </a:bodyPr>
          <a:lstStyle/>
          <a:p>
            <a:pPr algn="ctr"/>
            <a:r>
              <a:rPr lang="en-US" sz="2400" b="1" dirty="0"/>
              <a:t>Axis Aligned Non-Linear Boundary</a:t>
            </a:r>
          </a:p>
        </p:txBody>
      </p:sp>
      <p:sp>
        <p:nvSpPr>
          <p:cNvPr id="75" name="TextBox 74">
            <a:extLst>
              <a:ext uri="{FF2B5EF4-FFF2-40B4-BE49-F238E27FC236}">
                <a16:creationId xmlns:a16="http://schemas.microsoft.com/office/drawing/2014/main" id="{F3F418EF-E171-AB5B-1912-103C847DDB11}"/>
              </a:ext>
            </a:extLst>
          </p:cNvPr>
          <p:cNvSpPr txBox="1"/>
          <p:nvPr/>
        </p:nvSpPr>
        <p:spPr>
          <a:xfrm>
            <a:off x="5174011" y="5788165"/>
            <a:ext cx="1854290" cy="461665"/>
          </a:xfrm>
          <a:prstGeom prst="rect">
            <a:avLst/>
          </a:prstGeom>
          <a:noFill/>
        </p:spPr>
        <p:txBody>
          <a:bodyPr wrap="none" rtlCol="0">
            <a:spAutoFit/>
          </a:bodyPr>
          <a:lstStyle/>
          <a:p>
            <a:pPr algn="ctr"/>
            <a:r>
              <a:rPr lang="en-US" sz="2400"/>
              <a:t>Decision Tree</a:t>
            </a:r>
            <a:endParaRPr lang="en-US" sz="2400" dirty="0"/>
          </a:p>
        </p:txBody>
      </p:sp>
      <p:sp>
        <p:nvSpPr>
          <p:cNvPr id="76" name="TextBox 75">
            <a:extLst>
              <a:ext uri="{FF2B5EF4-FFF2-40B4-BE49-F238E27FC236}">
                <a16:creationId xmlns:a16="http://schemas.microsoft.com/office/drawing/2014/main" id="{CF593486-D135-AD0A-FED5-1759E3450C38}"/>
              </a:ext>
            </a:extLst>
          </p:cNvPr>
          <p:cNvSpPr txBox="1"/>
          <p:nvPr/>
        </p:nvSpPr>
        <p:spPr>
          <a:xfrm>
            <a:off x="8349720" y="4912486"/>
            <a:ext cx="3185832" cy="830997"/>
          </a:xfrm>
          <a:prstGeom prst="rect">
            <a:avLst/>
          </a:prstGeom>
          <a:noFill/>
        </p:spPr>
        <p:txBody>
          <a:bodyPr wrap="square" rtlCol="0">
            <a:spAutoFit/>
          </a:bodyPr>
          <a:lstStyle/>
          <a:p>
            <a:pPr algn="ctr"/>
            <a:r>
              <a:rPr lang="en-US" sz="2400" b="1" dirty="0"/>
              <a:t>Complex Non-Linear Boundary</a:t>
            </a:r>
          </a:p>
        </p:txBody>
      </p:sp>
      <p:sp>
        <p:nvSpPr>
          <p:cNvPr id="77" name="TextBox 76">
            <a:extLst>
              <a:ext uri="{FF2B5EF4-FFF2-40B4-BE49-F238E27FC236}">
                <a16:creationId xmlns:a16="http://schemas.microsoft.com/office/drawing/2014/main" id="{995314DC-D13D-393B-7F60-7B3F6CAD6052}"/>
              </a:ext>
            </a:extLst>
          </p:cNvPr>
          <p:cNvSpPr txBox="1"/>
          <p:nvPr/>
        </p:nvSpPr>
        <p:spPr>
          <a:xfrm>
            <a:off x="8859455" y="5788165"/>
            <a:ext cx="2166362" cy="461665"/>
          </a:xfrm>
          <a:prstGeom prst="rect">
            <a:avLst/>
          </a:prstGeom>
          <a:noFill/>
        </p:spPr>
        <p:txBody>
          <a:bodyPr wrap="none" rtlCol="0">
            <a:spAutoFit/>
          </a:bodyPr>
          <a:lstStyle/>
          <a:p>
            <a:pPr algn="ctr"/>
            <a:r>
              <a:rPr lang="en-US" sz="2400" dirty="0"/>
              <a:t>Neural Network</a:t>
            </a:r>
          </a:p>
        </p:txBody>
      </p:sp>
    </p:spTree>
    <p:extLst>
      <p:ext uri="{BB962C8B-B14F-4D97-AF65-F5344CB8AC3E}">
        <p14:creationId xmlns:p14="http://schemas.microsoft.com/office/powerpoint/2010/main" val="1534895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When Should You Use Deep Learning?</a:t>
            </a:r>
          </a:p>
        </p:txBody>
      </p:sp>
      <p:sp>
        <p:nvSpPr>
          <p:cNvPr id="7" name="TextBox 6">
            <a:extLst>
              <a:ext uri="{FF2B5EF4-FFF2-40B4-BE49-F238E27FC236}">
                <a16:creationId xmlns:a16="http://schemas.microsoft.com/office/drawing/2014/main" id="{3D679E89-DB66-BF13-2CC9-3A41E62913F1}"/>
              </a:ext>
            </a:extLst>
          </p:cNvPr>
          <p:cNvSpPr txBox="1"/>
          <p:nvPr/>
        </p:nvSpPr>
        <p:spPr>
          <a:xfrm>
            <a:off x="3480192" y="6383989"/>
            <a:ext cx="8711808" cy="461665"/>
          </a:xfrm>
          <a:prstGeom prst="rect">
            <a:avLst/>
          </a:prstGeom>
          <a:noFill/>
        </p:spPr>
        <p:txBody>
          <a:bodyPr wrap="none" rtlCol="0">
            <a:spAutoFit/>
          </a:bodyPr>
          <a:lstStyle/>
          <a:p>
            <a:pPr algn="ctr"/>
            <a:r>
              <a:rPr lang="en-US" sz="2400" dirty="0"/>
              <a:t>https://blog.dataiku.com/when-and-when-not-to-use-deep-learning</a:t>
            </a:r>
          </a:p>
        </p:txBody>
      </p:sp>
      <p:graphicFrame>
        <p:nvGraphicFramePr>
          <p:cNvPr id="24" name="Table 24">
            <a:extLst>
              <a:ext uri="{FF2B5EF4-FFF2-40B4-BE49-F238E27FC236}">
                <a16:creationId xmlns:a16="http://schemas.microsoft.com/office/drawing/2014/main" id="{21A400B4-E671-CA66-D10F-05B7EE59EC5E}"/>
              </a:ext>
            </a:extLst>
          </p:cNvPr>
          <p:cNvGraphicFramePr>
            <a:graphicFrameLocks noGrp="1"/>
          </p:cNvGraphicFramePr>
          <p:nvPr>
            <p:extLst>
              <p:ext uri="{D42A27DB-BD31-4B8C-83A1-F6EECF244321}">
                <p14:modId xmlns:p14="http://schemas.microsoft.com/office/powerpoint/2010/main" val="570895994"/>
              </p:ext>
            </p:extLst>
          </p:nvPr>
        </p:nvGraphicFramePr>
        <p:xfrm>
          <a:off x="1866900" y="1965960"/>
          <a:ext cx="8458200" cy="2926080"/>
        </p:xfrm>
        <a:graphic>
          <a:graphicData uri="http://schemas.openxmlformats.org/drawingml/2006/table">
            <a:tbl>
              <a:tblPr firstRow="1" bandRow="1">
                <a:tableStyleId>{2D5ABB26-0587-4C30-8999-92F81FD0307C}</a:tableStyleId>
              </a:tblPr>
              <a:tblGrid>
                <a:gridCol w="4229100">
                  <a:extLst>
                    <a:ext uri="{9D8B030D-6E8A-4147-A177-3AD203B41FA5}">
                      <a16:colId xmlns:a16="http://schemas.microsoft.com/office/drawing/2014/main" val="3438197079"/>
                    </a:ext>
                  </a:extLst>
                </a:gridCol>
                <a:gridCol w="4229100">
                  <a:extLst>
                    <a:ext uri="{9D8B030D-6E8A-4147-A177-3AD203B41FA5}">
                      <a16:colId xmlns:a16="http://schemas.microsoft.com/office/drawing/2014/main" val="262764519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t>Classical Machine Learning</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t>Deep Learning</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4916982"/>
                  </a:ext>
                </a:extLst>
              </a:tr>
              <a:tr h="4673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1B2031"/>
                          </a:solidFill>
                          <a:effectLst/>
                        </a:rPr>
                        <a:t>Interpretability and </a:t>
                      </a:r>
                      <a:r>
                        <a:rPr lang="en-US" sz="2400" b="0" dirty="0" err="1">
                          <a:solidFill>
                            <a:srgbClr val="1B2031"/>
                          </a:solidFill>
                          <a:effectLst/>
                        </a:rPr>
                        <a:t>explainability</a:t>
                      </a:r>
                      <a:r>
                        <a:rPr lang="en-US" sz="2400" b="0" dirty="0">
                          <a:solidFill>
                            <a:srgbClr val="1B2031"/>
                          </a:solidFill>
                          <a:effectLst/>
                        </a:rPr>
                        <a:t> is a priority.</a:t>
                      </a:r>
                      <a:endParaRPr lang="en-US" sz="24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1B2031"/>
                          </a:solidFill>
                          <a:effectLst/>
                        </a:rPr>
                        <a:t>Very high accuracy is a priority.</a:t>
                      </a:r>
                    </a:p>
                    <a:p>
                      <a:endParaRPr lang="en-US" sz="24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23803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1B2031"/>
                          </a:solidFill>
                          <a:effectLst/>
                        </a:rPr>
                        <a:t>Smaller amounts of relatively simple data.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1B2031"/>
                          </a:solidFill>
                          <a:effectLst/>
                        </a:rPr>
                        <a:t>Large amounts of precisely labeled data.</a:t>
                      </a:r>
                      <a:endParaRPr lang="en-US" sz="24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649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1B2031"/>
                          </a:solidFill>
                          <a:effectLst/>
                        </a:rPr>
                        <a:t>Straightforward feature engineering.</a:t>
                      </a:r>
                      <a:endParaRPr lang="en-US" sz="24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1B2031"/>
                          </a:solidFill>
                          <a:effectLst/>
                        </a:rPr>
                        <a:t>Complex feature engineering.</a:t>
                      </a:r>
                      <a:endParaRPr lang="en-US" sz="24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33344024"/>
                  </a:ext>
                </a:extLst>
              </a:tr>
            </a:tbl>
          </a:graphicData>
        </a:graphic>
      </p:graphicFrame>
    </p:spTree>
    <p:extLst>
      <p:ext uri="{BB962C8B-B14F-4D97-AF65-F5344CB8AC3E}">
        <p14:creationId xmlns:p14="http://schemas.microsoft.com/office/powerpoint/2010/main" val="1034863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When Should You Use Deep Learning?</a:t>
            </a:r>
          </a:p>
        </p:txBody>
      </p:sp>
      <p:sp>
        <p:nvSpPr>
          <p:cNvPr id="7" name="TextBox 6">
            <a:extLst>
              <a:ext uri="{FF2B5EF4-FFF2-40B4-BE49-F238E27FC236}">
                <a16:creationId xmlns:a16="http://schemas.microsoft.com/office/drawing/2014/main" id="{3D679E89-DB66-BF13-2CC9-3A41E62913F1}"/>
              </a:ext>
            </a:extLst>
          </p:cNvPr>
          <p:cNvSpPr txBox="1"/>
          <p:nvPr/>
        </p:nvSpPr>
        <p:spPr>
          <a:xfrm>
            <a:off x="3480192" y="6383989"/>
            <a:ext cx="8711808" cy="461665"/>
          </a:xfrm>
          <a:prstGeom prst="rect">
            <a:avLst/>
          </a:prstGeom>
          <a:noFill/>
        </p:spPr>
        <p:txBody>
          <a:bodyPr wrap="none" rtlCol="0">
            <a:spAutoFit/>
          </a:bodyPr>
          <a:lstStyle/>
          <a:p>
            <a:pPr algn="ctr"/>
            <a:r>
              <a:rPr lang="en-US" sz="2400" dirty="0"/>
              <a:t>https://blog.dataiku.com/when-and-when-not-to-use-deep-learning</a:t>
            </a:r>
          </a:p>
        </p:txBody>
      </p:sp>
      <p:graphicFrame>
        <p:nvGraphicFramePr>
          <p:cNvPr id="24" name="Table 24">
            <a:extLst>
              <a:ext uri="{FF2B5EF4-FFF2-40B4-BE49-F238E27FC236}">
                <a16:creationId xmlns:a16="http://schemas.microsoft.com/office/drawing/2014/main" id="{21A400B4-E671-CA66-D10F-05B7EE59EC5E}"/>
              </a:ext>
            </a:extLst>
          </p:cNvPr>
          <p:cNvGraphicFramePr>
            <a:graphicFrameLocks noGrp="1"/>
          </p:cNvGraphicFramePr>
          <p:nvPr/>
        </p:nvGraphicFramePr>
        <p:xfrm>
          <a:off x="1866900" y="1965960"/>
          <a:ext cx="8458200" cy="2926080"/>
        </p:xfrm>
        <a:graphic>
          <a:graphicData uri="http://schemas.openxmlformats.org/drawingml/2006/table">
            <a:tbl>
              <a:tblPr firstRow="1" bandRow="1">
                <a:tableStyleId>{2D5ABB26-0587-4C30-8999-92F81FD0307C}</a:tableStyleId>
              </a:tblPr>
              <a:tblGrid>
                <a:gridCol w="4229100">
                  <a:extLst>
                    <a:ext uri="{9D8B030D-6E8A-4147-A177-3AD203B41FA5}">
                      <a16:colId xmlns:a16="http://schemas.microsoft.com/office/drawing/2014/main" val="3438197079"/>
                    </a:ext>
                  </a:extLst>
                </a:gridCol>
                <a:gridCol w="4229100">
                  <a:extLst>
                    <a:ext uri="{9D8B030D-6E8A-4147-A177-3AD203B41FA5}">
                      <a16:colId xmlns:a16="http://schemas.microsoft.com/office/drawing/2014/main" val="262764519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t>Classical Machine Learning</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t>Deep Learning</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4916982"/>
                  </a:ext>
                </a:extLst>
              </a:tr>
              <a:tr h="4673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1B2031"/>
                          </a:solidFill>
                          <a:effectLst/>
                        </a:rPr>
                        <a:t>Interpretability and </a:t>
                      </a:r>
                      <a:r>
                        <a:rPr lang="en-US" sz="2400" b="0" dirty="0" err="1">
                          <a:solidFill>
                            <a:srgbClr val="1B2031"/>
                          </a:solidFill>
                          <a:effectLst/>
                        </a:rPr>
                        <a:t>explainability</a:t>
                      </a:r>
                      <a:r>
                        <a:rPr lang="en-US" sz="2400" b="0" dirty="0">
                          <a:solidFill>
                            <a:srgbClr val="1B2031"/>
                          </a:solidFill>
                          <a:effectLst/>
                        </a:rPr>
                        <a:t> is a priority.</a:t>
                      </a:r>
                      <a:endParaRPr lang="en-US" sz="24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1B2031"/>
                          </a:solidFill>
                          <a:effectLst/>
                        </a:rPr>
                        <a:t>Very high accuracy is a priority.</a:t>
                      </a:r>
                    </a:p>
                    <a:p>
                      <a:endParaRPr lang="en-US" sz="24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23803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1B2031"/>
                          </a:solidFill>
                          <a:effectLst/>
                        </a:rPr>
                        <a:t>Smaller amounts of relatively simple data.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1B2031"/>
                          </a:solidFill>
                          <a:effectLst/>
                        </a:rPr>
                        <a:t>Large amounts of precisely labeled data.</a:t>
                      </a:r>
                      <a:endParaRPr lang="en-US" sz="24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649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1B2031"/>
                          </a:solidFill>
                          <a:effectLst/>
                        </a:rPr>
                        <a:t>Straightforward feature engineering.</a:t>
                      </a:r>
                      <a:endParaRPr lang="en-US" sz="24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1B2031"/>
                          </a:solidFill>
                          <a:effectLst/>
                        </a:rPr>
                        <a:t>Complex feature engineering.</a:t>
                      </a:r>
                      <a:endParaRPr lang="en-US" sz="24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33344024"/>
                  </a:ext>
                </a:extLst>
              </a:tr>
            </a:tbl>
          </a:graphicData>
        </a:graphic>
      </p:graphicFrame>
      <p:sp>
        <p:nvSpPr>
          <p:cNvPr id="3" name="Rectangle 2">
            <a:extLst>
              <a:ext uri="{FF2B5EF4-FFF2-40B4-BE49-F238E27FC236}">
                <a16:creationId xmlns:a16="http://schemas.microsoft.com/office/drawing/2014/main" id="{B45B1AC6-DFF0-2718-044F-7AC043242F38}"/>
              </a:ext>
            </a:extLst>
          </p:cNvPr>
          <p:cNvSpPr/>
          <p:nvPr/>
        </p:nvSpPr>
        <p:spPr>
          <a:xfrm>
            <a:off x="1346200" y="2438400"/>
            <a:ext cx="9499600" cy="334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E3E6DDB-74FC-92B9-E51E-95922190A435}"/>
              </a:ext>
            </a:extLst>
          </p:cNvPr>
          <p:cNvSpPr txBox="1"/>
          <p:nvPr/>
        </p:nvSpPr>
        <p:spPr>
          <a:xfrm>
            <a:off x="2679700" y="2672202"/>
            <a:ext cx="2604816" cy="1569660"/>
          </a:xfrm>
          <a:prstGeom prst="rect">
            <a:avLst/>
          </a:prstGeom>
          <a:noFill/>
        </p:spPr>
        <p:txBody>
          <a:bodyPr wrap="none" rtlCol="0">
            <a:spAutoFit/>
          </a:bodyPr>
          <a:lstStyle/>
          <a:p>
            <a:pPr algn="ctr"/>
            <a:r>
              <a:rPr lang="en-US" sz="2400" dirty="0"/>
              <a:t>K-Means Clustering</a:t>
            </a:r>
          </a:p>
          <a:p>
            <a:pPr algn="ctr"/>
            <a:r>
              <a:rPr lang="en-US" sz="2400" dirty="0"/>
              <a:t>Linear Regression</a:t>
            </a:r>
          </a:p>
          <a:p>
            <a:pPr algn="ctr"/>
            <a:r>
              <a:rPr lang="en-US" sz="2400" dirty="0"/>
              <a:t>Decision Trees</a:t>
            </a:r>
          </a:p>
          <a:p>
            <a:pPr algn="ctr"/>
            <a:r>
              <a:rPr lang="en-US" sz="2400" dirty="0"/>
              <a:t>Random Forest</a:t>
            </a:r>
          </a:p>
        </p:txBody>
      </p:sp>
      <p:sp>
        <p:nvSpPr>
          <p:cNvPr id="6" name="TextBox 5">
            <a:extLst>
              <a:ext uri="{FF2B5EF4-FFF2-40B4-BE49-F238E27FC236}">
                <a16:creationId xmlns:a16="http://schemas.microsoft.com/office/drawing/2014/main" id="{9E367DBB-9761-8D2E-500C-CD10E9504951}"/>
              </a:ext>
            </a:extLst>
          </p:cNvPr>
          <p:cNvSpPr txBox="1"/>
          <p:nvPr/>
        </p:nvSpPr>
        <p:spPr>
          <a:xfrm>
            <a:off x="6228232" y="2672202"/>
            <a:ext cx="3963329" cy="830997"/>
          </a:xfrm>
          <a:prstGeom prst="rect">
            <a:avLst/>
          </a:prstGeom>
          <a:noFill/>
        </p:spPr>
        <p:txBody>
          <a:bodyPr wrap="none" rtlCol="0">
            <a:spAutoFit/>
          </a:bodyPr>
          <a:lstStyle/>
          <a:p>
            <a:pPr algn="ctr"/>
            <a:r>
              <a:rPr lang="en-US" sz="2400" dirty="0"/>
              <a:t>Fully Connected Network</a:t>
            </a:r>
          </a:p>
          <a:p>
            <a:pPr algn="ctr"/>
            <a:r>
              <a:rPr lang="en-US" sz="2400" dirty="0"/>
              <a:t>Convolutional Neural Network</a:t>
            </a:r>
          </a:p>
        </p:txBody>
      </p:sp>
    </p:spTree>
    <p:extLst>
      <p:ext uri="{BB962C8B-B14F-4D97-AF65-F5344CB8AC3E}">
        <p14:creationId xmlns:p14="http://schemas.microsoft.com/office/powerpoint/2010/main" val="1761465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When Should You Use Deep Learning?</a:t>
            </a:r>
          </a:p>
        </p:txBody>
      </p:sp>
      <p:pic>
        <p:nvPicPr>
          <p:cNvPr id="3" name="Picture 2">
            <a:extLst>
              <a:ext uri="{FF2B5EF4-FFF2-40B4-BE49-F238E27FC236}">
                <a16:creationId xmlns:a16="http://schemas.microsoft.com/office/drawing/2014/main" id="{3A038A45-0C17-D86E-40C1-993977152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354" y="2333816"/>
            <a:ext cx="2996655" cy="22445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BFE96F-1FBD-D55B-A3E7-54E56F75BD47}"/>
              </a:ext>
            </a:extLst>
          </p:cNvPr>
          <p:cNvSpPr txBox="1"/>
          <p:nvPr/>
        </p:nvSpPr>
        <p:spPr>
          <a:xfrm>
            <a:off x="2632724" y="4861854"/>
            <a:ext cx="849912" cy="461665"/>
          </a:xfrm>
          <a:prstGeom prst="rect">
            <a:avLst/>
          </a:prstGeom>
          <a:noFill/>
        </p:spPr>
        <p:txBody>
          <a:bodyPr wrap="none" rtlCol="0">
            <a:spAutoFit/>
          </a:bodyPr>
          <a:lstStyle/>
          <a:p>
            <a:pPr algn="ctr"/>
            <a:r>
              <a:rPr lang="en-US" sz="2400" dirty="0"/>
              <a:t>Input</a:t>
            </a:r>
          </a:p>
        </p:txBody>
      </p:sp>
      <p:grpSp>
        <p:nvGrpSpPr>
          <p:cNvPr id="40" name="Group 39">
            <a:extLst>
              <a:ext uri="{FF2B5EF4-FFF2-40B4-BE49-F238E27FC236}">
                <a16:creationId xmlns:a16="http://schemas.microsoft.com/office/drawing/2014/main" id="{F3ED562E-CED3-5C99-E5D5-898E632156F1}"/>
              </a:ext>
            </a:extLst>
          </p:cNvPr>
          <p:cNvGrpSpPr/>
          <p:nvPr/>
        </p:nvGrpSpPr>
        <p:grpSpPr>
          <a:xfrm>
            <a:off x="5222206" y="2146300"/>
            <a:ext cx="516132" cy="2619630"/>
            <a:chOff x="4569003" y="2349500"/>
            <a:chExt cx="516132" cy="2619630"/>
          </a:xfrm>
        </p:grpSpPr>
        <p:sp>
          <p:nvSpPr>
            <p:cNvPr id="7" name="Rectangle 6">
              <a:extLst>
                <a:ext uri="{FF2B5EF4-FFF2-40B4-BE49-F238E27FC236}">
                  <a16:creationId xmlns:a16="http://schemas.microsoft.com/office/drawing/2014/main" id="{62ECF26E-FE12-668B-A3BA-180F348B3015}"/>
                </a:ext>
              </a:extLst>
            </p:cNvPr>
            <p:cNvSpPr/>
            <p:nvPr/>
          </p:nvSpPr>
          <p:spPr>
            <a:xfrm>
              <a:off x="4569003" y="2349500"/>
              <a:ext cx="516132" cy="26196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A608BD1-EF35-7BF4-03C2-44150A7F2801}"/>
                </a:ext>
              </a:extLst>
            </p:cNvPr>
            <p:cNvSpPr txBox="1"/>
            <p:nvPr/>
          </p:nvSpPr>
          <p:spPr>
            <a:xfrm rot="16200000">
              <a:off x="3654601" y="3428368"/>
              <a:ext cx="2344937" cy="461665"/>
            </a:xfrm>
            <a:prstGeom prst="rect">
              <a:avLst/>
            </a:prstGeom>
            <a:noFill/>
          </p:spPr>
          <p:txBody>
            <a:bodyPr wrap="none" rtlCol="0">
              <a:spAutoFit/>
            </a:bodyPr>
            <a:lstStyle/>
            <a:p>
              <a:pPr algn="ctr"/>
              <a:r>
                <a:rPr lang="en-US" sz="2400" dirty="0"/>
                <a:t>Feature Extractor</a:t>
              </a:r>
            </a:p>
          </p:txBody>
        </p:sp>
      </p:grpSp>
      <p:cxnSp>
        <p:nvCxnSpPr>
          <p:cNvPr id="18" name="Straight Arrow Connector 17">
            <a:extLst>
              <a:ext uri="{FF2B5EF4-FFF2-40B4-BE49-F238E27FC236}">
                <a16:creationId xmlns:a16="http://schemas.microsoft.com/office/drawing/2014/main" id="{33F6A8D6-DA18-08F8-E0F1-E6D4EAEA74E7}"/>
              </a:ext>
            </a:extLst>
          </p:cNvPr>
          <p:cNvCxnSpPr/>
          <p:nvPr/>
        </p:nvCxnSpPr>
        <p:spPr>
          <a:xfrm>
            <a:off x="4684843" y="3456115"/>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C5EE9FC-6263-6779-5262-EF50AC6783B8}"/>
              </a:ext>
            </a:extLst>
          </p:cNvPr>
          <p:cNvCxnSpPr/>
          <p:nvPr/>
        </p:nvCxnSpPr>
        <p:spPr>
          <a:xfrm>
            <a:off x="5894701" y="3456115"/>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888A7671-0749-D6EA-5A6E-DD44BBC22616}"/>
              </a:ext>
            </a:extLst>
          </p:cNvPr>
          <p:cNvGrpSpPr/>
          <p:nvPr/>
        </p:nvGrpSpPr>
        <p:grpSpPr>
          <a:xfrm>
            <a:off x="6432064" y="2560626"/>
            <a:ext cx="1004337" cy="1828614"/>
            <a:chOff x="5766767" y="2795725"/>
            <a:chExt cx="1004337" cy="1828614"/>
          </a:xfrm>
        </p:grpSpPr>
        <p:sp>
          <p:nvSpPr>
            <p:cNvPr id="22" name="TextBox 21">
              <a:extLst>
                <a:ext uri="{FF2B5EF4-FFF2-40B4-BE49-F238E27FC236}">
                  <a16:creationId xmlns:a16="http://schemas.microsoft.com/office/drawing/2014/main" id="{08E5D6E1-D250-4948-6F4E-DEB16EE6D906}"/>
                </a:ext>
              </a:extLst>
            </p:cNvPr>
            <p:cNvSpPr txBox="1"/>
            <p:nvPr/>
          </p:nvSpPr>
          <p:spPr>
            <a:xfrm>
              <a:off x="5860447" y="2795725"/>
              <a:ext cx="773417" cy="461665"/>
            </a:xfrm>
            <a:prstGeom prst="rect">
              <a:avLst/>
            </a:prstGeom>
            <a:noFill/>
          </p:spPr>
          <p:txBody>
            <a:bodyPr wrap="none" rtlCol="0">
              <a:spAutoFit/>
            </a:bodyPr>
            <a:lstStyle/>
            <a:p>
              <a:pPr algn="ctr"/>
              <a:r>
                <a:rPr lang="en-US" sz="2400" dirty="0"/>
                <a:t>Grey</a:t>
              </a:r>
            </a:p>
          </p:txBody>
        </p:sp>
        <p:sp>
          <p:nvSpPr>
            <p:cNvPr id="23" name="TextBox 22">
              <a:extLst>
                <a:ext uri="{FF2B5EF4-FFF2-40B4-BE49-F238E27FC236}">
                  <a16:creationId xmlns:a16="http://schemas.microsoft.com/office/drawing/2014/main" id="{36FD67F7-5209-064C-E750-E736DFF55583}"/>
                </a:ext>
              </a:extLst>
            </p:cNvPr>
            <p:cNvSpPr txBox="1"/>
            <p:nvPr/>
          </p:nvSpPr>
          <p:spPr>
            <a:xfrm>
              <a:off x="5790278" y="3247017"/>
              <a:ext cx="957314" cy="461665"/>
            </a:xfrm>
            <a:prstGeom prst="rect">
              <a:avLst/>
            </a:prstGeom>
            <a:noFill/>
          </p:spPr>
          <p:txBody>
            <a:bodyPr wrap="none" rtlCol="0">
              <a:spAutoFit/>
            </a:bodyPr>
            <a:lstStyle/>
            <a:p>
              <a:pPr algn="ctr"/>
              <a:r>
                <a:rPr lang="en-US" sz="2400" dirty="0"/>
                <a:t>4 Legs</a:t>
              </a:r>
            </a:p>
          </p:txBody>
        </p:sp>
        <p:sp>
          <p:nvSpPr>
            <p:cNvPr id="24" name="TextBox 23">
              <a:extLst>
                <a:ext uri="{FF2B5EF4-FFF2-40B4-BE49-F238E27FC236}">
                  <a16:creationId xmlns:a16="http://schemas.microsoft.com/office/drawing/2014/main" id="{D93A6906-4F78-6E5D-EEEE-7FACF96F0B0F}"/>
                </a:ext>
              </a:extLst>
            </p:cNvPr>
            <p:cNvSpPr txBox="1"/>
            <p:nvPr/>
          </p:nvSpPr>
          <p:spPr>
            <a:xfrm>
              <a:off x="5803701" y="4162674"/>
              <a:ext cx="886909" cy="461665"/>
            </a:xfrm>
            <a:prstGeom prst="rect">
              <a:avLst/>
            </a:prstGeom>
            <a:noFill/>
          </p:spPr>
          <p:txBody>
            <a:bodyPr wrap="none" rtlCol="0">
              <a:spAutoFit/>
            </a:bodyPr>
            <a:lstStyle/>
            <a:p>
              <a:pPr algn="ctr"/>
              <a:r>
                <a:rPr lang="en-US" sz="2400" dirty="0"/>
                <a:t>Trunk</a:t>
              </a:r>
            </a:p>
          </p:txBody>
        </p:sp>
        <p:sp>
          <p:nvSpPr>
            <p:cNvPr id="25" name="TextBox 24">
              <a:extLst>
                <a:ext uri="{FF2B5EF4-FFF2-40B4-BE49-F238E27FC236}">
                  <a16:creationId xmlns:a16="http://schemas.microsoft.com/office/drawing/2014/main" id="{4C43B0D6-7F78-81B1-50D5-C631989FFB38}"/>
                </a:ext>
              </a:extLst>
            </p:cNvPr>
            <p:cNvSpPr txBox="1"/>
            <p:nvPr/>
          </p:nvSpPr>
          <p:spPr>
            <a:xfrm rot="16200000">
              <a:off x="5984724" y="3698925"/>
              <a:ext cx="397866" cy="461665"/>
            </a:xfrm>
            <a:prstGeom prst="rect">
              <a:avLst/>
            </a:prstGeom>
            <a:noFill/>
          </p:spPr>
          <p:txBody>
            <a:bodyPr wrap="none" rtlCol="0">
              <a:spAutoFit/>
            </a:bodyPr>
            <a:lstStyle/>
            <a:p>
              <a:pPr algn="ctr"/>
              <a:r>
                <a:rPr lang="en-US" sz="2400" dirty="0"/>
                <a:t>…</a:t>
              </a:r>
            </a:p>
          </p:txBody>
        </p:sp>
        <p:sp>
          <p:nvSpPr>
            <p:cNvPr id="26" name="Rectangle 25">
              <a:extLst>
                <a:ext uri="{FF2B5EF4-FFF2-40B4-BE49-F238E27FC236}">
                  <a16:creationId xmlns:a16="http://schemas.microsoft.com/office/drawing/2014/main" id="{9CC2C091-4DCC-B881-284B-ADB91EFC7DAE}"/>
                </a:ext>
              </a:extLst>
            </p:cNvPr>
            <p:cNvSpPr/>
            <p:nvPr/>
          </p:nvSpPr>
          <p:spPr>
            <a:xfrm>
              <a:off x="5766767" y="2819401"/>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7ACE575-4E7A-C699-BC23-6E8CB89CCF40}"/>
                </a:ext>
              </a:extLst>
            </p:cNvPr>
            <p:cNvSpPr/>
            <p:nvPr/>
          </p:nvSpPr>
          <p:spPr>
            <a:xfrm>
              <a:off x="5766767" y="3258856"/>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EC891265-4DCE-479E-3613-8180146D2F1F}"/>
                </a:ext>
              </a:extLst>
            </p:cNvPr>
            <p:cNvSpPr/>
            <p:nvPr/>
          </p:nvSpPr>
          <p:spPr>
            <a:xfrm>
              <a:off x="5766767" y="3704846"/>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B1CB4385-799A-6F4E-D3A2-975ADB63FC03}"/>
                </a:ext>
              </a:extLst>
            </p:cNvPr>
            <p:cNvSpPr/>
            <p:nvPr/>
          </p:nvSpPr>
          <p:spPr>
            <a:xfrm>
              <a:off x="5766767" y="4150834"/>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34A088C2-ADDF-86E7-C410-D745D1D6C0A8}"/>
              </a:ext>
            </a:extLst>
          </p:cNvPr>
          <p:cNvGrpSpPr/>
          <p:nvPr/>
        </p:nvGrpSpPr>
        <p:grpSpPr>
          <a:xfrm>
            <a:off x="8130127" y="2146300"/>
            <a:ext cx="516132" cy="2619630"/>
            <a:chOff x="7543419" y="2349500"/>
            <a:chExt cx="516132" cy="2619630"/>
          </a:xfrm>
        </p:grpSpPr>
        <p:sp>
          <p:nvSpPr>
            <p:cNvPr id="32" name="Rectangle 31">
              <a:extLst>
                <a:ext uri="{FF2B5EF4-FFF2-40B4-BE49-F238E27FC236}">
                  <a16:creationId xmlns:a16="http://schemas.microsoft.com/office/drawing/2014/main" id="{FDE276E7-26EE-1904-36BE-74DDE1F947FE}"/>
                </a:ext>
              </a:extLst>
            </p:cNvPr>
            <p:cNvSpPr/>
            <p:nvPr/>
          </p:nvSpPr>
          <p:spPr>
            <a:xfrm>
              <a:off x="7543419" y="2349500"/>
              <a:ext cx="516132" cy="26196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E2AB9E7B-5192-8A4F-5B56-C599B687BC02}"/>
                </a:ext>
              </a:extLst>
            </p:cNvPr>
            <p:cNvSpPr txBox="1"/>
            <p:nvPr/>
          </p:nvSpPr>
          <p:spPr>
            <a:xfrm rot="16200000">
              <a:off x="6554576" y="3428483"/>
              <a:ext cx="2493824" cy="461665"/>
            </a:xfrm>
            <a:prstGeom prst="rect">
              <a:avLst/>
            </a:prstGeom>
            <a:noFill/>
          </p:spPr>
          <p:txBody>
            <a:bodyPr wrap="none" rtlCol="0">
              <a:spAutoFit/>
            </a:bodyPr>
            <a:lstStyle/>
            <a:p>
              <a:pPr algn="ctr"/>
              <a:r>
                <a:rPr lang="en-US" sz="2400" dirty="0"/>
                <a:t>Feature Reasoning</a:t>
              </a:r>
            </a:p>
          </p:txBody>
        </p:sp>
      </p:grpSp>
      <p:cxnSp>
        <p:nvCxnSpPr>
          <p:cNvPr id="34" name="Straight Arrow Connector 33">
            <a:extLst>
              <a:ext uri="{FF2B5EF4-FFF2-40B4-BE49-F238E27FC236}">
                <a16:creationId xmlns:a16="http://schemas.microsoft.com/office/drawing/2014/main" id="{4A57C83B-4723-CE30-BFE0-7B7CD8EA6326}"/>
              </a:ext>
            </a:extLst>
          </p:cNvPr>
          <p:cNvCxnSpPr/>
          <p:nvPr/>
        </p:nvCxnSpPr>
        <p:spPr>
          <a:xfrm>
            <a:off x="7592764" y="3461374"/>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E6E3B39-60E6-0D59-C4D3-A98CF9985E79}"/>
              </a:ext>
            </a:extLst>
          </p:cNvPr>
          <p:cNvSpPr txBox="1"/>
          <p:nvPr/>
        </p:nvSpPr>
        <p:spPr>
          <a:xfrm>
            <a:off x="5968170" y="4861854"/>
            <a:ext cx="2022413" cy="461665"/>
          </a:xfrm>
          <a:prstGeom prst="rect">
            <a:avLst/>
          </a:prstGeom>
          <a:noFill/>
        </p:spPr>
        <p:txBody>
          <a:bodyPr wrap="none" rtlCol="0">
            <a:spAutoFit/>
          </a:bodyPr>
          <a:lstStyle/>
          <a:p>
            <a:pPr algn="ctr"/>
            <a:r>
              <a:rPr lang="en-US" sz="2400" dirty="0"/>
              <a:t>Feature Vector</a:t>
            </a:r>
          </a:p>
        </p:txBody>
      </p:sp>
      <p:sp>
        <p:nvSpPr>
          <p:cNvPr id="37" name="TextBox 36">
            <a:extLst>
              <a:ext uri="{FF2B5EF4-FFF2-40B4-BE49-F238E27FC236}">
                <a16:creationId xmlns:a16="http://schemas.microsoft.com/office/drawing/2014/main" id="{25B01ED5-71BE-2381-DF9E-EA9BE03CFCFE}"/>
              </a:ext>
            </a:extLst>
          </p:cNvPr>
          <p:cNvSpPr txBox="1"/>
          <p:nvPr/>
        </p:nvSpPr>
        <p:spPr>
          <a:xfrm>
            <a:off x="9339984" y="3227076"/>
            <a:ext cx="1292662" cy="461665"/>
          </a:xfrm>
          <a:prstGeom prst="rect">
            <a:avLst/>
          </a:prstGeom>
          <a:noFill/>
        </p:spPr>
        <p:txBody>
          <a:bodyPr wrap="none" rtlCol="0">
            <a:spAutoFit/>
          </a:bodyPr>
          <a:lstStyle/>
          <a:p>
            <a:pPr algn="ctr"/>
            <a:r>
              <a:rPr lang="en-US" sz="2400" dirty="0"/>
              <a:t>Elephant</a:t>
            </a:r>
          </a:p>
        </p:txBody>
      </p:sp>
      <p:cxnSp>
        <p:nvCxnSpPr>
          <p:cNvPr id="38" name="Straight Arrow Connector 37">
            <a:extLst>
              <a:ext uri="{FF2B5EF4-FFF2-40B4-BE49-F238E27FC236}">
                <a16:creationId xmlns:a16="http://schemas.microsoft.com/office/drawing/2014/main" id="{AA7AD4B7-3B04-976B-3CC8-6B795E9429D7}"/>
              </a:ext>
            </a:extLst>
          </p:cNvPr>
          <p:cNvCxnSpPr/>
          <p:nvPr/>
        </p:nvCxnSpPr>
        <p:spPr>
          <a:xfrm>
            <a:off x="8802622" y="3456001"/>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4BD0B2D-832D-CA06-3720-56EC0097DA8E}"/>
              </a:ext>
            </a:extLst>
          </p:cNvPr>
          <p:cNvSpPr txBox="1"/>
          <p:nvPr/>
        </p:nvSpPr>
        <p:spPr>
          <a:xfrm>
            <a:off x="9446425" y="4861854"/>
            <a:ext cx="1079143" cy="461665"/>
          </a:xfrm>
          <a:prstGeom prst="rect">
            <a:avLst/>
          </a:prstGeom>
          <a:noFill/>
        </p:spPr>
        <p:txBody>
          <a:bodyPr wrap="none" rtlCol="0">
            <a:spAutoFit/>
          </a:bodyPr>
          <a:lstStyle/>
          <a:p>
            <a:pPr algn="ctr"/>
            <a:r>
              <a:rPr lang="en-US" sz="2400" dirty="0"/>
              <a:t>Output</a:t>
            </a:r>
          </a:p>
        </p:txBody>
      </p:sp>
      <p:sp>
        <p:nvSpPr>
          <p:cNvPr id="4" name="TextBox 3">
            <a:extLst>
              <a:ext uri="{FF2B5EF4-FFF2-40B4-BE49-F238E27FC236}">
                <a16:creationId xmlns:a16="http://schemas.microsoft.com/office/drawing/2014/main" id="{E97998D3-DFBD-53C8-30ED-061F05B36DAB}"/>
              </a:ext>
            </a:extLst>
          </p:cNvPr>
          <p:cNvSpPr txBox="1"/>
          <p:nvPr/>
        </p:nvSpPr>
        <p:spPr>
          <a:xfrm>
            <a:off x="4178190" y="5789348"/>
            <a:ext cx="3835665" cy="461665"/>
          </a:xfrm>
          <a:prstGeom prst="rect">
            <a:avLst/>
          </a:prstGeom>
          <a:noFill/>
        </p:spPr>
        <p:txBody>
          <a:bodyPr wrap="none" rtlCol="0">
            <a:spAutoFit/>
          </a:bodyPr>
          <a:lstStyle/>
          <a:p>
            <a:pPr algn="ctr"/>
            <a:r>
              <a:rPr lang="en-US" sz="2400" dirty="0"/>
              <a:t>What animal is in this image?</a:t>
            </a:r>
          </a:p>
        </p:txBody>
      </p:sp>
    </p:spTree>
    <p:extLst>
      <p:ext uri="{BB962C8B-B14F-4D97-AF65-F5344CB8AC3E}">
        <p14:creationId xmlns:p14="http://schemas.microsoft.com/office/powerpoint/2010/main" val="1060100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When Should You Use Deep Learning?</a:t>
            </a:r>
          </a:p>
        </p:txBody>
      </p:sp>
      <p:pic>
        <p:nvPicPr>
          <p:cNvPr id="3" name="Picture 2">
            <a:extLst>
              <a:ext uri="{FF2B5EF4-FFF2-40B4-BE49-F238E27FC236}">
                <a16:creationId xmlns:a16="http://schemas.microsoft.com/office/drawing/2014/main" id="{3A038A45-0C17-D86E-40C1-993977152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354" y="2333816"/>
            <a:ext cx="2996655" cy="22445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BFE96F-1FBD-D55B-A3E7-54E56F75BD47}"/>
              </a:ext>
            </a:extLst>
          </p:cNvPr>
          <p:cNvSpPr txBox="1"/>
          <p:nvPr/>
        </p:nvSpPr>
        <p:spPr>
          <a:xfrm>
            <a:off x="2632724" y="4861854"/>
            <a:ext cx="849912" cy="461665"/>
          </a:xfrm>
          <a:prstGeom prst="rect">
            <a:avLst/>
          </a:prstGeom>
          <a:noFill/>
        </p:spPr>
        <p:txBody>
          <a:bodyPr wrap="none" rtlCol="0">
            <a:spAutoFit/>
          </a:bodyPr>
          <a:lstStyle/>
          <a:p>
            <a:pPr algn="ctr"/>
            <a:r>
              <a:rPr lang="en-US" sz="2400" dirty="0"/>
              <a:t>Input</a:t>
            </a:r>
          </a:p>
        </p:txBody>
      </p:sp>
      <p:grpSp>
        <p:nvGrpSpPr>
          <p:cNvPr id="40" name="Group 39">
            <a:extLst>
              <a:ext uri="{FF2B5EF4-FFF2-40B4-BE49-F238E27FC236}">
                <a16:creationId xmlns:a16="http://schemas.microsoft.com/office/drawing/2014/main" id="{F3ED562E-CED3-5C99-E5D5-898E632156F1}"/>
              </a:ext>
            </a:extLst>
          </p:cNvPr>
          <p:cNvGrpSpPr/>
          <p:nvPr/>
        </p:nvGrpSpPr>
        <p:grpSpPr>
          <a:xfrm>
            <a:off x="5222206" y="2146300"/>
            <a:ext cx="516132" cy="2619630"/>
            <a:chOff x="4569003" y="2349500"/>
            <a:chExt cx="516132" cy="2619630"/>
          </a:xfrm>
        </p:grpSpPr>
        <p:sp>
          <p:nvSpPr>
            <p:cNvPr id="7" name="Rectangle 6">
              <a:extLst>
                <a:ext uri="{FF2B5EF4-FFF2-40B4-BE49-F238E27FC236}">
                  <a16:creationId xmlns:a16="http://schemas.microsoft.com/office/drawing/2014/main" id="{62ECF26E-FE12-668B-A3BA-180F348B3015}"/>
                </a:ext>
              </a:extLst>
            </p:cNvPr>
            <p:cNvSpPr/>
            <p:nvPr/>
          </p:nvSpPr>
          <p:spPr>
            <a:xfrm>
              <a:off x="4569003" y="2349500"/>
              <a:ext cx="516132" cy="26196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A608BD1-EF35-7BF4-03C2-44150A7F2801}"/>
                </a:ext>
              </a:extLst>
            </p:cNvPr>
            <p:cNvSpPr txBox="1"/>
            <p:nvPr/>
          </p:nvSpPr>
          <p:spPr>
            <a:xfrm rot="16200000">
              <a:off x="3654601" y="3428368"/>
              <a:ext cx="2344937" cy="461665"/>
            </a:xfrm>
            <a:prstGeom prst="rect">
              <a:avLst/>
            </a:prstGeom>
            <a:noFill/>
          </p:spPr>
          <p:txBody>
            <a:bodyPr wrap="none" rtlCol="0">
              <a:spAutoFit/>
            </a:bodyPr>
            <a:lstStyle/>
            <a:p>
              <a:pPr algn="ctr"/>
              <a:r>
                <a:rPr lang="en-US" sz="2400" dirty="0"/>
                <a:t>Feature Extractor</a:t>
              </a:r>
            </a:p>
          </p:txBody>
        </p:sp>
      </p:grpSp>
      <p:cxnSp>
        <p:nvCxnSpPr>
          <p:cNvPr id="18" name="Straight Arrow Connector 17">
            <a:extLst>
              <a:ext uri="{FF2B5EF4-FFF2-40B4-BE49-F238E27FC236}">
                <a16:creationId xmlns:a16="http://schemas.microsoft.com/office/drawing/2014/main" id="{33F6A8D6-DA18-08F8-E0F1-E6D4EAEA74E7}"/>
              </a:ext>
            </a:extLst>
          </p:cNvPr>
          <p:cNvCxnSpPr/>
          <p:nvPr/>
        </p:nvCxnSpPr>
        <p:spPr>
          <a:xfrm>
            <a:off x="4684843" y="3456115"/>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C5EE9FC-6263-6779-5262-EF50AC6783B8}"/>
              </a:ext>
            </a:extLst>
          </p:cNvPr>
          <p:cNvCxnSpPr/>
          <p:nvPr/>
        </p:nvCxnSpPr>
        <p:spPr>
          <a:xfrm>
            <a:off x="5894701" y="3456115"/>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888A7671-0749-D6EA-5A6E-DD44BBC22616}"/>
              </a:ext>
            </a:extLst>
          </p:cNvPr>
          <p:cNvGrpSpPr/>
          <p:nvPr/>
        </p:nvGrpSpPr>
        <p:grpSpPr>
          <a:xfrm>
            <a:off x="6432064" y="2560626"/>
            <a:ext cx="1004337" cy="1828614"/>
            <a:chOff x="5766767" y="2795725"/>
            <a:chExt cx="1004337" cy="1828614"/>
          </a:xfrm>
        </p:grpSpPr>
        <p:sp>
          <p:nvSpPr>
            <p:cNvPr id="22" name="TextBox 21">
              <a:extLst>
                <a:ext uri="{FF2B5EF4-FFF2-40B4-BE49-F238E27FC236}">
                  <a16:creationId xmlns:a16="http://schemas.microsoft.com/office/drawing/2014/main" id="{08E5D6E1-D250-4948-6F4E-DEB16EE6D906}"/>
                </a:ext>
              </a:extLst>
            </p:cNvPr>
            <p:cNvSpPr txBox="1"/>
            <p:nvPr/>
          </p:nvSpPr>
          <p:spPr>
            <a:xfrm>
              <a:off x="5860447" y="2795725"/>
              <a:ext cx="773417" cy="461665"/>
            </a:xfrm>
            <a:prstGeom prst="rect">
              <a:avLst/>
            </a:prstGeom>
            <a:noFill/>
          </p:spPr>
          <p:txBody>
            <a:bodyPr wrap="none" rtlCol="0">
              <a:spAutoFit/>
            </a:bodyPr>
            <a:lstStyle/>
            <a:p>
              <a:pPr algn="ctr"/>
              <a:r>
                <a:rPr lang="en-US" sz="2400" dirty="0"/>
                <a:t>Grey</a:t>
              </a:r>
            </a:p>
          </p:txBody>
        </p:sp>
        <p:sp>
          <p:nvSpPr>
            <p:cNvPr id="23" name="TextBox 22">
              <a:extLst>
                <a:ext uri="{FF2B5EF4-FFF2-40B4-BE49-F238E27FC236}">
                  <a16:creationId xmlns:a16="http://schemas.microsoft.com/office/drawing/2014/main" id="{36FD67F7-5209-064C-E750-E736DFF55583}"/>
                </a:ext>
              </a:extLst>
            </p:cNvPr>
            <p:cNvSpPr txBox="1"/>
            <p:nvPr/>
          </p:nvSpPr>
          <p:spPr>
            <a:xfrm>
              <a:off x="5790278" y="3247017"/>
              <a:ext cx="957314" cy="461665"/>
            </a:xfrm>
            <a:prstGeom prst="rect">
              <a:avLst/>
            </a:prstGeom>
            <a:noFill/>
          </p:spPr>
          <p:txBody>
            <a:bodyPr wrap="none" rtlCol="0">
              <a:spAutoFit/>
            </a:bodyPr>
            <a:lstStyle/>
            <a:p>
              <a:pPr algn="ctr"/>
              <a:r>
                <a:rPr lang="en-US" sz="2400" dirty="0"/>
                <a:t>4 Legs</a:t>
              </a:r>
            </a:p>
          </p:txBody>
        </p:sp>
        <p:sp>
          <p:nvSpPr>
            <p:cNvPr id="24" name="TextBox 23">
              <a:extLst>
                <a:ext uri="{FF2B5EF4-FFF2-40B4-BE49-F238E27FC236}">
                  <a16:creationId xmlns:a16="http://schemas.microsoft.com/office/drawing/2014/main" id="{D93A6906-4F78-6E5D-EEEE-7FACF96F0B0F}"/>
                </a:ext>
              </a:extLst>
            </p:cNvPr>
            <p:cNvSpPr txBox="1"/>
            <p:nvPr/>
          </p:nvSpPr>
          <p:spPr>
            <a:xfrm>
              <a:off x="5803701" y="4162674"/>
              <a:ext cx="886909" cy="461665"/>
            </a:xfrm>
            <a:prstGeom prst="rect">
              <a:avLst/>
            </a:prstGeom>
            <a:noFill/>
          </p:spPr>
          <p:txBody>
            <a:bodyPr wrap="none" rtlCol="0">
              <a:spAutoFit/>
            </a:bodyPr>
            <a:lstStyle/>
            <a:p>
              <a:pPr algn="ctr"/>
              <a:r>
                <a:rPr lang="en-US" sz="2400" dirty="0"/>
                <a:t>Trunk</a:t>
              </a:r>
            </a:p>
          </p:txBody>
        </p:sp>
        <p:sp>
          <p:nvSpPr>
            <p:cNvPr id="25" name="TextBox 24">
              <a:extLst>
                <a:ext uri="{FF2B5EF4-FFF2-40B4-BE49-F238E27FC236}">
                  <a16:creationId xmlns:a16="http://schemas.microsoft.com/office/drawing/2014/main" id="{4C43B0D6-7F78-81B1-50D5-C631989FFB38}"/>
                </a:ext>
              </a:extLst>
            </p:cNvPr>
            <p:cNvSpPr txBox="1"/>
            <p:nvPr/>
          </p:nvSpPr>
          <p:spPr>
            <a:xfrm rot="16200000">
              <a:off x="5984724" y="3698925"/>
              <a:ext cx="397866" cy="461665"/>
            </a:xfrm>
            <a:prstGeom prst="rect">
              <a:avLst/>
            </a:prstGeom>
            <a:noFill/>
          </p:spPr>
          <p:txBody>
            <a:bodyPr wrap="none" rtlCol="0">
              <a:spAutoFit/>
            </a:bodyPr>
            <a:lstStyle/>
            <a:p>
              <a:pPr algn="ctr"/>
              <a:r>
                <a:rPr lang="en-US" sz="2400" dirty="0"/>
                <a:t>…</a:t>
              </a:r>
            </a:p>
          </p:txBody>
        </p:sp>
        <p:sp>
          <p:nvSpPr>
            <p:cNvPr id="26" name="Rectangle 25">
              <a:extLst>
                <a:ext uri="{FF2B5EF4-FFF2-40B4-BE49-F238E27FC236}">
                  <a16:creationId xmlns:a16="http://schemas.microsoft.com/office/drawing/2014/main" id="{9CC2C091-4DCC-B881-284B-ADB91EFC7DAE}"/>
                </a:ext>
              </a:extLst>
            </p:cNvPr>
            <p:cNvSpPr/>
            <p:nvPr/>
          </p:nvSpPr>
          <p:spPr>
            <a:xfrm>
              <a:off x="5766767" y="2819401"/>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7ACE575-4E7A-C699-BC23-6E8CB89CCF40}"/>
                </a:ext>
              </a:extLst>
            </p:cNvPr>
            <p:cNvSpPr/>
            <p:nvPr/>
          </p:nvSpPr>
          <p:spPr>
            <a:xfrm>
              <a:off x="5766767" y="3258856"/>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EC891265-4DCE-479E-3613-8180146D2F1F}"/>
                </a:ext>
              </a:extLst>
            </p:cNvPr>
            <p:cNvSpPr/>
            <p:nvPr/>
          </p:nvSpPr>
          <p:spPr>
            <a:xfrm>
              <a:off x="5766767" y="3704846"/>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B1CB4385-799A-6F4E-D3A2-975ADB63FC03}"/>
                </a:ext>
              </a:extLst>
            </p:cNvPr>
            <p:cNvSpPr/>
            <p:nvPr/>
          </p:nvSpPr>
          <p:spPr>
            <a:xfrm>
              <a:off x="5766767" y="4150834"/>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34A088C2-ADDF-86E7-C410-D745D1D6C0A8}"/>
              </a:ext>
            </a:extLst>
          </p:cNvPr>
          <p:cNvGrpSpPr/>
          <p:nvPr/>
        </p:nvGrpSpPr>
        <p:grpSpPr>
          <a:xfrm>
            <a:off x="8130127" y="2146300"/>
            <a:ext cx="516132" cy="2619630"/>
            <a:chOff x="7543419" y="2349500"/>
            <a:chExt cx="516132" cy="2619630"/>
          </a:xfrm>
        </p:grpSpPr>
        <p:sp>
          <p:nvSpPr>
            <p:cNvPr id="32" name="Rectangle 31">
              <a:extLst>
                <a:ext uri="{FF2B5EF4-FFF2-40B4-BE49-F238E27FC236}">
                  <a16:creationId xmlns:a16="http://schemas.microsoft.com/office/drawing/2014/main" id="{FDE276E7-26EE-1904-36BE-74DDE1F947FE}"/>
                </a:ext>
              </a:extLst>
            </p:cNvPr>
            <p:cNvSpPr/>
            <p:nvPr/>
          </p:nvSpPr>
          <p:spPr>
            <a:xfrm>
              <a:off x="7543419" y="2349500"/>
              <a:ext cx="516132" cy="26196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E2AB9E7B-5192-8A4F-5B56-C599B687BC02}"/>
                </a:ext>
              </a:extLst>
            </p:cNvPr>
            <p:cNvSpPr txBox="1"/>
            <p:nvPr/>
          </p:nvSpPr>
          <p:spPr>
            <a:xfrm rot="16200000">
              <a:off x="6554576" y="3428483"/>
              <a:ext cx="2493824" cy="461665"/>
            </a:xfrm>
            <a:prstGeom prst="rect">
              <a:avLst/>
            </a:prstGeom>
            <a:noFill/>
          </p:spPr>
          <p:txBody>
            <a:bodyPr wrap="none" rtlCol="0">
              <a:spAutoFit/>
            </a:bodyPr>
            <a:lstStyle/>
            <a:p>
              <a:pPr algn="ctr"/>
              <a:r>
                <a:rPr lang="en-US" sz="2400" dirty="0"/>
                <a:t>Feature Reasoning</a:t>
              </a:r>
            </a:p>
          </p:txBody>
        </p:sp>
      </p:grpSp>
      <p:cxnSp>
        <p:nvCxnSpPr>
          <p:cNvPr id="34" name="Straight Arrow Connector 33">
            <a:extLst>
              <a:ext uri="{FF2B5EF4-FFF2-40B4-BE49-F238E27FC236}">
                <a16:creationId xmlns:a16="http://schemas.microsoft.com/office/drawing/2014/main" id="{4A57C83B-4723-CE30-BFE0-7B7CD8EA6326}"/>
              </a:ext>
            </a:extLst>
          </p:cNvPr>
          <p:cNvCxnSpPr/>
          <p:nvPr/>
        </p:nvCxnSpPr>
        <p:spPr>
          <a:xfrm>
            <a:off x="7592764" y="3461374"/>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E6E3B39-60E6-0D59-C4D3-A98CF9985E79}"/>
              </a:ext>
            </a:extLst>
          </p:cNvPr>
          <p:cNvSpPr txBox="1"/>
          <p:nvPr/>
        </p:nvSpPr>
        <p:spPr>
          <a:xfrm>
            <a:off x="5968170" y="4861854"/>
            <a:ext cx="2022413" cy="461665"/>
          </a:xfrm>
          <a:prstGeom prst="rect">
            <a:avLst/>
          </a:prstGeom>
          <a:noFill/>
        </p:spPr>
        <p:txBody>
          <a:bodyPr wrap="none" rtlCol="0">
            <a:spAutoFit/>
          </a:bodyPr>
          <a:lstStyle/>
          <a:p>
            <a:pPr algn="ctr"/>
            <a:r>
              <a:rPr lang="en-US" sz="2400" dirty="0"/>
              <a:t>Feature Vector</a:t>
            </a:r>
          </a:p>
        </p:txBody>
      </p:sp>
      <p:sp>
        <p:nvSpPr>
          <p:cNvPr id="37" name="TextBox 36">
            <a:extLst>
              <a:ext uri="{FF2B5EF4-FFF2-40B4-BE49-F238E27FC236}">
                <a16:creationId xmlns:a16="http://schemas.microsoft.com/office/drawing/2014/main" id="{25B01ED5-71BE-2381-DF9E-EA9BE03CFCFE}"/>
              </a:ext>
            </a:extLst>
          </p:cNvPr>
          <p:cNvSpPr txBox="1"/>
          <p:nvPr/>
        </p:nvSpPr>
        <p:spPr>
          <a:xfrm>
            <a:off x="9339984" y="3227076"/>
            <a:ext cx="1292662" cy="461665"/>
          </a:xfrm>
          <a:prstGeom prst="rect">
            <a:avLst/>
          </a:prstGeom>
          <a:noFill/>
        </p:spPr>
        <p:txBody>
          <a:bodyPr wrap="none" rtlCol="0">
            <a:spAutoFit/>
          </a:bodyPr>
          <a:lstStyle/>
          <a:p>
            <a:pPr algn="ctr"/>
            <a:r>
              <a:rPr lang="en-US" sz="2400" dirty="0"/>
              <a:t>Elephant</a:t>
            </a:r>
          </a:p>
        </p:txBody>
      </p:sp>
      <p:cxnSp>
        <p:nvCxnSpPr>
          <p:cNvPr id="38" name="Straight Arrow Connector 37">
            <a:extLst>
              <a:ext uri="{FF2B5EF4-FFF2-40B4-BE49-F238E27FC236}">
                <a16:creationId xmlns:a16="http://schemas.microsoft.com/office/drawing/2014/main" id="{AA7AD4B7-3B04-976B-3CC8-6B795E9429D7}"/>
              </a:ext>
            </a:extLst>
          </p:cNvPr>
          <p:cNvCxnSpPr/>
          <p:nvPr/>
        </p:nvCxnSpPr>
        <p:spPr>
          <a:xfrm>
            <a:off x="8802622" y="3456001"/>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4BD0B2D-832D-CA06-3720-56EC0097DA8E}"/>
              </a:ext>
            </a:extLst>
          </p:cNvPr>
          <p:cNvSpPr txBox="1"/>
          <p:nvPr/>
        </p:nvSpPr>
        <p:spPr>
          <a:xfrm>
            <a:off x="9446425" y="4861854"/>
            <a:ext cx="1079143" cy="461665"/>
          </a:xfrm>
          <a:prstGeom prst="rect">
            <a:avLst/>
          </a:prstGeom>
          <a:noFill/>
        </p:spPr>
        <p:txBody>
          <a:bodyPr wrap="none" rtlCol="0">
            <a:spAutoFit/>
          </a:bodyPr>
          <a:lstStyle/>
          <a:p>
            <a:pPr algn="ctr"/>
            <a:r>
              <a:rPr lang="en-US" sz="2400" dirty="0"/>
              <a:t>Output</a:t>
            </a:r>
          </a:p>
        </p:txBody>
      </p:sp>
      <p:sp>
        <p:nvSpPr>
          <p:cNvPr id="4" name="TextBox 3">
            <a:extLst>
              <a:ext uri="{FF2B5EF4-FFF2-40B4-BE49-F238E27FC236}">
                <a16:creationId xmlns:a16="http://schemas.microsoft.com/office/drawing/2014/main" id="{E97998D3-DFBD-53C8-30ED-061F05B36DAB}"/>
              </a:ext>
            </a:extLst>
          </p:cNvPr>
          <p:cNvSpPr txBox="1"/>
          <p:nvPr/>
        </p:nvSpPr>
        <p:spPr>
          <a:xfrm>
            <a:off x="4178190" y="5789348"/>
            <a:ext cx="3835665" cy="461665"/>
          </a:xfrm>
          <a:prstGeom prst="rect">
            <a:avLst/>
          </a:prstGeom>
          <a:noFill/>
        </p:spPr>
        <p:txBody>
          <a:bodyPr wrap="none" rtlCol="0">
            <a:spAutoFit/>
          </a:bodyPr>
          <a:lstStyle/>
          <a:p>
            <a:pPr algn="ctr"/>
            <a:r>
              <a:rPr lang="en-US" sz="2400" dirty="0"/>
              <a:t>What animal is in this image?</a:t>
            </a:r>
          </a:p>
        </p:txBody>
      </p:sp>
      <p:sp>
        <p:nvSpPr>
          <p:cNvPr id="10" name="Rectangle 9">
            <a:extLst>
              <a:ext uri="{FF2B5EF4-FFF2-40B4-BE49-F238E27FC236}">
                <a16:creationId xmlns:a16="http://schemas.microsoft.com/office/drawing/2014/main" id="{6E0E3CD2-401E-91EB-45B8-E402AB84616E}"/>
              </a:ext>
            </a:extLst>
          </p:cNvPr>
          <p:cNvSpPr/>
          <p:nvPr/>
        </p:nvSpPr>
        <p:spPr>
          <a:xfrm>
            <a:off x="5095206" y="2008865"/>
            <a:ext cx="3639560" cy="3401287"/>
          </a:xfrm>
          <a:prstGeom prst="rect">
            <a:avLst/>
          </a:prstGeom>
          <a:solidFill>
            <a:schemeClr val="bg1">
              <a:alpha val="96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4A5172B-555A-B114-AADE-7DE448A61067}"/>
              </a:ext>
            </a:extLst>
          </p:cNvPr>
          <p:cNvSpPr txBox="1"/>
          <p:nvPr/>
        </p:nvSpPr>
        <p:spPr>
          <a:xfrm>
            <a:off x="5920162" y="3478676"/>
            <a:ext cx="1989648" cy="461665"/>
          </a:xfrm>
          <a:prstGeom prst="rect">
            <a:avLst/>
          </a:prstGeom>
          <a:noFill/>
        </p:spPr>
        <p:txBody>
          <a:bodyPr wrap="none" rtlCol="0">
            <a:spAutoFit/>
          </a:bodyPr>
          <a:lstStyle/>
          <a:p>
            <a:pPr algn="ctr"/>
            <a:r>
              <a:rPr lang="en-US" sz="2400" dirty="0"/>
              <a:t>Deep Learning</a:t>
            </a:r>
          </a:p>
        </p:txBody>
      </p:sp>
    </p:spTree>
    <p:extLst>
      <p:ext uri="{BB962C8B-B14F-4D97-AF65-F5344CB8AC3E}">
        <p14:creationId xmlns:p14="http://schemas.microsoft.com/office/powerpoint/2010/main" val="2407477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Deep Learning for Computer Vision</a:t>
            </a:r>
          </a:p>
        </p:txBody>
      </p:sp>
      <p:sp>
        <p:nvSpPr>
          <p:cNvPr id="4" name="TextBox 3">
            <a:extLst>
              <a:ext uri="{FF2B5EF4-FFF2-40B4-BE49-F238E27FC236}">
                <a16:creationId xmlns:a16="http://schemas.microsoft.com/office/drawing/2014/main" id="{3EA365BB-07FB-1900-D5CD-32D17BFEF66C}"/>
              </a:ext>
            </a:extLst>
          </p:cNvPr>
          <p:cNvSpPr txBox="1"/>
          <p:nvPr/>
        </p:nvSpPr>
        <p:spPr>
          <a:xfrm>
            <a:off x="3490040" y="1254636"/>
            <a:ext cx="5211941" cy="461665"/>
          </a:xfrm>
          <a:prstGeom prst="rect">
            <a:avLst/>
          </a:prstGeom>
          <a:noFill/>
        </p:spPr>
        <p:txBody>
          <a:bodyPr wrap="none" rtlCol="0">
            <a:spAutoFit/>
          </a:bodyPr>
          <a:lstStyle/>
          <a:p>
            <a:pPr algn="ctr"/>
            <a:r>
              <a:rPr lang="en-US" sz="2400" dirty="0"/>
              <a:t>What specific questions can we answer?</a:t>
            </a:r>
          </a:p>
        </p:txBody>
      </p:sp>
      <p:sp>
        <p:nvSpPr>
          <p:cNvPr id="6" name="TextBox 5">
            <a:extLst>
              <a:ext uri="{FF2B5EF4-FFF2-40B4-BE49-F238E27FC236}">
                <a16:creationId xmlns:a16="http://schemas.microsoft.com/office/drawing/2014/main" id="{4332CA54-8EAD-E2C6-302C-57197A0AE8CB}"/>
              </a:ext>
            </a:extLst>
          </p:cNvPr>
          <p:cNvSpPr txBox="1"/>
          <p:nvPr/>
        </p:nvSpPr>
        <p:spPr>
          <a:xfrm>
            <a:off x="977900" y="3266187"/>
            <a:ext cx="4437323" cy="1631216"/>
          </a:xfrm>
          <a:prstGeom prst="rect">
            <a:avLst/>
          </a:prstGeom>
          <a:noFill/>
        </p:spPr>
        <p:txBody>
          <a:bodyPr wrap="square">
            <a:spAutoFit/>
          </a:bodyPr>
          <a:lstStyle/>
          <a:p>
            <a:pPr algn="ctr"/>
            <a:r>
              <a:rPr lang="en-US" sz="2000" b="0" i="1" dirty="0">
                <a:solidFill>
                  <a:srgbClr val="292929"/>
                </a:solidFill>
                <a:effectLst/>
                <a:latin typeface="source-serif-pro"/>
              </a:rPr>
              <a:t>Circa 1966:</a:t>
            </a:r>
            <a:r>
              <a:rPr lang="en-US" sz="2000" b="0" i="0" dirty="0">
                <a:solidFill>
                  <a:srgbClr val="292929"/>
                </a:solidFill>
                <a:effectLst/>
                <a:latin typeface="source-serif-pro"/>
              </a:rPr>
              <a:t> Marvin Minsky at MIT gives Gerald Jay Sussman, an undergraduate student, a summer project to link a computer to a camera and get the computer to “describe what it saw”.</a:t>
            </a:r>
            <a:endParaRPr lang="en-US" sz="2000" dirty="0"/>
          </a:p>
        </p:txBody>
      </p:sp>
    </p:spTree>
    <p:extLst>
      <p:ext uri="{BB962C8B-B14F-4D97-AF65-F5344CB8AC3E}">
        <p14:creationId xmlns:p14="http://schemas.microsoft.com/office/powerpoint/2010/main" val="3157551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3D3A407F-B973-6BC7-85D5-DD56325C7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1956" y="2502508"/>
            <a:ext cx="3608233" cy="27026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Deep Learning for Computer Vision</a:t>
            </a:r>
          </a:p>
        </p:txBody>
      </p:sp>
      <p:sp>
        <p:nvSpPr>
          <p:cNvPr id="4" name="TextBox 3">
            <a:extLst>
              <a:ext uri="{FF2B5EF4-FFF2-40B4-BE49-F238E27FC236}">
                <a16:creationId xmlns:a16="http://schemas.microsoft.com/office/drawing/2014/main" id="{3EA365BB-07FB-1900-D5CD-32D17BFEF66C}"/>
              </a:ext>
            </a:extLst>
          </p:cNvPr>
          <p:cNvSpPr txBox="1"/>
          <p:nvPr/>
        </p:nvSpPr>
        <p:spPr>
          <a:xfrm>
            <a:off x="3490031" y="1254636"/>
            <a:ext cx="5211940" cy="461665"/>
          </a:xfrm>
          <a:prstGeom prst="rect">
            <a:avLst/>
          </a:prstGeom>
          <a:noFill/>
        </p:spPr>
        <p:txBody>
          <a:bodyPr wrap="none" rtlCol="0">
            <a:spAutoFit/>
          </a:bodyPr>
          <a:lstStyle/>
          <a:p>
            <a:pPr algn="ctr"/>
            <a:r>
              <a:rPr lang="en-US" sz="2400" dirty="0"/>
              <a:t>What specific questions can we answer?</a:t>
            </a:r>
          </a:p>
        </p:txBody>
      </p:sp>
      <p:sp>
        <p:nvSpPr>
          <p:cNvPr id="6" name="TextBox 5">
            <a:extLst>
              <a:ext uri="{FF2B5EF4-FFF2-40B4-BE49-F238E27FC236}">
                <a16:creationId xmlns:a16="http://schemas.microsoft.com/office/drawing/2014/main" id="{4332CA54-8EAD-E2C6-302C-57197A0AE8CB}"/>
              </a:ext>
            </a:extLst>
          </p:cNvPr>
          <p:cNvSpPr txBox="1"/>
          <p:nvPr/>
        </p:nvSpPr>
        <p:spPr>
          <a:xfrm>
            <a:off x="977900" y="3266187"/>
            <a:ext cx="4437323" cy="1631216"/>
          </a:xfrm>
          <a:prstGeom prst="rect">
            <a:avLst/>
          </a:prstGeom>
          <a:noFill/>
        </p:spPr>
        <p:txBody>
          <a:bodyPr wrap="square">
            <a:spAutoFit/>
          </a:bodyPr>
          <a:lstStyle/>
          <a:p>
            <a:pPr algn="ctr"/>
            <a:r>
              <a:rPr lang="en-US" sz="2000" b="0" i="1" dirty="0">
                <a:solidFill>
                  <a:srgbClr val="292929"/>
                </a:solidFill>
                <a:effectLst/>
                <a:latin typeface="source-serif-pro"/>
              </a:rPr>
              <a:t>Circa 1966:</a:t>
            </a:r>
            <a:r>
              <a:rPr lang="en-US" sz="2000" b="0" i="0" dirty="0">
                <a:solidFill>
                  <a:srgbClr val="292929"/>
                </a:solidFill>
                <a:effectLst/>
                <a:latin typeface="source-serif-pro"/>
              </a:rPr>
              <a:t> Marvin Minsky at MIT gives Gerald Jay Sussman, an undergraduate student, a summer project to link a computer to a camera and get the computer to “describe what it saw”.</a:t>
            </a:r>
            <a:endParaRPr lang="en-US" sz="2000" dirty="0"/>
          </a:p>
        </p:txBody>
      </p:sp>
      <p:sp>
        <p:nvSpPr>
          <p:cNvPr id="3" name="TextBox 2">
            <a:extLst>
              <a:ext uri="{FF2B5EF4-FFF2-40B4-BE49-F238E27FC236}">
                <a16:creationId xmlns:a16="http://schemas.microsoft.com/office/drawing/2014/main" id="{BACCA16F-6205-07CA-1265-4B1BE8B23735}"/>
              </a:ext>
            </a:extLst>
          </p:cNvPr>
          <p:cNvSpPr txBox="1"/>
          <p:nvPr/>
        </p:nvSpPr>
        <p:spPr>
          <a:xfrm>
            <a:off x="6617045" y="5306800"/>
            <a:ext cx="4978056" cy="400110"/>
          </a:xfrm>
          <a:prstGeom prst="rect">
            <a:avLst/>
          </a:prstGeom>
          <a:noFill/>
        </p:spPr>
        <p:txBody>
          <a:bodyPr wrap="square">
            <a:spAutoFit/>
          </a:bodyPr>
          <a:lstStyle/>
          <a:p>
            <a:pPr algn="ctr"/>
            <a:r>
              <a:rPr lang="en-US" sz="2000" b="0" dirty="0">
                <a:solidFill>
                  <a:srgbClr val="292929"/>
                </a:solidFill>
                <a:effectLst/>
                <a:latin typeface="source-serif-pro"/>
              </a:rPr>
              <a:t>How would you describe this image?</a:t>
            </a:r>
            <a:endParaRPr lang="en-US" sz="2000" dirty="0"/>
          </a:p>
        </p:txBody>
      </p:sp>
    </p:spTree>
    <p:extLst>
      <p:ext uri="{BB962C8B-B14F-4D97-AF65-F5344CB8AC3E}">
        <p14:creationId xmlns:p14="http://schemas.microsoft.com/office/powerpoint/2010/main" val="1260007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Deep Learning for Computer Vision</a:t>
            </a:r>
          </a:p>
        </p:txBody>
      </p:sp>
      <p:sp>
        <p:nvSpPr>
          <p:cNvPr id="4" name="TextBox 3">
            <a:extLst>
              <a:ext uri="{FF2B5EF4-FFF2-40B4-BE49-F238E27FC236}">
                <a16:creationId xmlns:a16="http://schemas.microsoft.com/office/drawing/2014/main" id="{3EA365BB-07FB-1900-D5CD-32D17BFEF66C}"/>
              </a:ext>
            </a:extLst>
          </p:cNvPr>
          <p:cNvSpPr txBox="1"/>
          <p:nvPr/>
        </p:nvSpPr>
        <p:spPr>
          <a:xfrm>
            <a:off x="3490031" y="1254636"/>
            <a:ext cx="5211940" cy="461665"/>
          </a:xfrm>
          <a:prstGeom prst="rect">
            <a:avLst/>
          </a:prstGeom>
          <a:noFill/>
        </p:spPr>
        <p:txBody>
          <a:bodyPr wrap="none" rtlCol="0">
            <a:spAutoFit/>
          </a:bodyPr>
          <a:lstStyle/>
          <a:p>
            <a:pPr algn="ctr"/>
            <a:r>
              <a:rPr lang="en-US" sz="2400" dirty="0"/>
              <a:t>What specific questions can we answer?</a:t>
            </a:r>
          </a:p>
        </p:txBody>
      </p:sp>
      <p:sp>
        <p:nvSpPr>
          <p:cNvPr id="6" name="TextBox 5">
            <a:extLst>
              <a:ext uri="{FF2B5EF4-FFF2-40B4-BE49-F238E27FC236}">
                <a16:creationId xmlns:a16="http://schemas.microsoft.com/office/drawing/2014/main" id="{4332CA54-8EAD-E2C6-302C-57197A0AE8CB}"/>
              </a:ext>
            </a:extLst>
          </p:cNvPr>
          <p:cNvSpPr txBox="1"/>
          <p:nvPr/>
        </p:nvSpPr>
        <p:spPr>
          <a:xfrm>
            <a:off x="977900" y="3266187"/>
            <a:ext cx="4437323" cy="1631216"/>
          </a:xfrm>
          <a:prstGeom prst="rect">
            <a:avLst/>
          </a:prstGeom>
          <a:noFill/>
        </p:spPr>
        <p:txBody>
          <a:bodyPr wrap="square">
            <a:spAutoFit/>
          </a:bodyPr>
          <a:lstStyle/>
          <a:p>
            <a:pPr algn="ctr"/>
            <a:r>
              <a:rPr lang="en-US" sz="2000" b="0" i="1" dirty="0">
                <a:solidFill>
                  <a:srgbClr val="292929"/>
                </a:solidFill>
                <a:effectLst/>
                <a:latin typeface="source-serif-pro"/>
              </a:rPr>
              <a:t>Circa 1966:</a:t>
            </a:r>
            <a:r>
              <a:rPr lang="en-US" sz="2000" b="0" i="0" dirty="0">
                <a:solidFill>
                  <a:srgbClr val="292929"/>
                </a:solidFill>
                <a:effectLst/>
                <a:latin typeface="source-serif-pro"/>
              </a:rPr>
              <a:t> Marvin Minsky at MIT gives Gerald Jay Sussman, an undergraduate student, a summer project to link a computer to a camera and get the computer to “describe what it saw”.</a:t>
            </a:r>
            <a:endParaRPr lang="en-US" sz="2000" dirty="0"/>
          </a:p>
        </p:txBody>
      </p:sp>
      <p:sp>
        <p:nvSpPr>
          <p:cNvPr id="3" name="TextBox 2">
            <a:extLst>
              <a:ext uri="{FF2B5EF4-FFF2-40B4-BE49-F238E27FC236}">
                <a16:creationId xmlns:a16="http://schemas.microsoft.com/office/drawing/2014/main" id="{BACCA16F-6205-07CA-1265-4B1BE8B23735}"/>
              </a:ext>
            </a:extLst>
          </p:cNvPr>
          <p:cNvSpPr txBox="1"/>
          <p:nvPr/>
        </p:nvSpPr>
        <p:spPr>
          <a:xfrm>
            <a:off x="6617045" y="5306800"/>
            <a:ext cx="4978056" cy="400110"/>
          </a:xfrm>
          <a:prstGeom prst="rect">
            <a:avLst/>
          </a:prstGeom>
          <a:noFill/>
        </p:spPr>
        <p:txBody>
          <a:bodyPr wrap="square">
            <a:spAutoFit/>
          </a:bodyPr>
          <a:lstStyle/>
          <a:p>
            <a:pPr algn="ctr"/>
            <a:r>
              <a:rPr lang="en-US" sz="2000" b="0" dirty="0">
                <a:solidFill>
                  <a:srgbClr val="292929"/>
                </a:solidFill>
                <a:effectLst/>
                <a:latin typeface="source-serif-pro"/>
              </a:rPr>
              <a:t>How would you describe this image?</a:t>
            </a:r>
            <a:endParaRPr lang="en-US" sz="2000" dirty="0"/>
          </a:p>
        </p:txBody>
      </p:sp>
      <p:sp>
        <p:nvSpPr>
          <p:cNvPr id="5" name="TextBox 4">
            <a:extLst>
              <a:ext uri="{FF2B5EF4-FFF2-40B4-BE49-F238E27FC236}">
                <a16:creationId xmlns:a16="http://schemas.microsoft.com/office/drawing/2014/main" id="{16D62058-16BB-66F1-B34A-D4649DCF13DE}"/>
              </a:ext>
            </a:extLst>
          </p:cNvPr>
          <p:cNvSpPr txBox="1"/>
          <p:nvPr/>
        </p:nvSpPr>
        <p:spPr>
          <a:xfrm>
            <a:off x="6617045" y="5726932"/>
            <a:ext cx="4978054" cy="400110"/>
          </a:xfrm>
          <a:prstGeom prst="rect">
            <a:avLst/>
          </a:prstGeom>
          <a:noFill/>
        </p:spPr>
        <p:txBody>
          <a:bodyPr wrap="square">
            <a:spAutoFit/>
          </a:bodyPr>
          <a:lstStyle/>
          <a:p>
            <a:pPr algn="ctr"/>
            <a:r>
              <a:rPr lang="en-US" sz="2000" b="0" dirty="0">
                <a:solidFill>
                  <a:srgbClr val="292929"/>
                </a:solidFill>
                <a:effectLst/>
                <a:latin typeface="source-serif-pro"/>
              </a:rPr>
              <a:t>First: What does “describe this” even mean?</a:t>
            </a:r>
            <a:endParaRPr lang="en-US" sz="2000" dirty="0"/>
          </a:p>
        </p:txBody>
      </p:sp>
      <p:pic>
        <p:nvPicPr>
          <p:cNvPr id="7" name="Picture 2">
            <a:extLst>
              <a:ext uri="{FF2B5EF4-FFF2-40B4-BE49-F238E27FC236}">
                <a16:creationId xmlns:a16="http://schemas.microsoft.com/office/drawing/2014/main" id="{6BBFC505-D4DE-C86E-D6E1-4EAFA4E46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1956" y="2502508"/>
            <a:ext cx="3608233" cy="2702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322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Deep Learning for Computer Vision</a:t>
            </a:r>
          </a:p>
        </p:txBody>
      </p:sp>
      <p:sp>
        <p:nvSpPr>
          <p:cNvPr id="6" name="TextBox 5">
            <a:extLst>
              <a:ext uri="{FF2B5EF4-FFF2-40B4-BE49-F238E27FC236}">
                <a16:creationId xmlns:a16="http://schemas.microsoft.com/office/drawing/2014/main" id="{4332CA54-8EAD-E2C6-302C-57197A0AE8CB}"/>
              </a:ext>
            </a:extLst>
          </p:cNvPr>
          <p:cNvSpPr txBox="1"/>
          <p:nvPr/>
        </p:nvSpPr>
        <p:spPr>
          <a:xfrm>
            <a:off x="571500" y="2415287"/>
            <a:ext cx="5054600" cy="1323439"/>
          </a:xfrm>
          <a:prstGeom prst="rect">
            <a:avLst/>
          </a:prstGeom>
          <a:noFill/>
        </p:spPr>
        <p:txBody>
          <a:bodyPr wrap="square">
            <a:spAutoFit/>
          </a:bodyPr>
          <a:lstStyle/>
          <a:p>
            <a:pPr marL="342900" indent="-342900">
              <a:buFont typeface="Arial" panose="020B0604020202020204" pitchFamily="34" charset="0"/>
              <a:buChar char="•"/>
            </a:pPr>
            <a:r>
              <a:rPr lang="en-US" sz="2000" b="0" dirty="0">
                <a:solidFill>
                  <a:srgbClr val="292929"/>
                </a:solidFill>
                <a:effectLst/>
                <a:latin typeface="source-serif-pro"/>
              </a:rPr>
              <a:t>Binary Classification (binary label):</a:t>
            </a:r>
          </a:p>
          <a:p>
            <a:pPr lvl="1"/>
            <a:r>
              <a:rPr lang="en-US" sz="2000" b="0" dirty="0">
                <a:solidFill>
                  <a:srgbClr val="292929"/>
                </a:solidFill>
                <a:effectLst/>
                <a:latin typeface="source-serif-pro"/>
              </a:rPr>
              <a:t>“Is there an elephant in this </a:t>
            </a:r>
            <a:r>
              <a:rPr lang="en-US" sz="2000" dirty="0">
                <a:solidFill>
                  <a:srgbClr val="292929"/>
                </a:solidFill>
                <a:latin typeface="source-serif-pro"/>
              </a:rPr>
              <a:t>image?”</a:t>
            </a:r>
          </a:p>
          <a:p>
            <a:pPr lvl="1"/>
            <a:endParaRPr lang="en-US" sz="2000" dirty="0">
              <a:solidFill>
                <a:srgbClr val="292929"/>
              </a:solidFill>
              <a:latin typeface="source-serif-pro"/>
            </a:endParaRPr>
          </a:p>
          <a:p>
            <a:pPr marL="342900" indent="-342900">
              <a:buFont typeface="Arial" panose="020B0604020202020204" pitchFamily="34" charset="0"/>
              <a:buChar char="•"/>
            </a:pPr>
            <a:endParaRPr lang="en-US" sz="2000" dirty="0">
              <a:solidFill>
                <a:srgbClr val="292929"/>
              </a:solidFill>
              <a:latin typeface="source-serif-pro"/>
            </a:endParaRPr>
          </a:p>
        </p:txBody>
      </p:sp>
      <p:sp>
        <p:nvSpPr>
          <p:cNvPr id="7" name="TextBox 6">
            <a:extLst>
              <a:ext uri="{FF2B5EF4-FFF2-40B4-BE49-F238E27FC236}">
                <a16:creationId xmlns:a16="http://schemas.microsoft.com/office/drawing/2014/main" id="{EA5863CE-B003-643B-6103-235791775DF2}"/>
              </a:ext>
            </a:extLst>
          </p:cNvPr>
          <p:cNvSpPr txBox="1"/>
          <p:nvPr/>
        </p:nvSpPr>
        <p:spPr>
          <a:xfrm>
            <a:off x="4741161" y="1254636"/>
            <a:ext cx="2709717" cy="461665"/>
          </a:xfrm>
          <a:prstGeom prst="rect">
            <a:avLst/>
          </a:prstGeom>
          <a:noFill/>
        </p:spPr>
        <p:txBody>
          <a:bodyPr wrap="none" rtlCol="0">
            <a:spAutoFit/>
          </a:bodyPr>
          <a:lstStyle/>
          <a:p>
            <a:pPr algn="ctr"/>
            <a:r>
              <a:rPr lang="en-US" sz="2400" dirty="0"/>
              <a:t>Deep Learning Tasks</a:t>
            </a:r>
          </a:p>
        </p:txBody>
      </p:sp>
      <p:pic>
        <p:nvPicPr>
          <p:cNvPr id="8" name="Picture 2">
            <a:extLst>
              <a:ext uri="{FF2B5EF4-FFF2-40B4-BE49-F238E27FC236}">
                <a16:creationId xmlns:a16="http://schemas.microsoft.com/office/drawing/2014/main" id="{08FF7C95-19FC-9914-7B95-15DF4F43D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1956" y="2502508"/>
            <a:ext cx="3608233" cy="270269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D9B80ED-99F9-5136-B11A-D8606F6D9049}"/>
              </a:ext>
            </a:extLst>
          </p:cNvPr>
          <p:cNvSpPr txBox="1"/>
          <p:nvPr/>
        </p:nvSpPr>
        <p:spPr>
          <a:xfrm>
            <a:off x="5038760" y="2539680"/>
            <a:ext cx="587340" cy="461665"/>
          </a:xfrm>
          <a:prstGeom prst="rect">
            <a:avLst/>
          </a:prstGeom>
          <a:noFill/>
        </p:spPr>
        <p:txBody>
          <a:bodyPr wrap="none" rtlCol="0">
            <a:spAutoFit/>
          </a:bodyPr>
          <a:lstStyle/>
          <a:p>
            <a:pPr algn="ctr"/>
            <a:r>
              <a:rPr lang="en-US" sz="2400" dirty="0"/>
              <a:t>Yes</a:t>
            </a:r>
          </a:p>
        </p:txBody>
      </p:sp>
    </p:spTree>
    <p:extLst>
      <p:ext uri="{BB962C8B-B14F-4D97-AF65-F5344CB8AC3E}">
        <p14:creationId xmlns:p14="http://schemas.microsoft.com/office/powerpoint/2010/main" val="1341144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Deep Learning for Computer Vision</a:t>
            </a:r>
          </a:p>
        </p:txBody>
      </p:sp>
      <p:sp>
        <p:nvSpPr>
          <p:cNvPr id="6" name="TextBox 5">
            <a:extLst>
              <a:ext uri="{FF2B5EF4-FFF2-40B4-BE49-F238E27FC236}">
                <a16:creationId xmlns:a16="http://schemas.microsoft.com/office/drawing/2014/main" id="{4332CA54-8EAD-E2C6-302C-57197A0AE8CB}"/>
              </a:ext>
            </a:extLst>
          </p:cNvPr>
          <p:cNvSpPr txBox="1"/>
          <p:nvPr/>
        </p:nvSpPr>
        <p:spPr>
          <a:xfrm>
            <a:off x="571500" y="2415287"/>
            <a:ext cx="5054600" cy="1631216"/>
          </a:xfrm>
          <a:prstGeom prst="rect">
            <a:avLst/>
          </a:prstGeom>
          <a:noFill/>
        </p:spPr>
        <p:txBody>
          <a:bodyPr wrap="square">
            <a:spAutoFit/>
          </a:bodyPr>
          <a:lstStyle/>
          <a:p>
            <a:pPr marL="342900" indent="-342900">
              <a:buFont typeface="Arial" panose="020B0604020202020204" pitchFamily="34" charset="0"/>
              <a:buChar char="•"/>
            </a:pPr>
            <a:r>
              <a:rPr lang="en-US" sz="2000" b="0" dirty="0">
                <a:solidFill>
                  <a:srgbClr val="292929"/>
                </a:solidFill>
                <a:effectLst/>
                <a:latin typeface="source-serif-pro"/>
              </a:rPr>
              <a:t>Binary Classification (binary label): </a:t>
            </a:r>
          </a:p>
          <a:p>
            <a:pPr lvl="1"/>
            <a:r>
              <a:rPr lang="en-US" sz="2000" b="0" dirty="0">
                <a:solidFill>
                  <a:srgbClr val="292929"/>
                </a:solidFill>
                <a:effectLst/>
                <a:latin typeface="source-serif-pro"/>
              </a:rPr>
              <a:t>“Is there an elephant in this </a:t>
            </a:r>
            <a:r>
              <a:rPr lang="en-US" sz="2000" dirty="0">
                <a:solidFill>
                  <a:srgbClr val="292929"/>
                </a:solidFill>
                <a:latin typeface="source-serif-pro"/>
              </a:rPr>
              <a:t>image?”</a:t>
            </a:r>
          </a:p>
          <a:p>
            <a:pPr marL="342900" indent="-342900">
              <a:buFont typeface="Arial" panose="020B0604020202020204" pitchFamily="34" charset="0"/>
              <a:buChar char="•"/>
            </a:pPr>
            <a:r>
              <a:rPr lang="en-US" sz="2000" dirty="0">
                <a:solidFill>
                  <a:srgbClr val="292929"/>
                </a:solidFill>
                <a:latin typeface="source-serif-pro"/>
              </a:rPr>
              <a:t>Classification (integer label):</a:t>
            </a:r>
          </a:p>
          <a:p>
            <a:pPr lvl="1"/>
            <a:r>
              <a:rPr lang="en-US" sz="2000" b="0" dirty="0">
                <a:solidFill>
                  <a:srgbClr val="292929"/>
                </a:solidFill>
                <a:effectLst/>
                <a:latin typeface="source-serif-pro"/>
              </a:rPr>
              <a:t>“What animal is in this </a:t>
            </a:r>
            <a:r>
              <a:rPr lang="en-US" sz="2000" dirty="0">
                <a:solidFill>
                  <a:srgbClr val="292929"/>
                </a:solidFill>
                <a:latin typeface="source-serif-pro"/>
              </a:rPr>
              <a:t>image?”</a:t>
            </a:r>
          </a:p>
          <a:p>
            <a:pPr marL="342900" indent="-342900">
              <a:buFont typeface="Arial" panose="020B0604020202020204" pitchFamily="34" charset="0"/>
              <a:buChar char="•"/>
            </a:pPr>
            <a:endParaRPr lang="en-US" sz="2000" dirty="0">
              <a:solidFill>
                <a:srgbClr val="292929"/>
              </a:solidFill>
              <a:latin typeface="source-serif-pro"/>
            </a:endParaRPr>
          </a:p>
        </p:txBody>
      </p:sp>
      <p:sp>
        <p:nvSpPr>
          <p:cNvPr id="7" name="TextBox 6">
            <a:extLst>
              <a:ext uri="{FF2B5EF4-FFF2-40B4-BE49-F238E27FC236}">
                <a16:creationId xmlns:a16="http://schemas.microsoft.com/office/drawing/2014/main" id="{EA5863CE-B003-643B-6103-235791775DF2}"/>
              </a:ext>
            </a:extLst>
          </p:cNvPr>
          <p:cNvSpPr txBox="1"/>
          <p:nvPr/>
        </p:nvSpPr>
        <p:spPr>
          <a:xfrm>
            <a:off x="4741148" y="1254636"/>
            <a:ext cx="2709716" cy="461665"/>
          </a:xfrm>
          <a:prstGeom prst="rect">
            <a:avLst/>
          </a:prstGeom>
          <a:noFill/>
        </p:spPr>
        <p:txBody>
          <a:bodyPr wrap="none" rtlCol="0">
            <a:spAutoFit/>
          </a:bodyPr>
          <a:lstStyle/>
          <a:p>
            <a:pPr algn="ctr"/>
            <a:r>
              <a:rPr lang="en-US" sz="2400" dirty="0"/>
              <a:t>Deep Learning Tasks</a:t>
            </a:r>
          </a:p>
        </p:txBody>
      </p:sp>
      <p:pic>
        <p:nvPicPr>
          <p:cNvPr id="4" name="Picture 2">
            <a:extLst>
              <a:ext uri="{FF2B5EF4-FFF2-40B4-BE49-F238E27FC236}">
                <a16:creationId xmlns:a16="http://schemas.microsoft.com/office/drawing/2014/main" id="{C46D81CE-CF1A-D7B3-AD65-769F520E7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1956" y="2502508"/>
            <a:ext cx="3608233" cy="27026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BD4AF3D-DEBB-F6BF-EB2C-FE53DE322676}"/>
              </a:ext>
            </a:extLst>
          </p:cNvPr>
          <p:cNvSpPr txBox="1"/>
          <p:nvPr/>
        </p:nvSpPr>
        <p:spPr>
          <a:xfrm>
            <a:off x="4741148" y="3122400"/>
            <a:ext cx="1701428" cy="461665"/>
          </a:xfrm>
          <a:prstGeom prst="rect">
            <a:avLst/>
          </a:prstGeom>
          <a:noFill/>
        </p:spPr>
        <p:txBody>
          <a:bodyPr wrap="none" rtlCol="0">
            <a:spAutoFit/>
          </a:bodyPr>
          <a:lstStyle/>
          <a:p>
            <a:pPr algn="ctr"/>
            <a:r>
              <a:rPr lang="en-US" sz="2400" dirty="0"/>
              <a:t>An Elephant</a:t>
            </a:r>
          </a:p>
        </p:txBody>
      </p:sp>
    </p:spTree>
    <p:extLst>
      <p:ext uri="{BB962C8B-B14F-4D97-AF65-F5344CB8AC3E}">
        <p14:creationId xmlns:p14="http://schemas.microsoft.com/office/powerpoint/2010/main" val="3082054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What is Deep Learning?</a:t>
            </a:r>
          </a:p>
        </p:txBody>
      </p:sp>
      <p:sp>
        <p:nvSpPr>
          <p:cNvPr id="9" name="TextBox 8">
            <a:extLst>
              <a:ext uri="{FF2B5EF4-FFF2-40B4-BE49-F238E27FC236}">
                <a16:creationId xmlns:a16="http://schemas.microsoft.com/office/drawing/2014/main" id="{82C9644F-A068-9FEB-289E-890B704A5613}"/>
              </a:ext>
            </a:extLst>
          </p:cNvPr>
          <p:cNvSpPr txBox="1"/>
          <p:nvPr/>
        </p:nvSpPr>
        <p:spPr>
          <a:xfrm>
            <a:off x="3068061" y="5138889"/>
            <a:ext cx="1061509" cy="584775"/>
          </a:xfrm>
          <a:prstGeom prst="rect">
            <a:avLst/>
          </a:prstGeom>
          <a:noFill/>
        </p:spPr>
        <p:txBody>
          <a:bodyPr wrap="none" rtlCol="0">
            <a:spAutoFit/>
          </a:bodyPr>
          <a:lstStyle/>
          <a:p>
            <a:pPr algn="ctr"/>
            <a:r>
              <a:rPr lang="en-US" sz="3200" dirty="0"/>
              <a:t>Deep</a:t>
            </a:r>
          </a:p>
        </p:txBody>
      </p:sp>
      <p:sp>
        <p:nvSpPr>
          <p:cNvPr id="14" name="TextBox 13">
            <a:extLst>
              <a:ext uri="{FF2B5EF4-FFF2-40B4-BE49-F238E27FC236}">
                <a16:creationId xmlns:a16="http://schemas.microsoft.com/office/drawing/2014/main" id="{E388CC25-10D4-1D4A-820E-2DE3E08E07F8}"/>
              </a:ext>
            </a:extLst>
          </p:cNvPr>
          <p:cNvSpPr txBox="1"/>
          <p:nvPr/>
        </p:nvSpPr>
        <p:spPr>
          <a:xfrm>
            <a:off x="1848358" y="5773260"/>
            <a:ext cx="3340273" cy="461665"/>
          </a:xfrm>
          <a:prstGeom prst="rect">
            <a:avLst/>
          </a:prstGeom>
          <a:noFill/>
        </p:spPr>
        <p:txBody>
          <a:bodyPr wrap="none" rtlCol="0">
            <a:spAutoFit/>
          </a:bodyPr>
          <a:lstStyle/>
          <a:p>
            <a:pPr algn="ctr"/>
            <a:r>
              <a:rPr lang="en-US" sz="2400" dirty="0"/>
              <a:t>Function is multi-layered</a:t>
            </a:r>
          </a:p>
        </p:txBody>
      </p:sp>
      <p:pic>
        <p:nvPicPr>
          <p:cNvPr id="10248" name="Picture 8">
            <a:extLst>
              <a:ext uri="{FF2B5EF4-FFF2-40B4-BE49-F238E27FC236}">
                <a16:creationId xmlns:a16="http://schemas.microsoft.com/office/drawing/2014/main" id="{F2FDB09B-7D31-5BF6-A939-8FE0B33B43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972" y="2412631"/>
            <a:ext cx="4148443" cy="203273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218BA55-F20F-A0D2-833F-D4AEB17CD159}"/>
              </a:ext>
            </a:extLst>
          </p:cNvPr>
          <p:cNvSpPr txBox="1"/>
          <p:nvPr/>
        </p:nvSpPr>
        <p:spPr>
          <a:xfrm>
            <a:off x="960830" y="1254636"/>
            <a:ext cx="10270377" cy="461665"/>
          </a:xfrm>
          <a:prstGeom prst="rect">
            <a:avLst/>
          </a:prstGeom>
          <a:noFill/>
        </p:spPr>
        <p:txBody>
          <a:bodyPr wrap="none" rtlCol="0">
            <a:spAutoFit/>
          </a:bodyPr>
          <a:lstStyle/>
          <a:p>
            <a:pPr algn="ctr"/>
            <a:r>
              <a:rPr lang="en-US" sz="2400" dirty="0"/>
              <a:t>The goal of deep learning is to obtain a function that answers a specific question.</a:t>
            </a:r>
          </a:p>
        </p:txBody>
      </p:sp>
    </p:spTree>
    <p:extLst>
      <p:ext uri="{BB962C8B-B14F-4D97-AF65-F5344CB8AC3E}">
        <p14:creationId xmlns:p14="http://schemas.microsoft.com/office/powerpoint/2010/main" val="2221568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Deep Learning for Computer Vision</a:t>
            </a:r>
          </a:p>
        </p:txBody>
      </p:sp>
      <p:sp>
        <p:nvSpPr>
          <p:cNvPr id="6" name="TextBox 5">
            <a:extLst>
              <a:ext uri="{FF2B5EF4-FFF2-40B4-BE49-F238E27FC236}">
                <a16:creationId xmlns:a16="http://schemas.microsoft.com/office/drawing/2014/main" id="{4332CA54-8EAD-E2C6-302C-57197A0AE8CB}"/>
              </a:ext>
            </a:extLst>
          </p:cNvPr>
          <p:cNvSpPr txBox="1"/>
          <p:nvPr/>
        </p:nvSpPr>
        <p:spPr>
          <a:xfrm>
            <a:off x="571500" y="2415287"/>
            <a:ext cx="5054600" cy="2554545"/>
          </a:xfrm>
          <a:prstGeom prst="rect">
            <a:avLst/>
          </a:prstGeom>
          <a:noFill/>
        </p:spPr>
        <p:txBody>
          <a:bodyPr wrap="square">
            <a:spAutoFit/>
          </a:bodyPr>
          <a:lstStyle/>
          <a:p>
            <a:pPr marL="342900" indent="-342900">
              <a:buFont typeface="Arial" panose="020B0604020202020204" pitchFamily="34" charset="0"/>
              <a:buChar char="•"/>
            </a:pPr>
            <a:r>
              <a:rPr lang="en-US" sz="2000" b="0" dirty="0">
                <a:solidFill>
                  <a:srgbClr val="292929"/>
                </a:solidFill>
                <a:effectLst/>
                <a:latin typeface="source-serif-pro"/>
              </a:rPr>
              <a:t>Binary Classification (binary label):</a:t>
            </a:r>
          </a:p>
          <a:p>
            <a:pPr lvl="1"/>
            <a:r>
              <a:rPr lang="en-US" sz="2000" b="0" dirty="0">
                <a:solidFill>
                  <a:srgbClr val="292929"/>
                </a:solidFill>
                <a:effectLst/>
                <a:latin typeface="source-serif-pro"/>
              </a:rPr>
              <a:t>“Is there an elephant in this </a:t>
            </a:r>
            <a:r>
              <a:rPr lang="en-US" sz="2000" dirty="0">
                <a:solidFill>
                  <a:srgbClr val="292929"/>
                </a:solidFill>
                <a:latin typeface="source-serif-pro"/>
              </a:rPr>
              <a:t>image?”</a:t>
            </a:r>
          </a:p>
          <a:p>
            <a:pPr marL="342900" indent="-342900">
              <a:buFont typeface="Arial" panose="020B0604020202020204" pitchFamily="34" charset="0"/>
              <a:buChar char="•"/>
            </a:pPr>
            <a:r>
              <a:rPr lang="en-US" sz="2000" dirty="0">
                <a:solidFill>
                  <a:srgbClr val="292929"/>
                </a:solidFill>
                <a:latin typeface="source-serif-pro"/>
              </a:rPr>
              <a:t>Classification (integer label):</a:t>
            </a:r>
          </a:p>
          <a:p>
            <a:pPr lvl="1"/>
            <a:r>
              <a:rPr lang="en-US" sz="2000" b="0" dirty="0">
                <a:solidFill>
                  <a:srgbClr val="292929"/>
                </a:solidFill>
                <a:effectLst/>
                <a:latin typeface="source-serif-pro"/>
              </a:rPr>
              <a:t>“What animal is in this </a:t>
            </a:r>
            <a:r>
              <a:rPr lang="en-US" sz="2000" dirty="0">
                <a:solidFill>
                  <a:srgbClr val="292929"/>
                </a:solidFill>
                <a:latin typeface="source-serif-pro"/>
              </a:rPr>
              <a:t>image?”</a:t>
            </a:r>
          </a:p>
          <a:p>
            <a:pPr marL="342900" indent="-342900">
              <a:buFont typeface="Arial" panose="020B0604020202020204" pitchFamily="34" charset="0"/>
              <a:buChar char="•"/>
            </a:pPr>
            <a:r>
              <a:rPr lang="en-US" sz="2000" dirty="0">
                <a:solidFill>
                  <a:srgbClr val="292929"/>
                </a:solidFill>
                <a:latin typeface="source-serif-pro"/>
              </a:rPr>
              <a:t>Regression (real number):</a:t>
            </a:r>
          </a:p>
          <a:p>
            <a:pPr lvl="1"/>
            <a:r>
              <a:rPr lang="en-US" sz="2000" b="0" dirty="0">
                <a:solidFill>
                  <a:srgbClr val="292929"/>
                </a:solidFill>
                <a:effectLst/>
                <a:latin typeface="source-serif-pro"/>
              </a:rPr>
              <a:t>“How old is the elephant in this image?”</a:t>
            </a:r>
            <a:endParaRPr lang="en-US" sz="2000" dirty="0">
              <a:solidFill>
                <a:srgbClr val="292929"/>
              </a:solidFill>
              <a:latin typeface="source-serif-pro"/>
            </a:endParaRPr>
          </a:p>
          <a:p>
            <a:pPr lvl="1"/>
            <a:endParaRPr lang="en-US" sz="2000" dirty="0">
              <a:solidFill>
                <a:srgbClr val="292929"/>
              </a:solidFill>
              <a:latin typeface="source-serif-pro"/>
            </a:endParaRPr>
          </a:p>
          <a:p>
            <a:pPr marL="342900" indent="-342900">
              <a:buFont typeface="Arial" panose="020B0604020202020204" pitchFamily="34" charset="0"/>
              <a:buChar char="•"/>
            </a:pPr>
            <a:endParaRPr lang="en-US" sz="2000" dirty="0">
              <a:solidFill>
                <a:srgbClr val="292929"/>
              </a:solidFill>
              <a:latin typeface="source-serif-pro"/>
            </a:endParaRPr>
          </a:p>
        </p:txBody>
      </p:sp>
      <p:sp>
        <p:nvSpPr>
          <p:cNvPr id="7" name="TextBox 6">
            <a:extLst>
              <a:ext uri="{FF2B5EF4-FFF2-40B4-BE49-F238E27FC236}">
                <a16:creationId xmlns:a16="http://schemas.microsoft.com/office/drawing/2014/main" id="{EA5863CE-B003-643B-6103-235791775DF2}"/>
              </a:ext>
            </a:extLst>
          </p:cNvPr>
          <p:cNvSpPr txBox="1"/>
          <p:nvPr/>
        </p:nvSpPr>
        <p:spPr>
          <a:xfrm>
            <a:off x="4741148" y="1254636"/>
            <a:ext cx="2709716" cy="461665"/>
          </a:xfrm>
          <a:prstGeom prst="rect">
            <a:avLst/>
          </a:prstGeom>
          <a:noFill/>
        </p:spPr>
        <p:txBody>
          <a:bodyPr wrap="none" rtlCol="0">
            <a:spAutoFit/>
          </a:bodyPr>
          <a:lstStyle/>
          <a:p>
            <a:pPr algn="ctr"/>
            <a:r>
              <a:rPr lang="en-US" sz="2400" dirty="0"/>
              <a:t>Deep Learning Tasks</a:t>
            </a:r>
          </a:p>
        </p:txBody>
      </p:sp>
      <p:pic>
        <p:nvPicPr>
          <p:cNvPr id="3" name="Picture 2">
            <a:extLst>
              <a:ext uri="{FF2B5EF4-FFF2-40B4-BE49-F238E27FC236}">
                <a16:creationId xmlns:a16="http://schemas.microsoft.com/office/drawing/2014/main" id="{081B6ECF-00BB-1C3E-A701-9337D70701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1956" y="2502508"/>
            <a:ext cx="3608233" cy="27026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4D28A33-FF44-CE51-13AD-506E58F20E31}"/>
              </a:ext>
            </a:extLst>
          </p:cNvPr>
          <p:cNvSpPr txBox="1"/>
          <p:nvPr/>
        </p:nvSpPr>
        <p:spPr>
          <a:xfrm>
            <a:off x="5257047" y="3781459"/>
            <a:ext cx="1449308" cy="461665"/>
          </a:xfrm>
          <a:prstGeom prst="rect">
            <a:avLst/>
          </a:prstGeom>
          <a:noFill/>
        </p:spPr>
        <p:txBody>
          <a:bodyPr wrap="none" rtlCol="0">
            <a:spAutoFit/>
          </a:bodyPr>
          <a:lstStyle/>
          <a:p>
            <a:pPr algn="ctr"/>
            <a:r>
              <a:rPr lang="en-US" sz="2400" dirty="0"/>
              <a:t>10.5 Years</a:t>
            </a:r>
          </a:p>
        </p:txBody>
      </p:sp>
    </p:spTree>
    <p:extLst>
      <p:ext uri="{BB962C8B-B14F-4D97-AF65-F5344CB8AC3E}">
        <p14:creationId xmlns:p14="http://schemas.microsoft.com/office/powerpoint/2010/main" val="17831523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EE614F-4154-1D73-A7CF-73BBA36F75C0}"/>
              </a:ext>
            </a:extLst>
          </p:cNvPr>
          <p:cNvPicPr>
            <a:picLocks noChangeAspect="1"/>
          </p:cNvPicPr>
          <p:nvPr/>
        </p:nvPicPr>
        <p:blipFill>
          <a:blip r:embed="rId2"/>
          <a:stretch>
            <a:fillRect/>
          </a:stretch>
        </p:blipFill>
        <p:spPr>
          <a:xfrm>
            <a:off x="7298628" y="2502508"/>
            <a:ext cx="3611562" cy="2702692"/>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Deep Learning for Computer Vision</a:t>
            </a:r>
          </a:p>
        </p:txBody>
      </p:sp>
      <p:sp>
        <p:nvSpPr>
          <p:cNvPr id="6" name="TextBox 5">
            <a:extLst>
              <a:ext uri="{FF2B5EF4-FFF2-40B4-BE49-F238E27FC236}">
                <a16:creationId xmlns:a16="http://schemas.microsoft.com/office/drawing/2014/main" id="{4332CA54-8EAD-E2C6-302C-57197A0AE8CB}"/>
              </a:ext>
            </a:extLst>
          </p:cNvPr>
          <p:cNvSpPr txBox="1"/>
          <p:nvPr/>
        </p:nvSpPr>
        <p:spPr>
          <a:xfrm>
            <a:off x="571500" y="2415287"/>
            <a:ext cx="5054600" cy="3170099"/>
          </a:xfrm>
          <a:prstGeom prst="rect">
            <a:avLst/>
          </a:prstGeom>
          <a:noFill/>
        </p:spPr>
        <p:txBody>
          <a:bodyPr wrap="square">
            <a:spAutoFit/>
          </a:bodyPr>
          <a:lstStyle/>
          <a:p>
            <a:pPr marL="342900" indent="-342900">
              <a:buFont typeface="Arial" panose="020B0604020202020204" pitchFamily="34" charset="0"/>
              <a:buChar char="•"/>
            </a:pPr>
            <a:r>
              <a:rPr lang="en-US" sz="2000" b="0" dirty="0">
                <a:solidFill>
                  <a:srgbClr val="292929"/>
                </a:solidFill>
                <a:effectLst/>
                <a:latin typeface="source-serif-pro"/>
              </a:rPr>
              <a:t>Binary Classification (binary label):</a:t>
            </a:r>
          </a:p>
          <a:p>
            <a:pPr lvl="1"/>
            <a:r>
              <a:rPr lang="en-US" sz="2000" b="0" dirty="0">
                <a:solidFill>
                  <a:srgbClr val="292929"/>
                </a:solidFill>
                <a:effectLst/>
                <a:latin typeface="source-serif-pro"/>
              </a:rPr>
              <a:t>“Is there an elephant in this </a:t>
            </a:r>
            <a:r>
              <a:rPr lang="en-US" sz="2000" dirty="0">
                <a:solidFill>
                  <a:srgbClr val="292929"/>
                </a:solidFill>
                <a:latin typeface="source-serif-pro"/>
              </a:rPr>
              <a:t>image?”</a:t>
            </a:r>
          </a:p>
          <a:p>
            <a:pPr marL="342900" indent="-342900">
              <a:buFont typeface="Arial" panose="020B0604020202020204" pitchFamily="34" charset="0"/>
              <a:buChar char="•"/>
            </a:pPr>
            <a:r>
              <a:rPr lang="en-US" sz="2000" dirty="0">
                <a:solidFill>
                  <a:srgbClr val="292929"/>
                </a:solidFill>
                <a:latin typeface="source-serif-pro"/>
              </a:rPr>
              <a:t>Classification (integer label):</a:t>
            </a:r>
          </a:p>
          <a:p>
            <a:pPr lvl="1"/>
            <a:r>
              <a:rPr lang="en-US" sz="2000" b="0" dirty="0">
                <a:solidFill>
                  <a:srgbClr val="292929"/>
                </a:solidFill>
                <a:effectLst/>
                <a:latin typeface="source-serif-pro"/>
              </a:rPr>
              <a:t>“What animal is in this </a:t>
            </a:r>
            <a:r>
              <a:rPr lang="en-US" sz="2000" dirty="0">
                <a:solidFill>
                  <a:srgbClr val="292929"/>
                </a:solidFill>
                <a:latin typeface="source-serif-pro"/>
              </a:rPr>
              <a:t>image?”</a:t>
            </a:r>
          </a:p>
          <a:p>
            <a:pPr marL="342900" indent="-342900">
              <a:buFont typeface="Arial" panose="020B0604020202020204" pitchFamily="34" charset="0"/>
              <a:buChar char="•"/>
            </a:pPr>
            <a:r>
              <a:rPr lang="en-US" sz="2000" dirty="0">
                <a:solidFill>
                  <a:srgbClr val="292929"/>
                </a:solidFill>
                <a:latin typeface="source-serif-pro"/>
              </a:rPr>
              <a:t>Regression (real number):</a:t>
            </a:r>
          </a:p>
          <a:p>
            <a:pPr lvl="1"/>
            <a:r>
              <a:rPr lang="en-US" sz="2000" b="0" dirty="0">
                <a:solidFill>
                  <a:srgbClr val="292929"/>
                </a:solidFill>
                <a:effectLst/>
                <a:latin typeface="source-serif-pro"/>
              </a:rPr>
              <a:t>“How old is the elephant in this image?”</a:t>
            </a:r>
            <a:endParaRPr lang="en-US" sz="2000" dirty="0">
              <a:solidFill>
                <a:srgbClr val="292929"/>
              </a:solidFill>
              <a:latin typeface="source-serif-pro"/>
            </a:endParaRPr>
          </a:p>
          <a:p>
            <a:pPr marL="342900" indent="-342900">
              <a:buFont typeface="Arial" panose="020B0604020202020204" pitchFamily="34" charset="0"/>
              <a:buChar char="•"/>
            </a:pPr>
            <a:r>
              <a:rPr lang="en-US" sz="2000" dirty="0">
                <a:solidFill>
                  <a:srgbClr val="292929"/>
                </a:solidFill>
                <a:latin typeface="source-serif-pro"/>
              </a:rPr>
              <a:t>Detection (bounding box):</a:t>
            </a:r>
          </a:p>
          <a:p>
            <a:pPr lvl="1"/>
            <a:r>
              <a:rPr lang="en-US" sz="2000" b="0" dirty="0">
                <a:solidFill>
                  <a:srgbClr val="292929"/>
                </a:solidFill>
                <a:effectLst/>
                <a:latin typeface="source-serif-pro"/>
              </a:rPr>
              <a:t>“Where is the elephant in this image?”</a:t>
            </a:r>
            <a:endParaRPr lang="en-US" sz="2000" dirty="0">
              <a:solidFill>
                <a:srgbClr val="292929"/>
              </a:solidFill>
              <a:latin typeface="source-serif-pro"/>
            </a:endParaRPr>
          </a:p>
          <a:p>
            <a:pPr lvl="1"/>
            <a:endParaRPr lang="en-US" sz="2000" dirty="0">
              <a:solidFill>
                <a:srgbClr val="292929"/>
              </a:solidFill>
              <a:latin typeface="source-serif-pro"/>
            </a:endParaRPr>
          </a:p>
          <a:p>
            <a:pPr marL="342900" indent="-342900">
              <a:buFont typeface="Arial" panose="020B0604020202020204" pitchFamily="34" charset="0"/>
              <a:buChar char="•"/>
            </a:pPr>
            <a:endParaRPr lang="en-US" sz="2000" dirty="0">
              <a:solidFill>
                <a:srgbClr val="292929"/>
              </a:solidFill>
              <a:latin typeface="source-serif-pro"/>
            </a:endParaRPr>
          </a:p>
        </p:txBody>
      </p:sp>
      <p:sp>
        <p:nvSpPr>
          <p:cNvPr id="7" name="TextBox 6">
            <a:extLst>
              <a:ext uri="{FF2B5EF4-FFF2-40B4-BE49-F238E27FC236}">
                <a16:creationId xmlns:a16="http://schemas.microsoft.com/office/drawing/2014/main" id="{EA5863CE-B003-643B-6103-235791775DF2}"/>
              </a:ext>
            </a:extLst>
          </p:cNvPr>
          <p:cNvSpPr txBox="1"/>
          <p:nvPr/>
        </p:nvSpPr>
        <p:spPr>
          <a:xfrm>
            <a:off x="4741148" y="1254636"/>
            <a:ext cx="2709716" cy="461665"/>
          </a:xfrm>
          <a:prstGeom prst="rect">
            <a:avLst/>
          </a:prstGeom>
          <a:noFill/>
        </p:spPr>
        <p:txBody>
          <a:bodyPr wrap="none" rtlCol="0">
            <a:spAutoFit/>
          </a:bodyPr>
          <a:lstStyle/>
          <a:p>
            <a:pPr algn="ctr"/>
            <a:r>
              <a:rPr lang="en-US" sz="2400" dirty="0"/>
              <a:t>Deep Learning Tasks</a:t>
            </a:r>
          </a:p>
        </p:txBody>
      </p:sp>
    </p:spTree>
    <p:extLst>
      <p:ext uri="{BB962C8B-B14F-4D97-AF65-F5344CB8AC3E}">
        <p14:creationId xmlns:p14="http://schemas.microsoft.com/office/powerpoint/2010/main" val="14387923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FBFA1F-A56F-0E99-3992-FF3ED7632F40}"/>
              </a:ext>
            </a:extLst>
          </p:cNvPr>
          <p:cNvPicPr>
            <a:picLocks noChangeAspect="1"/>
          </p:cNvPicPr>
          <p:nvPr/>
        </p:nvPicPr>
        <p:blipFill>
          <a:blip r:embed="rId2"/>
          <a:stretch>
            <a:fillRect/>
          </a:stretch>
        </p:blipFill>
        <p:spPr>
          <a:xfrm>
            <a:off x="7278113" y="2502508"/>
            <a:ext cx="3632076" cy="2702692"/>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Deep Learning for Computer Vision</a:t>
            </a:r>
          </a:p>
        </p:txBody>
      </p:sp>
      <p:sp>
        <p:nvSpPr>
          <p:cNvPr id="6" name="TextBox 5">
            <a:extLst>
              <a:ext uri="{FF2B5EF4-FFF2-40B4-BE49-F238E27FC236}">
                <a16:creationId xmlns:a16="http://schemas.microsoft.com/office/drawing/2014/main" id="{4332CA54-8EAD-E2C6-302C-57197A0AE8CB}"/>
              </a:ext>
            </a:extLst>
          </p:cNvPr>
          <p:cNvSpPr txBox="1"/>
          <p:nvPr/>
        </p:nvSpPr>
        <p:spPr>
          <a:xfrm>
            <a:off x="571500" y="2415287"/>
            <a:ext cx="5054600" cy="3785652"/>
          </a:xfrm>
          <a:prstGeom prst="rect">
            <a:avLst/>
          </a:prstGeom>
          <a:noFill/>
        </p:spPr>
        <p:txBody>
          <a:bodyPr wrap="square">
            <a:spAutoFit/>
          </a:bodyPr>
          <a:lstStyle/>
          <a:p>
            <a:pPr marL="342900" indent="-342900">
              <a:buFont typeface="Arial" panose="020B0604020202020204" pitchFamily="34" charset="0"/>
              <a:buChar char="•"/>
            </a:pPr>
            <a:r>
              <a:rPr lang="en-US" sz="2000" b="0" dirty="0">
                <a:solidFill>
                  <a:srgbClr val="292929"/>
                </a:solidFill>
                <a:effectLst/>
                <a:latin typeface="source-serif-pro"/>
              </a:rPr>
              <a:t>Binary Classification (binary label):</a:t>
            </a:r>
          </a:p>
          <a:p>
            <a:pPr lvl="1"/>
            <a:r>
              <a:rPr lang="en-US" sz="2000" b="0" dirty="0">
                <a:solidFill>
                  <a:srgbClr val="292929"/>
                </a:solidFill>
                <a:effectLst/>
                <a:latin typeface="source-serif-pro"/>
              </a:rPr>
              <a:t>“Is there an elephant in this </a:t>
            </a:r>
            <a:r>
              <a:rPr lang="en-US" sz="2000" dirty="0">
                <a:solidFill>
                  <a:srgbClr val="292929"/>
                </a:solidFill>
                <a:latin typeface="source-serif-pro"/>
              </a:rPr>
              <a:t>image?”</a:t>
            </a:r>
          </a:p>
          <a:p>
            <a:pPr marL="342900" indent="-342900">
              <a:buFont typeface="Arial" panose="020B0604020202020204" pitchFamily="34" charset="0"/>
              <a:buChar char="•"/>
            </a:pPr>
            <a:r>
              <a:rPr lang="en-US" sz="2000" dirty="0">
                <a:solidFill>
                  <a:srgbClr val="292929"/>
                </a:solidFill>
                <a:latin typeface="source-serif-pro"/>
              </a:rPr>
              <a:t>Classification (integer label):</a:t>
            </a:r>
          </a:p>
          <a:p>
            <a:pPr lvl="1"/>
            <a:r>
              <a:rPr lang="en-US" sz="2000" b="0" dirty="0">
                <a:solidFill>
                  <a:srgbClr val="292929"/>
                </a:solidFill>
                <a:effectLst/>
                <a:latin typeface="source-serif-pro"/>
              </a:rPr>
              <a:t>“What animal is in this </a:t>
            </a:r>
            <a:r>
              <a:rPr lang="en-US" sz="2000" dirty="0">
                <a:solidFill>
                  <a:srgbClr val="292929"/>
                </a:solidFill>
                <a:latin typeface="source-serif-pro"/>
              </a:rPr>
              <a:t>image?”</a:t>
            </a:r>
          </a:p>
          <a:p>
            <a:pPr marL="342900" indent="-342900">
              <a:buFont typeface="Arial" panose="020B0604020202020204" pitchFamily="34" charset="0"/>
              <a:buChar char="•"/>
            </a:pPr>
            <a:r>
              <a:rPr lang="en-US" sz="2000" dirty="0">
                <a:solidFill>
                  <a:srgbClr val="292929"/>
                </a:solidFill>
                <a:latin typeface="source-serif-pro"/>
              </a:rPr>
              <a:t>Regression (real number):</a:t>
            </a:r>
          </a:p>
          <a:p>
            <a:pPr lvl="1"/>
            <a:r>
              <a:rPr lang="en-US" sz="2000" b="0" dirty="0">
                <a:solidFill>
                  <a:srgbClr val="292929"/>
                </a:solidFill>
                <a:effectLst/>
                <a:latin typeface="source-serif-pro"/>
              </a:rPr>
              <a:t>“How old is the elephant in this image?”</a:t>
            </a:r>
            <a:endParaRPr lang="en-US" sz="2000" dirty="0">
              <a:solidFill>
                <a:srgbClr val="292929"/>
              </a:solidFill>
              <a:latin typeface="source-serif-pro"/>
            </a:endParaRPr>
          </a:p>
          <a:p>
            <a:pPr marL="342900" indent="-342900">
              <a:buFont typeface="Arial" panose="020B0604020202020204" pitchFamily="34" charset="0"/>
              <a:buChar char="•"/>
            </a:pPr>
            <a:r>
              <a:rPr lang="en-US" sz="2000" dirty="0">
                <a:solidFill>
                  <a:srgbClr val="292929"/>
                </a:solidFill>
                <a:latin typeface="source-serif-pro"/>
              </a:rPr>
              <a:t>Detection (bounding box):</a:t>
            </a:r>
          </a:p>
          <a:p>
            <a:pPr lvl="1"/>
            <a:r>
              <a:rPr lang="en-US" sz="2000" b="0" dirty="0">
                <a:solidFill>
                  <a:srgbClr val="292929"/>
                </a:solidFill>
                <a:effectLst/>
                <a:latin typeface="source-serif-pro"/>
              </a:rPr>
              <a:t>“Where is the elephant in this image?”</a:t>
            </a:r>
            <a:endParaRPr lang="en-US" sz="2000" dirty="0">
              <a:solidFill>
                <a:srgbClr val="292929"/>
              </a:solidFill>
              <a:latin typeface="source-serif-pro"/>
            </a:endParaRPr>
          </a:p>
          <a:p>
            <a:pPr marL="342900" indent="-342900">
              <a:buFont typeface="Arial" panose="020B0604020202020204" pitchFamily="34" charset="0"/>
              <a:buChar char="•"/>
            </a:pPr>
            <a:r>
              <a:rPr lang="en-US" sz="2000" dirty="0">
                <a:solidFill>
                  <a:srgbClr val="292929"/>
                </a:solidFill>
                <a:latin typeface="source-serif-pro"/>
              </a:rPr>
              <a:t>Segmentation (pixel mask):</a:t>
            </a:r>
          </a:p>
          <a:p>
            <a:pPr lvl="1"/>
            <a:r>
              <a:rPr lang="en-US" sz="2000" b="0" dirty="0">
                <a:solidFill>
                  <a:srgbClr val="292929"/>
                </a:solidFill>
                <a:effectLst/>
                <a:latin typeface="source-serif-pro"/>
              </a:rPr>
              <a:t>“Which pixels in this image are elephant?”</a:t>
            </a:r>
            <a:endParaRPr lang="en-US" sz="2000" dirty="0">
              <a:solidFill>
                <a:srgbClr val="292929"/>
              </a:solidFill>
              <a:latin typeface="source-serif-pro"/>
            </a:endParaRPr>
          </a:p>
          <a:p>
            <a:pPr lvl="1"/>
            <a:endParaRPr lang="en-US" sz="2000" dirty="0">
              <a:solidFill>
                <a:srgbClr val="292929"/>
              </a:solidFill>
              <a:latin typeface="source-serif-pro"/>
            </a:endParaRPr>
          </a:p>
          <a:p>
            <a:pPr marL="342900" indent="-342900">
              <a:buFont typeface="Arial" panose="020B0604020202020204" pitchFamily="34" charset="0"/>
              <a:buChar char="•"/>
            </a:pPr>
            <a:endParaRPr lang="en-US" sz="2000" dirty="0">
              <a:solidFill>
                <a:srgbClr val="292929"/>
              </a:solidFill>
              <a:latin typeface="source-serif-pro"/>
            </a:endParaRPr>
          </a:p>
        </p:txBody>
      </p:sp>
      <p:sp>
        <p:nvSpPr>
          <p:cNvPr id="7" name="TextBox 6">
            <a:extLst>
              <a:ext uri="{FF2B5EF4-FFF2-40B4-BE49-F238E27FC236}">
                <a16:creationId xmlns:a16="http://schemas.microsoft.com/office/drawing/2014/main" id="{EA5863CE-B003-643B-6103-235791775DF2}"/>
              </a:ext>
            </a:extLst>
          </p:cNvPr>
          <p:cNvSpPr txBox="1"/>
          <p:nvPr/>
        </p:nvSpPr>
        <p:spPr>
          <a:xfrm>
            <a:off x="4741148" y="1254636"/>
            <a:ext cx="2709716" cy="461665"/>
          </a:xfrm>
          <a:prstGeom prst="rect">
            <a:avLst/>
          </a:prstGeom>
          <a:noFill/>
        </p:spPr>
        <p:txBody>
          <a:bodyPr wrap="none" rtlCol="0">
            <a:spAutoFit/>
          </a:bodyPr>
          <a:lstStyle/>
          <a:p>
            <a:pPr algn="ctr"/>
            <a:r>
              <a:rPr lang="en-US" sz="2400" dirty="0"/>
              <a:t>Deep Learning Tasks</a:t>
            </a:r>
          </a:p>
        </p:txBody>
      </p:sp>
    </p:spTree>
    <p:extLst>
      <p:ext uri="{BB962C8B-B14F-4D97-AF65-F5344CB8AC3E}">
        <p14:creationId xmlns:p14="http://schemas.microsoft.com/office/powerpoint/2010/main" val="31238197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Deep Learning for Computer Vision</a:t>
            </a:r>
          </a:p>
        </p:txBody>
      </p:sp>
      <p:sp>
        <p:nvSpPr>
          <p:cNvPr id="4" name="TextBox 3">
            <a:extLst>
              <a:ext uri="{FF2B5EF4-FFF2-40B4-BE49-F238E27FC236}">
                <a16:creationId xmlns:a16="http://schemas.microsoft.com/office/drawing/2014/main" id="{E371B8EA-DCCC-1A3C-2BC3-A48AA147670E}"/>
              </a:ext>
            </a:extLst>
          </p:cNvPr>
          <p:cNvSpPr txBox="1"/>
          <p:nvPr/>
        </p:nvSpPr>
        <p:spPr>
          <a:xfrm>
            <a:off x="3181612" y="2029336"/>
            <a:ext cx="5828775" cy="461665"/>
          </a:xfrm>
          <a:prstGeom prst="rect">
            <a:avLst/>
          </a:prstGeom>
          <a:noFill/>
        </p:spPr>
        <p:txBody>
          <a:bodyPr wrap="none" rtlCol="0">
            <a:spAutoFit/>
          </a:bodyPr>
          <a:lstStyle/>
          <a:p>
            <a:pPr algn="ctr"/>
            <a:r>
              <a:rPr lang="en-US" sz="2400" dirty="0"/>
              <a:t>We know what specific questions we can ask.</a:t>
            </a:r>
          </a:p>
        </p:txBody>
      </p:sp>
      <p:sp>
        <p:nvSpPr>
          <p:cNvPr id="5" name="TextBox 4">
            <a:extLst>
              <a:ext uri="{FF2B5EF4-FFF2-40B4-BE49-F238E27FC236}">
                <a16:creationId xmlns:a16="http://schemas.microsoft.com/office/drawing/2014/main" id="{C3B5CCF3-012B-3CEE-8069-6B09AEBF5AE8}"/>
              </a:ext>
            </a:extLst>
          </p:cNvPr>
          <p:cNvSpPr txBox="1"/>
          <p:nvPr/>
        </p:nvSpPr>
        <p:spPr>
          <a:xfrm>
            <a:off x="2956559" y="2967335"/>
            <a:ext cx="6278899" cy="461665"/>
          </a:xfrm>
          <a:prstGeom prst="rect">
            <a:avLst/>
          </a:prstGeom>
          <a:noFill/>
        </p:spPr>
        <p:txBody>
          <a:bodyPr wrap="none" rtlCol="0">
            <a:spAutoFit/>
          </a:bodyPr>
          <a:lstStyle/>
          <a:p>
            <a:pPr algn="ctr"/>
            <a:r>
              <a:rPr lang="en-US" sz="2400" dirty="0"/>
              <a:t>But how do we get a computer to answer them? </a:t>
            </a:r>
          </a:p>
        </p:txBody>
      </p:sp>
    </p:spTree>
    <p:extLst>
      <p:ext uri="{BB962C8B-B14F-4D97-AF65-F5344CB8AC3E}">
        <p14:creationId xmlns:p14="http://schemas.microsoft.com/office/powerpoint/2010/main" val="15268602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F56DB634-97F6-0101-94D5-D150D61EAF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80242" y="2076980"/>
            <a:ext cx="6506633" cy="2982207"/>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051709" y="1254636"/>
            <a:ext cx="4088620" cy="461665"/>
          </a:xfrm>
          <a:prstGeom prst="rect">
            <a:avLst/>
          </a:prstGeom>
          <a:noFill/>
        </p:spPr>
        <p:txBody>
          <a:bodyPr wrap="none" rtlCol="0">
            <a:spAutoFit/>
          </a:bodyPr>
          <a:lstStyle/>
          <a:p>
            <a:pPr algn="ctr"/>
            <a:r>
              <a:rPr lang="en-US" sz="2400" dirty="0"/>
              <a:t>Fully Connected Network (FCN)</a:t>
            </a:r>
          </a:p>
        </p:txBody>
      </p:sp>
      <p:sp>
        <p:nvSpPr>
          <p:cNvPr id="3" name="TextBox 2">
            <a:extLst>
              <a:ext uri="{FF2B5EF4-FFF2-40B4-BE49-F238E27FC236}">
                <a16:creationId xmlns:a16="http://schemas.microsoft.com/office/drawing/2014/main" id="{287108FD-B348-05C8-F274-B0B2F2DD7F02}"/>
              </a:ext>
            </a:extLst>
          </p:cNvPr>
          <p:cNvSpPr txBox="1"/>
          <p:nvPr/>
        </p:nvSpPr>
        <p:spPr>
          <a:xfrm>
            <a:off x="902730" y="5544259"/>
            <a:ext cx="10386626" cy="461665"/>
          </a:xfrm>
          <a:prstGeom prst="rect">
            <a:avLst/>
          </a:prstGeom>
          <a:noFill/>
        </p:spPr>
        <p:txBody>
          <a:bodyPr wrap="none" rtlCol="0">
            <a:spAutoFit/>
          </a:bodyPr>
          <a:lstStyle/>
          <a:p>
            <a:pPr algn="ctr"/>
            <a:r>
              <a:rPr lang="en-US" sz="2400" dirty="0"/>
              <a:t>Idea: learn a bunch of functions that make incrementally more complex decisions.</a:t>
            </a:r>
          </a:p>
        </p:txBody>
      </p:sp>
    </p:spTree>
    <p:extLst>
      <p:ext uri="{BB962C8B-B14F-4D97-AF65-F5344CB8AC3E}">
        <p14:creationId xmlns:p14="http://schemas.microsoft.com/office/powerpoint/2010/main" val="4043617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F56DB634-97F6-0101-94D5-D150D61EAF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80242" y="2076980"/>
            <a:ext cx="6506633" cy="2982207"/>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9" name="TextBox 8">
            <a:extLst>
              <a:ext uri="{FF2B5EF4-FFF2-40B4-BE49-F238E27FC236}">
                <a16:creationId xmlns:a16="http://schemas.microsoft.com/office/drawing/2014/main" id="{AEB9CFD4-324E-D42C-652C-9EA744C3A6A8}"/>
              </a:ext>
            </a:extLst>
          </p:cNvPr>
          <p:cNvSpPr txBox="1"/>
          <p:nvPr/>
        </p:nvSpPr>
        <p:spPr>
          <a:xfrm>
            <a:off x="4280984" y="4955175"/>
            <a:ext cx="1178528"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input layer</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051709" y="1254636"/>
            <a:ext cx="4088620" cy="461665"/>
          </a:xfrm>
          <a:prstGeom prst="rect">
            <a:avLst/>
          </a:prstGeom>
          <a:noFill/>
        </p:spPr>
        <p:txBody>
          <a:bodyPr wrap="none" rtlCol="0">
            <a:spAutoFit/>
          </a:bodyPr>
          <a:lstStyle/>
          <a:p>
            <a:pPr algn="ctr"/>
            <a:r>
              <a:rPr lang="en-US" sz="2400" dirty="0"/>
              <a:t>Fully Connected Network (FCN)</a:t>
            </a:r>
          </a:p>
        </p:txBody>
      </p:sp>
      <p:sp>
        <p:nvSpPr>
          <p:cNvPr id="3" name="TextBox 2">
            <a:extLst>
              <a:ext uri="{FF2B5EF4-FFF2-40B4-BE49-F238E27FC236}">
                <a16:creationId xmlns:a16="http://schemas.microsoft.com/office/drawing/2014/main" id="{37E04903-C429-5A7C-429F-56AA33A4A188}"/>
              </a:ext>
            </a:extLst>
          </p:cNvPr>
          <p:cNvSpPr txBox="1"/>
          <p:nvPr/>
        </p:nvSpPr>
        <p:spPr>
          <a:xfrm>
            <a:off x="3812909" y="5405760"/>
            <a:ext cx="2037737" cy="369332"/>
          </a:xfrm>
          <a:prstGeom prst="rect">
            <a:avLst/>
          </a:prstGeom>
          <a:noFill/>
        </p:spPr>
        <p:txBody>
          <a:bodyPr wrap="non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input your data here</a:t>
            </a:r>
          </a:p>
        </p:txBody>
      </p:sp>
    </p:spTree>
    <p:extLst>
      <p:ext uri="{BB962C8B-B14F-4D97-AF65-F5344CB8AC3E}">
        <p14:creationId xmlns:p14="http://schemas.microsoft.com/office/powerpoint/2010/main" val="11448583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F56DB634-97F6-0101-94D5-D150D61EAF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80242" y="2076980"/>
            <a:ext cx="6506633" cy="2982207"/>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6" name="TextBox 5">
            <a:extLst>
              <a:ext uri="{FF2B5EF4-FFF2-40B4-BE49-F238E27FC236}">
                <a16:creationId xmlns:a16="http://schemas.microsoft.com/office/drawing/2014/main" id="{12E568FA-4249-0550-FD7A-7876E69FFBEE}"/>
              </a:ext>
            </a:extLst>
          </p:cNvPr>
          <p:cNvSpPr txBox="1"/>
          <p:nvPr/>
        </p:nvSpPr>
        <p:spPr>
          <a:xfrm>
            <a:off x="5524500" y="4955175"/>
            <a:ext cx="1332416"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hidden layer</a:t>
            </a:r>
          </a:p>
        </p:txBody>
      </p:sp>
      <p:sp>
        <p:nvSpPr>
          <p:cNvPr id="9" name="TextBox 8">
            <a:extLst>
              <a:ext uri="{FF2B5EF4-FFF2-40B4-BE49-F238E27FC236}">
                <a16:creationId xmlns:a16="http://schemas.microsoft.com/office/drawing/2014/main" id="{AEB9CFD4-324E-D42C-652C-9EA744C3A6A8}"/>
              </a:ext>
            </a:extLst>
          </p:cNvPr>
          <p:cNvSpPr txBox="1"/>
          <p:nvPr/>
        </p:nvSpPr>
        <p:spPr>
          <a:xfrm>
            <a:off x="4280984" y="4955175"/>
            <a:ext cx="1178528"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input layer</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051709" y="1254636"/>
            <a:ext cx="4088620" cy="461665"/>
          </a:xfrm>
          <a:prstGeom prst="rect">
            <a:avLst/>
          </a:prstGeom>
          <a:noFill/>
        </p:spPr>
        <p:txBody>
          <a:bodyPr wrap="none" rtlCol="0">
            <a:spAutoFit/>
          </a:bodyPr>
          <a:lstStyle/>
          <a:p>
            <a:pPr algn="ctr"/>
            <a:r>
              <a:rPr lang="en-US" sz="2400" dirty="0"/>
              <a:t>Fully Connected Network (FCN)</a:t>
            </a:r>
          </a:p>
        </p:txBody>
      </p:sp>
      <p:sp>
        <p:nvSpPr>
          <p:cNvPr id="3" name="TextBox 2">
            <a:extLst>
              <a:ext uri="{FF2B5EF4-FFF2-40B4-BE49-F238E27FC236}">
                <a16:creationId xmlns:a16="http://schemas.microsoft.com/office/drawing/2014/main" id="{9D44C36B-2854-1AAD-B3E7-5E74B3166244}"/>
              </a:ext>
            </a:extLst>
          </p:cNvPr>
          <p:cNvSpPr txBox="1"/>
          <p:nvPr/>
        </p:nvSpPr>
        <p:spPr>
          <a:xfrm>
            <a:off x="4824937" y="5346873"/>
            <a:ext cx="2731564" cy="646331"/>
          </a:xfrm>
          <a:prstGeom prst="rect">
            <a:avLst/>
          </a:prstGeom>
          <a:noFill/>
        </p:spPr>
        <p:txBody>
          <a:bodyPr wrap="squar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extract some features and do some reasoning</a:t>
            </a:r>
          </a:p>
        </p:txBody>
      </p:sp>
    </p:spTree>
    <p:extLst>
      <p:ext uri="{BB962C8B-B14F-4D97-AF65-F5344CB8AC3E}">
        <p14:creationId xmlns:p14="http://schemas.microsoft.com/office/powerpoint/2010/main" val="151866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F56DB634-97F6-0101-94D5-D150D61EAF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80242" y="2076980"/>
            <a:ext cx="6506633" cy="2982207"/>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6" name="TextBox 5">
            <a:extLst>
              <a:ext uri="{FF2B5EF4-FFF2-40B4-BE49-F238E27FC236}">
                <a16:creationId xmlns:a16="http://schemas.microsoft.com/office/drawing/2014/main" id="{12E568FA-4249-0550-FD7A-7876E69FFBEE}"/>
              </a:ext>
            </a:extLst>
          </p:cNvPr>
          <p:cNvSpPr txBox="1"/>
          <p:nvPr/>
        </p:nvSpPr>
        <p:spPr>
          <a:xfrm>
            <a:off x="5524500" y="4955175"/>
            <a:ext cx="1332416"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hidden layer</a:t>
            </a:r>
          </a:p>
        </p:txBody>
      </p:sp>
      <p:sp>
        <p:nvSpPr>
          <p:cNvPr id="9" name="TextBox 8">
            <a:extLst>
              <a:ext uri="{FF2B5EF4-FFF2-40B4-BE49-F238E27FC236}">
                <a16:creationId xmlns:a16="http://schemas.microsoft.com/office/drawing/2014/main" id="{AEB9CFD4-324E-D42C-652C-9EA744C3A6A8}"/>
              </a:ext>
            </a:extLst>
          </p:cNvPr>
          <p:cNvSpPr txBox="1"/>
          <p:nvPr/>
        </p:nvSpPr>
        <p:spPr>
          <a:xfrm>
            <a:off x="4280984" y="4955175"/>
            <a:ext cx="1178528"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input layer</a:t>
            </a:r>
          </a:p>
        </p:txBody>
      </p:sp>
      <p:sp>
        <p:nvSpPr>
          <p:cNvPr id="18" name="TextBox 17">
            <a:extLst>
              <a:ext uri="{FF2B5EF4-FFF2-40B4-BE49-F238E27FC236}">
                <a16:creationId xmlns:a16="http://schemas.microsoft.com/office/drawing/2014/main" id="{24B4082D-E283-EAEE-EAFE-483B3ACFC0DF}"/>
              </a:ext>
            </a:extLst>
          </p:cNvPr>
          <p:cNvSpPr txBox="1"/>
          <p:nvPr/>
        </p:nvSpPr>
        <p:spPr>
          <a:xfrm>
            <a:off x="6971216" y="4955175"/>
            <a:ext cx="1293944"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output layer</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051709" y="1254636"/>
            <a:ext cx="4088620" cy="461665"/>
          </a:xfrm>
          <a:prstGeom prst="rect">
            <a:avLst/>
          </a:prstGeom>
          <a:noFill/>
        </p:spPr>
        <p:txBody>
          <a:bodyPr wrap="none" rtlCol="0">
            <a:spAutoFit/>
          </a:bodyPr>
          <a:lstStyle/>
          <a:p>
            <a:pPr algn="ctr"/>
            <a:r>
              <a:rPr lang="en-US" sz="2400" dirty="0"/>
              <a:t>Fully Connected Network (FCN)</a:t>
            </a:r>
          </a:p>
        </p:txBody>
      </p:sp>
      <p:sp>
        <p:nvSpPr>
          <p:cNvPr id="4" name="TextBox 3">
            <a:extLst>
              <a:ext uri="{FF2B5EF4-FFF2-40B4-BE49-F238E27FC236}">
                <a16:creationId xmlns:a16="http://schemas.microsoft.com/office/drawing/2014/main" id="{548EF5FF-D6BB-C48F-9E67-B65AAADDF410}"/>
              </a:ext>
            </a:extLst>
          </p:cNvPr>
          <p:cNvSpPr txBox="1"/>
          <p:nvPr/>
        </p:nvSpPr>
        <p:spPr>
          <a:xfrm>
            <a:off x="6252406" y="5280198"/>
            <a:ext cx="2731564" cy="369332"/>
          </a:xfrm>
          <a:prstGeom prst="rect">
            <a:avLst/>
          </a:prstGeom>
          <a:noFill/>
        </p:spPr>
        <p:txBody>
          <a:bodyPr wrap="squar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make a decision</a:t>
            </a:r>
          </a:p>
        </p:txBody>
      </p:sp>
    </p:spTree>
    <p:extLst>
      <p:ext uri="{BB962C8B-B14F-4D97-AF65-F5344CB8AC3E}">
        <p14:creationId xmlns:p14="http://schemas.microsoft.com/office/powerpoint/2010/main" val="1287686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F56DB634-97F6-0101-94D5-D150D61EAF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80242" y="2076980"/>
            <a:ext cx="6506633" cy="2982207"/>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6" name="TextBox 5">
            <a:extLst>
              <a:ext uri="{FF2B5EF4-FFF2-40B4-BE49-F238E27FC236}">
                <a16:creationId xmlns:a16="http://schemas.microsoft.com/office/drawing/2014/main" id="{12E568FA-4249-0550-FD7A-7876E69FFBEE}"/>
              </a:ext>
            </a:extLst>
          </p:cNvPr>
          <p:cNvSpPr txBox="1"/>
          <p:nvPr/>
        </p:nvSpPr>
        <p:spPr>
          <a:xfrm>
            <a:off x="5524500" y="4955175"/>
            <a:ext cx="1332416"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hidden layer</a:t>
            </a:r>
          </a:p>
        </p:txBody>
      </p:sp>
      <p:sp>
        <p:nvSpPr>
          <p:cNvPr id="9" name="TextBox 8">
            <a:extLst>
              <a:ext uri="{FF2B5EF4-FFF2-40B4-BE49-F238E27FC236}">
                <a16:creationId xmlns:a16="http://schemas.microsoft.com/office/drawing/2014/main" id="{AEB9CFD4-324E-D42C-652C-9EA744C3A6A8}"/>
              </a:ext>
            </a:extLst>
          </p:cNvPr>
          <p:cNvSpPr txBox="1"/>
          <p:nvPr/>
        </p:nvSpPr>
        <p:spPr>
          <a:xfrm>
            <a:off x="4280984" y="4955175"/>
            <a:ext cx="1178528"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input layer</a:t>
            </a:r>
          </a:p>
        </p:txBody>
      </p:sp>
      <p:sp>
        <p:nvSpPr>
          <p:cNvPr id="18" name="TextBox 17">
            <a:extLst>
              <a:ext uri="{FF2B5EF4-FFF2-40B4-BE49-F238E27FC236}">
                <a16:creationId xmlns:a16="http://schemas.microsoft.com/office/drawing/2014/main" id="{24B4082D-E283-EAEE-EAFE-483B3ACFC0DF}"/>
              </a:ext>
            </a:extLst>
          </p:cNvPr>
          <p:cNvSpPr txBox="1"/>
          <p:nvPr/>
        </p:nvSpPr>
        <p:spPr>
          <a:xfrm>
            <a:off x="6971216" y="4955175"/>
            <a:ext cx="1293944"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output layer</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051709" y="1254636"/>
            <a:ext cx="4088620" cy="461665"/>
          </a:xfrm>
          <a:prstGeom prst="rect">
            <a:avLst/>
          </a:prstGeom>
          <a:noFill/>
        </p:spPr>
        <p:txBody>
          <a:bodyPr wrap="none" rtlCol="0">
            <a:spAutoFit/>
          </a:bodyPr>
          <a:lstStyle/>
          <a:p>
            <a:pPr algn="ctr"/>
            <a:r>
              <a:rPr lang="en-US" sz="2400" dirty="0"/>
              <a:t>Fully Connected Network (FCN)</a:t>
            </a:r>
          </a:p>
        </p:txBody>
      </p:sp>
      <p:sp>
        <p:nvSpPr>
          <p:cNvPr id="3" name="Rectangle 2">
            <a:extLst>
              <a:ext uri="{FF2B5EF4-FFF2-40B4-BE49-F238E27FC236}">
                <a16:creationId xmlns:a16="http://schemas.microsoft.com/office/drawing/2014/main" id="{4ABF9191-51A1-F199-B1DB-4E66E5C85B87}"/>
              </a:ext>
            </a:extLst>
          </p:cNvPr>
          <p:cNvSpPr/>
          <p:nvPr/>
        </p:nvSpPr>
        <p:spPr>
          <a:xfrm>
            <a:off x="5772776" y="4225369"/>
            <a:ext cx="769327" cy="7382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2276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305599" y="1254636"/>
            <a:ext cx="3580852" cy="461665"/>
          </a:xfrm>
          <a:prstGeom prst="rect">
            <a:avLst/>
          </a:prstGeom>
          <a:noFill/>
        </p:spPr>
        <p:txBody>
          <a:bodyPr wrap="none" rtlCol="0">
            <a:spAutoFit/>
          </a:bodyPr>
          <a:lstStyle/>
          <a:p>
            <a:pPr algn="ctr"/>
            <a:r>
              <a:rPr lang="en-US" sz="2400" dirty="0"/>
              <a:t>Building Blocks: Perceptron</a:t>
            </a:r>
          </a:p>
        </p:txBody>
      </p:sp>
      <p:cxnSp>
        <p:nvCxnSpPr>
          <p:cNvPr id="20" name="Straight Arrow Connector 19">
            <a:extLst>
              <a:ext uri="{FF2B5EF4-FFF2-40B4-BE49-F238E27FC236}">
                <a16:creationId xmlns:a16="http://schemas.microsoft.com/office/drawing/2014/main" id="{CAC4D250-B138-BF47-4027-708BB51B29D7}"/>
              </a:ext>
            </a:extLst>
          </p:cNvPr>
          <p:cNvCxnSpPr>
            <a:cxnSpLocks/>
          </p:cNvCxnSpPr>
          <p:nvPr/>
        </p:nvCxnSpPr>
        <p:spPr>
          <a:xfrm>
            <a:off x="6639338" y="3614804"/>
            <a:ext cx="593945"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E0B582C9-9F03-F822-0685-26D4336FF0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05029" y="2810352"/>
            <a:ext cx="359325" cy="219588"/>
          </a:xfrm>
          <a:prstGeom prst="rect">
            <a:avLst/>
          </a:prstGeom>
        </p:spPr>
      </p:pic>
      <p:pic>
        <p:nvPicPr>
          <p:cNvPr id="35" name="Graphic 34">
            <a:extLst>
              <a:ext uri="{FF2B5EF4-FFF2-40B4-BE49-F238E27FC236}">
                <a16:creationId xmlns:a16="http://schemas.microsoft.com/office/drawing/2014/main" id="{5C97D1F4-4AC7-1FFF-BA30-C1DE793BBA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5030" y="3335882"/>
            <a:ext cx="359325" cy="219588"/>
          </a:xfrm>
          <a:prstGeom prst="rect">
            <a:avLst/>
          </a:prstGeom>
        </p:spPr>
      </p:pic>
      <p:pic>
        <p:nvPicPr>
          <p:cNvPr id="37" name="Graphic 36">
            <a:extLst>
              <a:ext uri="{FF2B5EF4-FFF2-40B4-BE49-F238E27FC236}">
                <a16:creationId xmlns:a16="http://schemas.microsoft.com/office/drawing/2014/main" id="{37B92CE9-5259-7E13-4770-F1F0A4842A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35887" y="4224538"/>
            <a:ext cx="359325" cy="219588"/>
          </a:xfrm>
          <a:prstGeom prst="rect">
            <a:avLst/>
          </a:prstGeom>
        </p:spPr>
      </p:pic>
      <p:cxnSp>
        <p:nvCxnSpPr>
          <p:cNvPr id="38" name="Straight Arrow Connector 37">
            <a:extLst>
              <a:ext uri="{FF2B5EF4-FFF2-40B4-BE49-F238E27FC236}">
                <a16:creationId xmlns:a16="http://schemas.microsoft.com/office/drawing/2014/main" id="{BFDCBA49-B31A-17F2-438A-8F1918BD18B5}"/>
              </a:ext>
            </a:extLst>
          </p:cNvPr>
          <p:cNvCxnSpPr>
            <a:cxnSpLocks/>
          </p:cNvCxnSpPr>
          <p:nvPr/>
        </p:nvCxnSpPr>
        <p:spPr>
          <a:xfrm flipV="1">
            <a:off x="6168909" y="4094046"/>
            <a:ext cx="0"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0B183B37-D700-B5F4-C168-7CC944A2B0C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99039" y="4676263"/>
            <a:ext cx="139738" cy="259513"/>
          </a:xfrm>
          <a:prstGeom prst="rect">
            <a:avLst/>
          </a:prstGeom>
        </p:spPr>
      </p:pic>
      <p:pic>
        <p:nvPicPr>
          <p:cNvPr id="43" name="Graphic 42">
            <a:extLst>
              <a:ext uri="{FF2B5EF4-FFF2-40B4-BE49-F238E27FC236}">
                <a16:creationId xmlns:a16="http://schemas.microsoft.com/office/drawing/2014/main" id="{8D2BA97E-9F53-2F6A-2A87-B6B99BACDC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89957" y="3445675"/>
            <a:ext cx="383190" cy="383190"/>
          </a:xfrm>
          <a:prstGeom prst="rect">
            <a:avLst/>
          </a:prstGeom>
        </p:spPr>
      </p:pic>
      <p:sp>
        <p:nvSpPr>
          <p:cNvPr id="44" name="Oval 43">
            <a:extLst>
              <a:ext uri="{FF2B5EF4-FFF2-40B4-BE49-F238E27FC236}">
                <a16:creationId xmlns:a16="http://schemas.microsoft.com/office/drawing/2014/main" id="{D6A33143-FB0F-C36E-41F1-70DCEF45EF9F}"/>
              </a:ext>
            </a:extLst>
          </p:cNvPr>
          <p:cNvSpPr/>
          <p:nvPr/>
        </p:nvSpPr>
        <p:spPr>
          <a:xfrm>
            <a:off x="5737450" y="3199427"/>
            <a:ext cx="863965" cy="8639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2506C5C-1EEF-95E0-3271-81D5DF48BEEB}"/>
              </a:ext>
            </a:extLst>
          </p:cNvPr>
          <p:cNvCxnSpPr>
            <a:cxnSpLocks/>
          </p:cNvCxnSpPr>
          <p:nvPr/>
        </p:nvCxnSpPr>
        <p:spPr>
          <a:xfrm flipV="1">
            <a:off x="4693628" y="3828865"/>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B3E1D45-BE55-DE38-D175-6D473989A7C9}"/>
              </a:ext>
            </a:extLst>
          </p:cNvPr>
          <p:cNvCxnSpPr>
            <a:cxnSpLocks/>
          </p:cNvCxnSpPr>
          <p:nvPr/>
        </p:nvCxnSpPr>
        <p:spPr>
          <a:xfrm>
            <a:off x="4693628" y="3614804"/>
            <a:ext cx="1018642"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81E362-4241-1720-F657-C1094378765B}"/>
              </a:ext>
            </a:extLst>
          </p:cNvPr>
          <p:cNvCxnSpPr>
            <a:cxnSpLocks/>
          </p:cNvCxnSpPr>
          <p:nvPr/>
        </p:nvCxnSpPr>
        <p:spPr>
          <a:xfrm>
            <a:off x="4693628" y="2900538"/>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B8B79D18-D86C-28B9-0BB5-D54916CF44C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262789" y="2664739"/>
            <a:ext cx="273810" cy="200794"/>
          </a:xfrm>
          <a:prstGeom prst="rect">
            <a:avLst/>
          </a:prstGeom>
        </p:spPr>
      </p:pic>
      <p:pic>
        <p:nvPicPr>
          <p:cNvPr id="56" name="Graphic 55">
            <a:extLst>
              <a:ext uri="{FF2B5EF4-FFF2-40B4-BE49-F238E27FC236}">
                <a16:creationId xmlns:a16="http://schemas.microsoft.com/office/drawing/2014/main" id="{62897738-7863-72F0-BAF9-C7F7A35DD6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80350" y="3544297"/>
            <a:ext cx="292064" cy="200794"/>
          </a:xfrm>
          <a:prstGeom prst="rect">
            <a:avLst/>
          </a:prstGeom>
        </p:spPr>
      </p:pic>
      <p:pic>
        <p:nvPicPr>
          <p:cNvPr id="58" name="Graphic 57">
            <a:extLst>
              <a:ext uri="{FF2B5EF4-FFF2-40B4-BE49-F238E27FC236}">
                <a16:creationId xmlns:a16="http://schemas.microsoft.com/office/drawing/2014/main" id="{8412D68B-4374-DBD3-5708-BF9B8EEF786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86394" y="4420522"/>
            <a:ext cx="292064" cy="200794"/>
          </a:xfrm>
          <a:prstGeom prst="rect">
            <a:avLst/>
          </a:prstGeom>
        </p:spPr>
      </p:pic>
      <p:sp>
        <p:nvSpPr>
          <p:cNvPr id="59" name="TextBox 58">
            <a:extLst>
              <a:ext uri="{FF2B5EF4-FFF2-40B4-BE49-F238E27FC236}">
                <a16:creationId xmlns:a16="http://schemas.microsoft.com/office/drawing/2014/main" id="{D712010E-B92A-1F4C-AE95-B214A7ED431A}"/>
              </a:ext>
            </a:extLst>
          </p:cNvPr>
          <p:cNvSpPr txBox="1"/>
          <p:nvPr/>
        </p:nvSpPr>
        <p:spPr>
          <a:xfrm>
            <a:off x="5887421" y="4988441"/>
            <a:ext cx="562975" cy="369332"/>
          </a:xfrm>
          <a:prstGeom prst="rect">
            <a:avLst/>
          </a:prstGeom>
          <a:noFill/>
        </p:spPr>
        <p:txBody>
          <a:bodyPr wrap="none" rtlCol="0">
            <a:spAutoFit/>
          </a:bodyPr>
          <a:lstStyle/>
          <a:p>
            <a:pPr algn="ctr"/>
            <a:r>
              <a:rPr lang="en-US" dirty="0"/>
              <a:t>Bias</a:t>
            </a:r>
          </a:p>
        </p:txBody>
      </p:sp>
      <p:sp>
        <p:nvSpPr>
          <p:cNvPr id="61" name="TextBox 60">
            <a:extLst>
              <a:ext uri="{FF2B5EF4-FFF2-40B4-BE49-F238E27FC236}">
                <a16:creationId xmlns:a16="http://schemas.microsoft.com/office/drawing/2014/main" id="{32FBF2B7-B99D-E182-4F94-A0FFEB6A60A9}"/>
              </a:ext>
            </a:extLst>
          </p:cNvPr>
          <p:cNvSpPr txBox="1"/>
          <p:nvPr/>
        </p:nvSpPr>
        <p:spPr>
          <a:xfrm>
            <a:off x="4536599" y="4988441"/>
            <a:ext cx="1501530" cy="369332"/>
          </a:xfrm>
          <a:prstGeom prst="rect">
            <a:avLst/>
          </a:prstGeom>
          <a:noFill/>
        </p:spPr>
        <p:txBody>
          <a:bodyPr wrap="square" rtlCol="0">
            <a:spAutoFit/>
          </a:bodyPr>
          <a:lstStyle/>
          <a:p>
            <a:pPr algn="ctr"/>
            <a:r>
              <a:rPr lang="en-US" dirty="0"/>
              <a:t>Weights</a:t>
            </a:r>
          </a:p>
        </p:txBody>
      </p:sp>
      <p:sp>
        <p:nvSpPr>
          <p:cNvPr id="62" name="TextBox 61">
            <a:extLst>
              <a:ext uri="{FF2B5EF4-FFF2-40B4-BE49-F238E27FC236}">
                <a16:creationId xmlns:a16="http://schemas.microsoft.com/office/drawing/2014/main" id="{01073C0A-395C-0CAA-99F8-6FDFC54BBC5D}"/>
              </a:ext>
            </a:extLst>
          </p:cNvPr>
          <p:cNvSpPr txBox="1"/>
          <p:nvPr/>
        </p:nvSpPr>
        <p:spPr>
          <a:xfrm>
            <a:off x="3424000" y="4988441"/>
            <a:ext cx="2004764" cy="369332"/>
          </a:xfrm>
          <a:prstGeom prst="rect">
            <a:avLst/>
          </a:prstGeom>
          <a:noFill/>
        </p:spPr>
        <p:txBody>
          <a:bodyPr wrap="square" rtlCol="0">
            <a:spAutoFit/>
          </a:bodyPr>
          <a:lstStyle/>
          <a:p>
            <a:pPr algn="ctr"/>
            <a:r>
              <a:rPr lang="en-US" dirty="0"/>
              <a:t>Inputs</a:t>
            </a:r>
          </a:p>
        </p:txBody>
      </p:sp>
      <p:sp>
        <p:nvSpPr>
          <p:cNvPr id="14336" name="TextBox 14335">
            <a:extLst>
              <a:ext uri="{FF2B5EF4-FFF2-40B4-BE49-F238E27FC236}">
                <a16:creationId xmlns:a16="http://schemas.microsoft.com/office/drawing/2014/main" id="{BC90BBBD-DA3E-C44C-9715-370508915996}"/>
              </a:ext>
            </a:extLst>
          </p:cNvPr>
          <p:cNvSpPr txBox="1"/>
          <p:nvPr/>
        </p:nvSpPr>
        <p:spPr>
          <a:xfrm>
            <a:off x="7622690" y="3303138"/>
            <a:ext cx="1100806" cy="646331"/>
          </a:xfrm>
          <a:prstGeom prst="rect">
            <a:avLst/>
          </a:prstGeom>
          <a:noFill/>
        </p:spPr>
        <p:txBody>
          <a:bodyPr wrap="square" rtlCol="0">
            <a:spAutoFit/>
          </a:bodyPr>
          <a:lstStyle/>
          <a:p>
            <a:pPr algn="ctr"/>
            <a:r>
              <a:rPr lang="en-US" dirty="0"/>
              <a:t>Output</a:t>
            </a:r>
          </a:p>
          <a:p>
            <a:pPr algn="ctr"/>
            <a:r>
              <a:rPr lang="en-US" dirty="0"/>
              <a:t>(linear)</a:t>
            </a:r>
          </a:p>
        </p:txBody>
      </p:sp>
      <p:pic>
        <p:nvPicPr>
          <p:cNvPr id="5" name="Graphic 4">
            <a:extLst>
              <a:ext uri="{FF2B5EF4-FFF2-40B4-BE49-F238E27FC236}">
                <a16:creationId xmlns:a16="http://schemas.microsoft.com/office/drawing/2014/main" id="{70EE7C3C-C9AD-C59E-6E8B-5665914CA88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337572" y="5736015"/>
            <a:ext cx="1516856" cy="633412"/>
          </a:xfrm>
          <a:prstGeom prst="rect">
            <a:avLst/>
          </a:prstGeom>
        </p:spPr>
      </p:pic>
      <p:pic>
        <p:nvPicPr>
          <p:cNvPr id="9" name="Graphic 8">
            <a:extLst>
              <a:ext uri="{FF2B5EF4-FFF2-40B4-BE49-F238E27FC236}">
                <a16:creationId xmlns:a16="http://schemas.microsoft.com/office/drawing/2014/main" id="{4C54D1EC-0170-C3A5-A75C-83A99FF42EA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325828" y="3546379"/>
            <a:ext cx="158453" cy="140847"/>
          </a:xfrm>
          <a:prstGeom prst="rect">
            <a:avLst/>
          </a:prstGeom>
        </p:spPr>
      </p:pic>
      <p:pic>
        <p:nvPicPr>
          <p:cNvPr id="12" name="Graphic 11">
            <a:extLst>
              <a:ext uri="{FF2B5EF4-FFF2-40B4-BE49-F238E27FC236}">
                <a16:creationId xmlns:a16="http://schemas.microsoft.com/office/drawing/2014/main" id="{9FD16E26-9CC7-18F6-E2C2-79AA2E19789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450733" y="5900075"/>
            <a:ext cx="497927" cy="147534"/>
          </a:xfrm>
          <a:prstGeom prst="rect">
            <a:avLst/>
          </a:prstGeom>
        </p:spPr>
      </p:pic>
    </p:spTree>
    <p:extLst>
      <p:ext uri="{BB962C8B-B14F-4D97-AF65-F5344CB8AC3E}">
        <p14:creationId xmlns:p14="http://schemas.microsoft.com/office/powerpoint/2010/main" val="300415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What is Deep Learning?</a:t>
            </a:r>
          </a:p>
        </p:txBody>
      </p:sp>
      <p:sp>
        <p:nvSpPr>
          <p:cNvPr id="4" name="TextBox 3">
            <a:extLst>
              <a:ext uri="{FF2B5EF4-FFF2-40B4-BE49-F238E27FC236}">
                <a16:creationId xmlns:a16="http://schemas.microsoft.com/office/drawing/2014/main" id="{3EA365BB-07FB-1900-D5CD-32D17BFEF66C}"/>
              </a:ext>
            </a:extLst>
          </p:cNvPr>
          <p:cNvSpPr txBox="1"/>
          <p:nvPr/>
        </p:nvSpPr>
        <p:spPr>
          <a:xfrm>
            <a:off x="7981950" y="5138889"/>
            <a:ext cx="1622560" cy="584775"/>
          </a:xfrm>
          <a:prstGeom prst="rect">
            <a:avLst/>
          </a:prstGeom>
          <a:noFill/>
        </p:spPr>
        <p:txBody>
          <a:bodyPr wrap="none" rtlCol="0">
            <a:spAutoFit/>
          </a:bodyPr>
          <a:lstStyle/>
          <a:p>
            <a:pPr algn="ctr"/>
            <a:r>
              <a:rPr lang="en-US" sz="3200" dirty="0"/>
              <a:t>Learning</a:t>
            </a:r>
          </a:p>
        </p:txBody>
      </p:sp>
      <p:sp>
        <p:nvSpPr>
          <p:cNvPr id="9" name="TextBox 8">
            <a:extLst>
              <a:ext uri="{FF2B5EF4-FFF2-40B4-BE49-F238E27FC236}">
                <a16:creationId xmlns:a16="http://schemas.microsoft.com/office/drawing/2014/main" id="{82C9644F-A068-9FEB-289E-890B704A5613}"/>
              </a:ext>
            </a:extLst>
          </p:cNvPr>
          <p:cNvSpPr txBox="1"/>
          <p:nvPr/>
        </p:nvSpPr>
        <p:spPr>
          <a:xfrm>
            <a:off x="3068061" y="5138889"/>
            <a:ext cx="1061509" cy="584775"/>
          </a:xfrm>
          <a:prstGeom prst="rect">
            <a:avLst/>
          </a:prstGeom>
          <a:noFill/>
        </p:spPr>
        <p:txBody>
          <a:bodyPr wrap="none" rtlCol="0">
            <a:spAutoFit/>
          </a:bodyPr>
          <a:lstStyle/>
          <a:p>
            <a:pPr algn="ctr"/>
            <a:r>
              <a:rPr lang="en-US" sz="3200" dirty="0"/>
              <a:t>Deep</a:t>
            </a:r>
          </a:p>
        </p:txBody>
      </p:sp>
      <p:sp>
        <p:nvSpPr>
          <p:cNvPr id="12" name="TextBox 11">
            <a:extLst>
              <a:ext uri="{FF2B5EF4-FFF2-40B4-BE49-F238E27FC236}">
                <a16:creationId xmlns:a16="http://schemas.microsoft.com/office/drawing/2014/main" id="{C53D020C-30DE-89E5-01A0-3EBDEBCA1327}"/>
              </a:ext>
            </a:extLst>
          </p:cNvPr>
          <p:cNvSpPr txBox="1"/>
          <p:nvPr/>
        </p:nvSpPr>
        <p:spPr>
          <a:xfrm>
            <a:off x="6719015" y="5773260"/>
            <a:ext cx="4148443" cy="461665"/>
          </a:xfrm>
          <a:prstGeom prst="rect">
            <a:avLst/>
          </a:prstGeom>
          <a:noFill/>
        </p:spPr>
        <p:txBody>
          <a:bodyPr wrap="none" rtlCol="0">
            <a:spAutoFit/>
          </a:bodyPr>
          <a:lstStyle/>
          <a:p>
            <a:pPr algn="ctr"/>
            <a:r>
              <a:rPr lang="en-US" sz="2400" dirty="0"/>
              <a:t>Function is estimated from data</a:t>
            </a:r>
          </a:p>
        </p:txBody>
      </p:sp>
      <p:sp>
        <p:nvSpPr>
          <p:cNvPr id="14" name="TextBox 13">
            <a:extLst>
              <a:ext uri="{FF2B5EF4-FFF2-40B4-BE49-F238E27FC236}">
                <a16:creationId xmlns:a16="http://schemas.microsoft.com/office/drawing/2014/main" id="{E388CC25-10D4-1D4A-820E-2DE3E08E07F8}"/>
              </a:ext>
            </a:extLst>
          </p:cNvPr>
          <p:cNvSpPr txBox="1"/>
          <p:nvPr/>
        </p:nvSpPr>
        <p:spPr>
          <a:xfrm>
            <a:off x="1848358" y="5773260"/>
            <a:ext cx="3340273" cy="461665"/>
          </a:xfrm>
          <a:prstGeom prst="rect">
            <a:avLst/>
          </a:prstGeom>
          <a:noFill/>
        </p:spPr>
        <p:txBody>
          <a:bodyPr wrap="none" rtlCol="0">
            <a:spAutoFit/>
          </a:bodyPr>
          <a:lstStyle/>
          <a:p>
            <a:pPr algn="ctr"/>
            <a:r>
              <a:rPr lang="en-US" sz="2400" dirty="0"/>
              <a:t>Function is multi-layered</a:t>
            </a:r>
          </a:p>
        </p:txBody>
      </p:sp>
      <p:grpSp>
        <p:nvGrpSpPr>
          <p:cNvPr id="19" name="Group 18">
            <a:extLst>
              <a:ext uri="{FF2B5EF4-FFF2-40B4-BE49-F238E27FC236}">
                <a16:creationId xmlns:a16="http://schemas.microsoft.com/office/drawing/2014/main" id="{3A11B69A-ACC6-7CA9-B661-23651E786497}"/>
              </a:ext>
            </a:extLst>
          </p:cNvPr>
          <p:cNvGrpSpPr/>
          <p:nvPr/>
        </p:nvGrpSpPr>
        <p:grpSpPr>
          <a:xfrm>
            <a:off x="7683499" y="2154713"/>
            <a:ext cx="2285691" cy="2799500"/>
            <a:chOff x="2198973" y="1647284"/>
            <a:chExt cx="2639418" cy="3232743"/>
          </a:xfrm>
        </p:grpSpPr>
        <p:grpSp>
          <p:nvGrpSpPr>
            <p:cNvPr id="11" name="Group 10">
              <a:extLst>
                <a:ext uri="{FF2B5EF4-FFF2-40B4-BE49-F238E27FC236}">
                  <a16:creationId xmlns:a16="http://schemas.microsoft.com/office/drawing/2014/main" id="{34A1E106-95EE-9F79-7F43-AA3408E83EB4}"/>
                </a:ext>
              </a:extLst>
            </p:cNvPr>
            <p:cNvGrpSpPr/>
            <p:nvPr/>
          </p:nvGrpSpPr>
          <p:grpSpPr>
            <a:xfrm>
              <a:off x="2198973" y="1647284"/>
              <a:ext cx="995077" cy="3232743"/>
              <a:chOff x="1771646" y="1171492"/>
              <a:chExt cx="1282700" cy="4167153"/>
            </a:xfrm>
          </p:grpSpPr>
          <p:pic>
            <p:nvPicPr>
              <p:cNvPr id="10244" name="Picture 4" descr="The 30 Cutest Dog Breeds - Most Adorable Dogs and Puppies">
                <a:extLst>
                  <a:ext uri="{FF2B5EF4-FFF2-40B4-BE49-F238E27FC236}">
                    <a16:creationId xmlns:a16="http://schemas.microsoft.com/office/drawing/2014/main" id="{8B31EF0E-B4C4-860C-1EA7-4D61B1772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646" y="1171492"/>
                <a:ext cx="1282700" cy="1279442"/>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Domestic cat">
                <a:extLst>
                  <a:ext uri="{FF2B5EF4-FFF2-40B4-BE49-F238E27FC236}">
                    <a16:creationId xmlns:a16="http://schemas.microsoft.com/office/drawing/2014/main" id="{18BDC751-ECAC-65B0-9979-DFC4AC884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646" y="2611416"/>
                <a:ext cx="1282700" cy="1282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F35D8465-5DBD-DB75-027A-81876855A4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788" r="11388"/>
              <a:stretch/>
            </p:blipFill>
            <p:spPr bwMode="auto">
              <a:xfrm>
                <a:off x="1771646" y="4054598"/>
                <a:ext cx="1282700" cy="128404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DA2494CB-470B-24FB-1329-E951BABD3F38}"/>
                </a:ext>
              </a:extLst>
            </p:cNvPr>
            <p:cNvSpPr txBox="1"/>
            <p:nvPr/>
          </p:nvSpPr>
          <p:spPr>
            <a:xfrm>
              <a:off x="3864083" y="1828392"/>
              <a:ext cx="652744" cy="461665"/>
            </a:xfrm>
            <a:prstGeom prst="rect">
              <a:avLst/>
            </a:prstGeom>
            <a:noFill/>
          </p:spPr>
          <p:txBody>
            <a:bodyPr wrap="none" rtlCol="0">
              <a:spAutoFit/>
            </a:bodyPr>
            <a:lstStyle/>
            <a:p>
              <a:pPr algn="ctr"/>
              <a:r>
                <a:rPr lang="en-US" sz="2400" dirty="0"/>
                <a:t>dog</a:t>
              </a:r>
            </a:p>
          </p:txBody>
        </p:sp>
        <p:sp>
          <p:nvSpPr>
            <p:cNvPr id="16" name="TextBox 15">
              <a:extLst>
                <a:ext uri="{FF2B5EF4-FFF2-40B4-BE49-F238E27FC236}">
                  <a16:creationId xmlns:a16="http://schemas.microsoft.com/office/drawing/2014/main" id="{28D1F2CE-58FA-F29F-8EE3-EE59A4040AD4}"/>
                </a:ext>
              </a:extLst>
            </p:cNvPr>
            <p:cNvSpPr txBox="1"/>
            <p:nvPr/>
          </p:nvSpPr>
          <p:spPr>
            <a:xfrm>
              <a:off x="3910891" y="2994967"/>
              <a:ext cx="559128" cy="461665"/>
            </a:xfrm>
            <a:prstGeom prst="rect">
              <a:avLst/>
            </a:prstGeom>
            <a:noFill/>
          </p:spPr>
          <p:txBody>
            <a:bodyPr wrap="none" rtlCol="0">
              <a:spAutoFit/>
            </a:bodyPr>
            <a:lstStyle/>
            <a:p>
              <a:pPr algn="ctr"/>
              <a:r>
                <a:rPr lang="en-US" sz="2400" dirty="0"/>
                <a:t>cat</a:t>
              </a:r>
            </a:p>
          </p:txBody>
        </p:sp>
        <p:sp>
          <p:nvSpPr>
            <p:cNvPr id="17" name="TextBox 16">
              <a:extLst>
                <a:ext uri="{FF2B5EF4-FFF2-40B4-BE49-F238E27FC236}">
                  <a16:creationId xmlns:a16="http://schemas.microsoft.com/office/drawing/2014/main" id="{AA35EA20-C59D-2B80-A41B-8113BEA9E0F4}"/>
                </a:ext>
              </a:extLst>
            </p:cNvPr>
            <p:cNvSpPr txBox="1"/>
            <p:nvPr/>
          </p:nvSpPr>
          <p:spPr>
            <a:xfrm>
              <a:off x="3542523" y="4150863"/>
              <a:ext cx="1295868" cy="461665"/>
            </a:xfrm>
            <a:prstGeom prst="rect">
              <a:avLst/>
            </a:prstGeom>
            <a:noFill/>
          </p:spPr>
          <p:txBody>
            <a:bodyPr wrap="none" rtlCol="0">
              <a:spAutoFit/>
            </a:bodyPr>
            <a:lstStyle/>
            <a:p>
              <a:pPr algn="ctr"/>
              <a:r>
                <a:rPr lang="en-US" sz="2400" dirty="0"/>
                <a:t>elephant</a:t>
              </a:r>
            </a:p>
          </p:txBody>
        </p:sp>
      </p:grpSp>
      <p:pic>
        <p:nvPicPr>
          <p:cNvPr id="10248" name="Picture 8">
            <a:extLst>
              <a:ext uri="{FF2B5EF4-FFF2-40B4-BE49-F238E27FC236}">
                <a16:creationId xmlns:a16="http://schemas.microsoft.com/office/drawing/2014/main" id="{F2FDB09B-7D31-5BF6-A939-8FE0B33B43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6972" y="2412631"/>
            <a:ext cx="4148443" cy="203273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218BA55-F20F-A0D2-833F-D4AEB17CD159}"/>
              </a:ext>
            </a:extLst>
          </p:cNvPr>
          <p:cNvSpPr txBox="1"/>
          <p:nvPr/>
        </p:nvSpPr>
        <p:spPr>
          <a:xfrm>
            <a:off x="960830" y="1254636"/>
            <a:ext cx="10270377" cy="461665"/>
          </a:xfrm>
          <a:prstGeom prst="rect">
            <a:avLst/>
          </a:prstGeom>
          <a:noFill/>
        </p:spPr>
        <p:txBody>
          <a:bodyPr wrap="none" rtlCol="0">
            <a:spAutoFit/>
          </a:bodyPr>
          <a:lstStyle/>
          <a:p>
            <a:pPr algn="ctr"/>
            <a:r>
              <a:rPr lang="en-US" sz="2400" dirty="0"/>
              <a:t>The goal of deep learning is to obtain a function that answers a specific question.</a:t>
            </a:r>
          </a:p>
        </p:txBody>
      </p:sp>
    </p:spTree>
    <p:extLst>
      <p:ext uri="{BB962C8B-B14F-4D97-AF65-F5344CB8AC3E}">
        <p14:creationId xmlns:p14="http://schemas.microsoft.com/office/powerpoint/2010/main" val="17139098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305599" y="1254636"/>
            <a:ext cx="3580852" cy="461665"/>
          </a:xfrm>
          <a:prstGeom prst="rect">
            <a:avLst/>
          </a:prstGeom>
          <a:noFill/>
        </p:spPr>
        <p:txBody>
          <a:bodyPr wrap="none" rtlCol="0">
            <a:spAutoFit/>
          </a:bodyPr>
          <a:lstStyle/>
          <a:p>
            <a:pPr algn="ctr"/>
            <a:r>
              <a:rPr lang="en-US" sz="2400" dirty="0"/>
              <a:t>Building Blocks: Perceptron</a:t>
            </a:r>
          </a:p>
        </p:txBody>
      </p:sp>
      <p:cxnSp>
        <p:nvCxnSpPr>
          <p:cNvPr id="20" name="Straight Arrow Connector 19">
            <a:extLst>
              <a:ext uri="{FF2B5EF4-FFF2-40B4-BE49-F238E27FC236}">
                <a16:creationId xmlns:a16="http://schemas.microsoft.com/office/drawing/2014/main" id="{CAC4D250-B138-BF47-4027-708BB51B29D7}"/>
              </a:ext>
            </a:extLst>
          </p:cNvPr>
          <p:cNvCxnSpPr>
            <a:cxnSpLocks/>
          </p:cNvCxnSpPr>
          <p:nvPr/>
        </p:nvCxnSpPr>
        <p:spPr>
          <a:xfrm>
            <a:off x="6639338" y="3614804"/>
            <a:ext cx="593945"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E0B582C9-9F03-F822-0685-26D4336FF0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05029" y="2810352"/>
            <a:ext cx="359325" cy="219588"/>
          </a:xfrm>
          <a:prstGeom prst="rect">
            <a:avLst/>
          </a:prstGeom>
        </p:spPr>
      </p:pic>
      <p:pic>
        <p:nvPicPr>
          <p:cNvPr id="35" name="Graphic 34">
            <a:extLst>
              <a:ext uri="{FF2B5EF4-FFF2-40B4-BE49-F238E27FC236}">
                <a16:creationId xmlns:a16="http://schemas.microsoft.com/office/drawing/2014/main" id="{5C97D1F4-4AC7-1FFF-BA30-C1DE793BBA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5030" y="3335882"/>
            <a:ext cx="359325" cy="219588"/>
          </a:xfrm>
          <a:prstGeom prst="rect">
            <a:avLst/>
          </a:prstGeom>
        </p:spPr>
      </p:pic>
      <p:pic>
        <p:nvPicPr>
          <p:cNvPr id="37" name="Graphic 36">
            <a:extLst>
              <a:ext uri="{FF2B5EF4-FFF2-40B4-BE49-F238E27FC236}">
                <a16:creationId xmlns:a16="http://schemas.microsoft.com/office/drawing/2014/main" id="{37B92CE9-5259-7E13-4770-F1F0A4842A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35887" y="4224538"/>
            <a:ext cx="359325" cy="219588"/>
          </a:xfrm>
          <a:prstGeom prst="rect">
            <a:avLst/>
          </a:prstGeom>
        </p:spPr>
      </p:pic>
      <p:cxnSp>
        <p:nvCxnSpPr>
          <p:cNvPr id="38" name="Straight Arrow Connector 37">
            <a:extLst>
              <a:ext uri="{FF2B5EF4-FFF2-40B4-BE49-F238E27FC236}">
                <a16:creationId xmlns:a16="http://schemas.microsoft.com/office/drawing/2014/main" id="{BFDCBA49-B31A-17F2-438A-8F1918BD18B5}"/>
              </a:ext>
            </a:extLst>
          </p:cNvPr>
          <p:cNvCxnSpPr>
            <a:cxnSpLocks/>
          </p:cNvCxnSpPr>
          <p:nvPr/>
        </p:nvCxnSpPr>
        <p:spPr>
          <a:xfrm flipV="1">
            <a:off x="6168909" y="4094046"/>
            <a:ext cx="0"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0B183B37-D700-B5F4-C168-7CC944A2B0C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99039" y="4676263"/>
            <a:ext cx="139738" cy="259513"/>
          </a:xfrm>
          <a:prstGeom prst="rect">
            <a:avLst/>
          </a:prstGeom>
        </p:spPr>
      </p:pic>
      <p:pic>
        <p:nvPicPr>
          <p:cNvPr id="43" name="Graphic 42">
            <a:extLst>
              <a:ext uri="{FF2B5EF4-FFF2-40B4-BE49-F238E27FC236}">
                <a16:creationId xmlns:a16="http://schemas.microsoft.com/office/drawing/2014/main" id="{8D2BA97E-9F53-2F6A-2A87-B6B99BACDC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89957" y="3445675"/>
            <a:ext cx="383190" cy="383190"/>
          </a:xfrm>
          <a:prstGeom prst="rect">
            <a:avLst/>
          </a:prstGeom>
        </p:spPr>
      </p:pic>
      <p:sp>
        <p:nvSpPr>
          <p:cNvPr id="44" name="Oval 43">
            <a:extLst>
              <a:ext uri="{FF2B5EF4-FFF2-40B4-BE49-F238E27FC236}">
                <a16:creationId xmlns:a16="http://schemas.microsoft.com/office/drawing/2014/main" id="{D6A33143-FB0F-C36E-41F1-70DCEF45EF9F}"/>
              </a:ext>
            </a:extLst>
          </p:cNvPr>
          <p:cNvSpPr/>
          <p:nvPr/>
        </p:nvSpPr>
        <p:spPr>
          <a:xfrm>
            <a:off x="5737450" y="3199427"/>
            <a:ext cx="863965" cy="8639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2506C5C-1EEF-95E0-3271-81D5DF48BEEB}"/>
              </a:ext>
            </a:extLst>
          </p:cNvPr>
          <p:cNvCxnSpPr>
            <a:cxnSpLocks/>
          </p:cNvCxnSpPr>
          <p:nvPr/>
        </p:nvCxnSpPr>
        <p:spPr>
          <a:xfrm flipV="1">
            <a:off x="4693628" y="3828865"/>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B3E1D45-BE55-DE38-D175-6D473989A7C9}"/>
              </a:ext>
            </a:extLst>
          </p:cNvPr>
          <p:cNvCxnSpPr>
            <a:cxnSpLocks/>
          </p:cNvCxnSpPr>
          <p:nvPr/>
        </p:nvCxnSpPr>
        <p:spPr>
          <a:xfrm>
            <a:off x="4693628" y="3614804"/>
            <a:ext cx="1018642"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81E362-4241-1720-F657-C1094378765B}"/>
              </a:ext>
            </a:extLst>
          </p:cNvPr>
          <p:cNvCxnSpPr>
            <a:cxnSpLocks/>
          </p:cNvCxnSpPr>
          <p:nvPr/>
        </p:nvCxnSpPr>
        <p:spPr>
          <a:xfrm>
            <a:off x="4693628" y="2900538"/>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B8B79D18-D86C-28B9-0BB5-D54916CF44C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262789" y="2664739"/>
            <a:ext cx="273810" cy="200794"/>
          </a:xfrm>
          <a:prstGeom prst="rect">
            <a:avLst/>
          </a:prstGeom>
        </p:spPr>
      </p:pic>
      <p:pic>
        <p:nvPicPr>
          <p:cNvPr id="56" name="Graphic 55">
            <a:extLst>
              <a:ext uri="{FF2B5EF4-FFF2-40B4-BE49-F238E27FC236}">
                <a16:creationId xmlns:a16="http://schemas.microsoft.com/office/drawing/2014/main" id="{62897738-7863-72F0-BAF9-C7F7A35DD6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80350" y="3544297"/>
            <a:ext cx="292064" cy="200794"/>
          </a:xfrm>
          <a:prstGeom prst="rect">
            <a:avLst/>
          </a:prstGeom>
        </p:spPr>
      </p:pic>
      <p:pic>
        <p:nvPicPr>
          <p:cNvPr id="58" name="Graphic 57">
            <a:extLst>
              <a:ext uri="{FF2B5EF4-FFF2-40B4-BE49-F238E27FC236}">
                <a16:creationId xmlns:a16="http://schemas.microsoft.com/office/drawing/2014/main" id="{8412D68B-4374-DBD3-5708-BF9B8EEF786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86394" y="4420522"/>
            <a:ext cx="292064" cy="200794"/>
          </a:xfrm>
          <a:prstGeom prst="rect">
            <a:avLst/>
          </a:prstGeom>
        </p:spPr>
      </p:pic>
      <p:sp>
        <p:nvSpPr>
          <p:cNvPr id="59" name="TextBox 58">
            <a:extLst>
              <a:ext uri="{FF2B5EF4-FFF2-40B4-BE49-F238E27FC236}">
                <a16:creationId xmlns:a16="http://schemas.microsoft.com/office/drawing/2014/main" id="{D712010E-B92A-1F4C-AE95-B214A7ED431A}"/>
              </a:ext>
            </a:extLst>
          </p:cNvPr>
          <p:cNvSpPr txBox="1"/>
          <p:nvPr/>
        </p:nvSpPr>
        <p:spPr>
          <a:xfrm>
            <a:off x="5887421" y="4988441"/>
            <a:ext cx="562975" cy="369332"/>
          </a:xfrm>
          <a:prstGeom prst="rect">
            <a:avLst/>
          </a:prstGeom>
          <a:noFill/>
        </p:spPr>
        <p:txBody>
          <a:bodyPr wrap="none" rtlCol="0">
            <a:spAutoFit/>
          </a:bodyPr>
          <a:lstStyle/>
          <a:p>
            <a:pPr algn="ctr"/>
            <a:r>
              <a:rPr lang="en-US" dirty="0"/>
              <a:t>Bias</a:t>
            </a:r>
          </a:p>
        </p:txBody>
      </p:sp>
      <p:sp>
        <p:nvSpPr>
          <p:cNvPr id="61" name="TextBox 60">
            <a:extLst>
              <a:ext uri="{FF2B5EF4-FFF2-40B4-BE49-F238E27FC236}">
                <a16:creationId xmlns:a16="http://schemas.microsoft.com/office/drawing/2014/main" id="{32FBF2B7-B99D-E182-4F94-A0FFEB6A60A9}"/>
              </a:ext>
            </a:extLst>
          </p:cNvPr>
          <p:cNvSpPr txBox="1"/>
          <p:nvPr/>
        </p:nvSpPr>
        <p:spPr>
          <a:xfrm>
            <a:off x="4536599" y="4988441"/>
            <a:ext cx="1501530" cy="369332"/>
          </a:xfrm>
          <a:prstGeom prst="rect">
            <a:avLst/>
          </a:prstGeom>
          <a:noFill/>
        </p:spPr>
        <p:txBody>
          <a:bodyPr wrap="square" rtlCol="0">
            <a:spAutoFit/>
          </a:bodyPr>
          <a:lstStyle/>
          <a:p>
            <a:pPr algn="ctr"/>
            <a:r>
              <a:rPr lang="en-US" dirty="0"/>
              <a:t>Weights</a:t>
            </a:r>
          </a:p>
        </p:txBody>
      </p:sp>
      <p:sp>
        <p:nvSpPr>
          <p:cNvPr id="62" name="TextBox 61">
            <a:extLst>
              <a:ext uri="{FF2B5EF4-FFF2-40B4-BE49-F238E27FC236}">
                <a16:creationId xmlns:a16="http://schemas.microsoft.com/office/drawing/2014/main" id="{01073C0A-395C-0CAA-99F8-6FDFC54BBC5D}"/>
              </a:ext>
            </a:extLst>
          </p:cNvPr>
          <p:cNvSpPr txBox="1"/>
          <p:nvPr/>
        </p:nvSpPr>
        <p:spPr>
          <a:xfrm>
            <a:off x="3424000" y="4988441"/>
            <a:ext cx="2004764" cy="369332"/>
          </a:xfrm>
          <a:prstGeom prst="rect">
            <a:avLst/>
          </a:prstGeom>
          <a:noFill/>
        </p:spPr>
        <p:txBody>
          <a:bodyPr wrap="square" rtlCol="0">
            <a:spAutoFit/>
          </a:bodyPr>
          <a:lstStyle/>
          <a:p>
            <a:pPr algn="ctr"/>
            <a:r>
              <a:rPr lang="en-US" dirty="0"/>
              <a:t>Inputs</a:t>
            </a:r>
          </a:p>
        </p:txBody>
      </p:sp>
      <p:sp>
        <p:nvSpPr>
          <p:cNvPr id="14336" name="TextBox 14335">
            <a:extLst>
              <a:ext uri="{FF2B5EF4-FFF2-40B4-BE49-F238E27FC236}">
                <a16:creationId xmlns:a16="http://schemas.microsoft.com/office/drawing/2014/main" id="{BC90BBBD-DA3E-C44C-9715-370508915996}"/>
              </a:ext>
            </a:extLst>
          </p:cNvPr>
          <p:cNvSpPr txBox="1"/>
          <p:nvPr/>
        </p:nvSpPr>
        <p:spPr>
          <a:xfrm>
            <a:off x="7622690" y="3303138"/>
            <a:ext cx="1100806" cy="646331"/>
          </a:xfrm>
          <a:prstGeom prst="rect">
            <a:avLst/>
          </a:prstGeom>
          <a:noFill/>
        </p:spPr>
        <p:txBody>
          <a:bodyPr wrap="square" rtlCol="0">
            <a:spAutoFit/>
          </a:bodyPr>
          <a:lstStyle/>
          <a:p>
            <a:pPr algn="ctr"/>
            <a:r>
              <a:rPr lang="en-US" dirty="0"/>
              <a:t>Output</a:t>
            </a:r>
          </a:p>
          <a:p>
            <a:pPr algn="ctr"/>
            <a:r>
              <a:rPr lang="en-US" dirty="0"/>
              <a:t>(linear)</a:t>
            </a:r>
          </a:p>
        </p:txBody>
      </p:sp>
      <p:pic>
        <p:nvPicPr>
          <p:cNvPr id="5" name="Graphic 4">
            <a:extLst>
              <a:ext uri="{FF2B5EF4-FFF2-40B4-BE49-F238E27FC236}">
                <a16:creationId xmlns:a16="http://schemas.microsoft.com/office/drawing/2014/main" id="{70EE7C3C-C9AD-C59E-6E8B-5665914CA88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337572" y="5736015"/>
            <a:ext cx="1516856" cy="633412"/>
          </a:xfrm>
          <a:prstGeom prst="rect">
            <a:avLst/>
          </a:prstGeom>
        </p:spPr>
      </p:pic>
      <p:pic>
        <p:nvPicPr>
          <p:cNvPr id="9" name="Graphic 8">
            <a:extLst>
              <a:ext uri="{FF2B5EF4-FFF2-40B4-BE49-F238E27FC236}">
                <a16:creationId xmlns:a16="http://schemas.microsoft.com/office/drawing/2014/main" id="{4C54D1EC-0170-C3A5-A75C-83A99FF42EA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325828" y="3546379"/>
            <a:ext cx="158453" cy="140847"/>
          </a:xfrm>
          <a:prstGeom prst="rect">
            <a:avLst/>
          </a:prstGeom>
        </p:spPr>
      </p:pic>
      <p:pic>
        <p:nvPicPr>
          <p:cNvPr id="12" name="Graphic 11">
            <a:extLst>
              <a:ext uri="{FF2B5EF4-FFF2-40B4-BE49-F238E27FC236}">
                <a16:creationId xmlns:a16="http://schemas.microsoft.com/office/drawing/2014/main" id="{9FD16E26-9CC7-18F6-E2C2-79AA2E19789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450733" y="5900075"/>
            <a:ext cx="497927" cy="147534"/>
          </a:xfrm>
          <a:prstGeom prst="rect">
            <a:avLst/>
          </a:prstGeom>
        </p:spPr>
      </p:pic>
      <p:sp>
        <p:nvSpPr>
          <p:cNvPr id="3" name="Rectangle 2">
            <a:extLst>
              <a:ext uri="{FF2B5EF4-FFF2-40B4-BE49-F238E27FC236}">
                <a16:creationId xmlns:a16="http://schemas.microsoft.com/office/drawing/2014/main" id="{2325B3B2-AB34-2481-7C57-487107261D2C}"/>
              </a:ext>
            </a:extLst>
          </p:cNvPr>
          <p:cNvSpPr/>
          <p:nvPr/>
        </p:nvSpPr>
        <p:spPr>
          <a:xfrm>
            <a:off x="4050274" y="2363854"/>
            <a:ext cx="769327" cy="2501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D882E00-E9CA-0BAD-0457-40A34F4D2721}"/>
              </a:ext>
            </a:extLst>
          </p:cNvPr>
          <p:cNvCxnSpPr>
            <a:cxnSpLocks/>
          </p:cNvCxnSpPr>
          <p:nvPr/>
        </p:nvCxnSpPr>
        <p:spPr>
          <a:xfrm>
            <a:off x="6238777" y="5511800"/>
            <a:ext cx="0" cy="2730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9069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305599" y="1254636"/>
            <a:ext cx="3580852" cy="461665"/>
          </a:xfrm>
          <a:prstGeom prst="rect">
            <a:avLst/>
          </a:prstGeom>
          <a:noFill/>
        </p:spPr>
        <p:txBody>
          <a:bodyPr wrap="none" rtlCol="0">
            <a:spAutoFit/>
          </a:bodyPr>
          <a:lstStyle/>
          <a:p>
            <a:pPr algn="ctr"/>
            <a:r>
              <a:rPr lang="en-US" sz="2400" dirty="0"/>
              <a:t>Building Blocks: Perceptron</a:t>
            </a:r>
          </a:p>
        </p:txBody>
      </p:sp>
      <p:cxnSp>
        <p:nvCxnSpPr>
          <p:cNvPr id="20" name="Straight Arrow Connector 19">
            <a:extLst>
              <a:ext uri="{FF2B5EF4-FFF2-40B4-BE49-F238E27FC236}">
                <a16:creationId xmlns:a16="http://schemas.microsoft.com/office/drawing/2014/main" id="{CAC4D250-B138-BF47-4027-708BB51B29D7}"/>
              </a:ext>
            </a:extLst>
          </p:cNvPr>
          <p:cNvCxnSpPr>
            <a:cxnSpLocks/>
          </p:cNvCxnSpPr>
          <p:nvPr/>
        </p:nvCxnSpPr>
        <p:spPr>
          <a:xfrm>
            <a:off x="6639338" y="3614804"/>
            <a:ext cx="593945"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E0B582C9-9F03-F822-0685-26D4336FF0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05029" y="2810352"/>
            <a:ext cx="359325" cy="219588"/>
          </a:xfrm>
          <a:prstGeom prst="rect">
            <a:avLst/>
          </a:prstGeom>
        </p:spPr>
      </p:pic>
      <p:pic>
        <p:nvPicPr>
          <p:cNvPr id="35" name="Graphic 34">
            <a:extLst>
              <a:ext uri="{FF2B5EF4-FFF2-40B4-BE49-F238E27FC236}">
                <a16:creationId xmlns:a16="http://schemas.microsoft.com/office/drawing/2014/main" id="{5C97D1F4-4AC7-1FFF-BA30-C1DE793BBA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5030" y="3335882"/>
            <a:ext cx="359325" cy="219588"/>
          </a:xfrm>
          <a:prstGeom prst="rect">
            <a:avLst/>
          </a:prstGeom>
        </p:spPr>
      </p:pic>
      <p:pic>
        <p:nvPicPr>
          <p:cNvPr id="37" name="Graphic 36">
            <a:extLst>
              <a:ext uri="{FF2B5EF4-FFF2-40B4-BE49-F238E27FC236}">
                <a16:creationId xmlns:a16="http://schemas.microsoft.com/office/drawing/2014/main" id="{37B92CE9-5259-7E13-4770-F1F0A4842A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35887" y="4224538"/>
            <a:ext cx="359325" cy="219588"/>
          </a:xfrm>
          <a:prstGeom prst="rect">
            <a:avLst/>
          </a:prstGeom>
        </p:spPr>
      </p:pic>
      <p:cxnSp>
        <p:nvCxnSpPr>
          <p:cNvPr id="38" name="Straight Arrow Connector 37">
            <a:extLst>
              <a:ext uri="{FF2B5EF4-FFF2-40B4-BE49-F238E27FC236}">
                <a16:creationId xmlns:a16="http://schemas.microsoft.com/office/drawing/2014/main" id="{BFDCBA49-B31A-17F2-438A-8F1918BD18B5}"/>
              </a:ext>
            </a:extLst>
          </p:cNvPr>
          <p:cNvCxnSpPr>
            <a:cxnSpLocks/>
          </p:cNvCxnSpPr>
          <p:nvPr/>
        </p:nvCxnSpPr>
        <p:spPr>
          <a:xfrm flipV="1">
            <a:off x="6168909" y="4094046"/>
            <a:ext cx="0"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0B183B37-D700-B5F4-C168-7CC944A2B0C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99039" y="4676263"/>
            <a:ext cx="139738" cy="259513"/>
          </a:xfrm>
          <a:prstGeom prst="rect">
            <a:avLst/>
          </a:prstGeom>
        </p:spPr>
      </p:pic>
      <p:pic>
        <p:nvPicPr>
          <p:cNvPr id="43" name="Graphic 42">
            <a:extLst>
              <a:ext uri="{FF2B5EF4-FFF2-40B4-BE49-F238E27FC236}">
                <a16:creationId xmlns:a16="http://schemas.microsoft.com/office/drawing/2014/main" id="{8D2BA97E-9F53-2F6A-2A87-B6B99BACDC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89957" y="3445675"/>
            <a:ext cx="383190" cy="383190"/>
          </a:xfrm>
          <a:prstGeom prst="rect">
            <a:avLst/>
          </a:prstGeom>
        </p:spPr>
      </p:pic>
      <p:sp>
        <p:nvSpPr>
          <p:cNvPr id="44" name="Oval 43">
            <a:extLst>
              <a:ext uri="{FF2B5EF4-FFF2-40B4-BE49-F238E27FC236}">
                <a16:creationId xmlns:a16="http://schemas.microsoft.com/office/drawing/2014/main" id="{D6A33143-FB0F-C36E-41F1-70DCEF45EF9F}"/>
              </a:ext>
            </a:extLst>
          </p:cNvPr>
          <p:cNvSpPr/>
          <p:nvPr/>
        </p:nvSpPr>
        <p:spPr>
          <a:xfrm>
            <a:off x="5737450" y="3199427"/>
            <a:ext cx="863965" cy="8639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2506C5C-1EEF-95E0-3271-81D5DF48BEEB}"/>
              </a:ext>
            </a:extLst>
          </p:cNvPr>
          <p:cNvCxnSpPr>
            <a:cxnSpLocks/>
          </p:cNvCxnSpPr>
          <p:nvPr/>
        </p:nvCxnSpPr>
        <p:spPr>
          <a:xfrm flipV="1">
            <a:off x="4693628" y="3828865"/>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B3E1D45-BE55-DE38-D175-6D473989A7C9}"/>
              </a:ext>
            </a:extLst>
          </p:cNvPr>
          <p:cNvCxnSpPr>
            <a:cxnSpLocks/>
          </p:cNvCxnSpPr>
          <p:nvPr/>
        </p:nvCxnSpPr>
        <p:spPr>
          <a:xfrm>
            <a:off x="4693628" y="3614804"/>
            <a:ext cx="1018642"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81E362-4241-1720-F657-C1094378765B}"/>
              </a:ext>
            </a:extLst>
          </p:cNvPr>
          <p:cNvCxnSpPr>
            <a:cxnSpLocks/>
          </p:cNvCxnSpPr>
          <p:nvPr/>
        </p:nvCxnSpPr>
        <p:spPr>
          <a:xfrm>
            <a:off x="4693628" y="2900538"/>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B8B79D18-D86C-28B9-0BB5-D54916CF44C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262789" y="2664739"/>
            <a:ext cx="273810" cy="200794"/>
          </a:xfrm>
          <a:prstGeom prst="rect">
            <a:avLst/>
          </a:prstGeom>
        </p:spPr>
      </p:pic>
      <p:pic>
        <p:nvPicPr>
          <p:cNvPr id="56" name="Graphic 55">
            <a:extLst>
              <a:ext uri="{FF2B5EF4-FFF2-40B4-BE49-F238E27FC236}">
                <a16:creationId xmlns:a16="http://schemas.microsoft.com/office/drawing/2014/main" id="{62897738-7863-72F0-BAF9-C7F7A35DD6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80350" y="3544297"/>
            <a:ext cx="292064" cy="200794"/>
          </a:xfrm>
          <a:prstGeom prst="rect">
            <a:avLst/>
          </a:prstGeom>
        </p:spPr>
      </p:pic>
      <p:pic>
        <p:nvPicPr>
          <p:cNvPr id="58" name="Graphic 57">
            <a:extLst>
              <a:ext uri="{FF2B5EF4-FFF2-40B4-BE49-F238E27FC236}">
                <a16:creationId xmlns:a16="http://schemas.microsoft.com/office/drawing/2014/main" id="{8412D68B-4374-DBD3-5708-BF9B8EEF786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86394" y="4420522"/>
            <a:ext cx="292064" cy="200794"/>
          </a:xfrm>
          <a:prstGeom prst="rect">
            <a:avLst/>
          </a:prstGeom>
        </p:spPr>
      </p:pic>
      <p:sp>
        <p:nvSpPr>
          <p:cNvPr id="59" name="TextBox 58">
            <a:extLst>
              <a:ext uri="{FF2B5EF4-FFF2-40B4-BE49-F238E27FC236}">
                <a16:creationId xmlns:a16="http://schemas.microsoft.com/office/drawing/2014/main" id="{D712010E-B92A-1F4C-AE95-B214A7ED431A}"/>
              </a:ext>
            </a:extLst>
          </p:cNvPr>
          <p:cNvSpPr txBox="1"/>
          <p:nvPr/>
        </p:nvSpPr>
        <p:spPr>
          <a:xfrm>
            <a:off x="5887421" y="4988441"/>
            <a:ext cx="562975" cy="369332"/>
          </a:xfrm>
          <a:prstGeom prst="rect">
            <a:avLst/>
          </a:prstGeom>
          <a:noFill/>
        </p:spPr>
        <p:txBody>
          <a:bodyPr wrap="none" rtlCol="0">
            <a:spAutoFit/>
          </a:bodyPr>
          <a:lstStyle/>
          <a:p>
            <a:pPr algn="ctr"/>
            <a:r>
              <a:rPr lang="en-US" dirty="0"/>
              <a:t>Bias</a:t>
            </a:r>
          </a:p>
        </p:txBody>
      </p:sp>
      <p:sp>
        <p:nvSpPr>
          <p:cNvPr id="61" name="TextBox 60">
            <a:extLst>
              <a:ext uri="{FF2B5EF4-FFF2-40B4-BE49-F238E27FC236}">
                <a16:creationId xmlns:a16="http://schemas.microsoft.com/office/drawing/2014/main" id="{32FBF2B7-B99D-E182-4F94-A0FFEB6A60A9}"/>
              </a:ext>
            </a:extLst>
          </p:cNvPr>
          <p:cNvSpPr txBox="1"/>
          <p:nvPr/>
        </p:nvSpPr>
        <p:spPr>
          <a:xfrm>
            <a:off x="4536599" y="4988441"/>
            <a:ext cx="1501530" cy="369332"/>
          </a:xfrm>
          <a:prstGeom prst="rect">
            <a:avLst/>
          </a:prstGeom>
          <a:noFill/>
        </p:spPr>
        <p:txBody>
          <a:bodyPr wrap="square" rtlCol="0">
            <a:spAutoFit/>
          </a:bodyPr>
          <a:lstStyle/>
          <a:p>
            <a:pPr algn="ctr"/>
            <a:r>
              <a:rPr lang="en-US" dirty="0"/>
              <a:t>Weights</a:t>
            </a:r>
          </a:p>
        </p:txBody>
      </p:sp>
      <p:sp>
        <p:nvSpPr>
          <p:cNvPr id="62" name="TextBox 61">
            <a:extLst>
              <a:ext uri="{FF2B5EF4-FFF2-40B4-BE49-F238E27FC236}">
                <a16:creationId xmlns:a16="http://schemas.microsoft.com/office/drawing/2014/main" id="{01073C0A-395C-0CAA-99F8-6FDFC54BBC5D}"/>
              </a:ext>
            </a:extLst>
          </p:cNvPr>
          <p:cNvSpPr txBox="1"/>
          <p:nvPr/>
        </p:nvSpPr>
        <p:spPr>
          <a:xfrm>
            <a:off x="3424000" y="4988441"/>
            <a:ext cx="2004764" cy="369332"/>
          </a:xfrm>
          <a:prstGeom prst="rect">
            <a:avLst/>
          </a:prstGeom>
          <a:noFill/>
        </p:spPr>
        <p:txBody>
          <a:bodyPr wrap="square" rtlCol="0">
            <a:spAutoFit/>
          </a:bodyPr>
          <a:lstStyle/>
          <a:p>
            <a:pPr algn="ctr"/>
            <a:r>
              <a:rPr lang="en-US" dirty="0"/>
              <a:t>Inputs</a:t>
            </a:r>
          </a:p>
        </p:txBody>
      </p:sp>
      <p:sp>
        <p:nvSpPr>
          <p:cNvPr id="14336" name="TextBox 14335">
            <a:extLst>
              <a:ext uri="{FF2B5EF4-FFF2-40B4-BE49-F238E27FC236}">
                <a16:creationId xmlns:a16="http://schemas.microsoft.com/office/drawing/2014/main" id="{BC90BBBD-DA3E-C44C-9715-370508915996}"/>
              </a:ext>
            </a:extLst>
          </p:cNvPr>
          <p:cNvSpPr txBox="1"/>
          <p:nvPr/>
        </p:nvSpPr>
        <p:spPr>
          <a:xfrm>
            <a:off x="7622690" y="3303138"/>
            <a:ext cx="1100806" cy="646331"/>
          </a:xfrm>
          <a:prstGeom prst="rect">
            <a:avLst/>
          </a:prstGeom>
          <a:noFill/>
        </p:spPr>
        <p:txBody>
          <a:bodyPr wrap="square" rtlCol="0">
            <a:spAutoFit/>
          </a:bodyPr>
          <a:lstStyle/>
          <a:p>
            <a:pPr algn="ctr"/>
            <a:r>
              <a:rPr lang="en-US" dirty="0"/>
              <a:t>Output</a:t>
            </a:r>
          </a:p>
          <a:p>
            <a:pPr algn="ctr"/>
            <a:r>
              <a:rPr lang="en-US" dirty="0"/>
              <a:t>(linear)</a:t>
            </a:r>
          </a:p>
        </p:txBody>
      </p:sp>
      <p:pic>
        <p:nvPicPr>
          <p:cNvPr id="5" name="Graphic 4">
            <a:extLst>
              <a:ext uri="{FF2B5EF4-FFF2-40B4-BE49-F238E27FC236}">
                <a16:creationId xmlns:a16="http://schemas.microsoft.com/office/drawing/2014/main" id="{70EE7C3C-C9AD-C59E-6E8B-5665914CA88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337572" y="5736015"/>
            <a:ext cx="1516856" cy="633412"/>
          </a:xfrm>
          <a:prstGeom prst="rect">
            <a:avLst/>
          </a:prstGeom>
        </p:spPr>
      </p:pic>
      <p:pic>
        <p:nvPicPr>
          <p:cNvPr id="9" name="Graphic 8">
            <a:extLst>
              <a:ext uri="{FF2B5EF4-FFF2-40B4-BE49-F238E27FC236}">
                <a16:creationId xmlns:a16="http://schemas.microsoft.com/office/drawing/2014/main" id="{4C54D1EC-0170-C3A5-A75C-83A99FF42EA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325828" y="3546379"/>
            <a:ext cx="158453" cy="140847"/>
          </a:xfrm>
          <a:prstGeom prst="rect">
            <a:avLst/>
          </a:prstGeom>
        </p:spPr>
      </p:pic>
      <p:pic>
        <p:nvPicPr>
          <p:cNvPr id="12" name="Graphic 11">
            <a:extLst>
              <a:ext uri="{FF2B5EF4-FFF2-40B4-BE49-F238E27FC236}">
                <a16:creationId xmlns:a16="http://schemas.microsoft.com/office/drawing/2014/main" id="{9FD16E26-9CC7-18F6-E2C2-79AA2E19789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450733" y="5900075"/>
            <a:ext cx="497927" cy="147534"/>
          </a:xfrm>
          <a:prstGeom prst="rect">
            <a:avLst/>
          </a:prstGeom>
        </p:spPr>
      </p:pic>
      <p:sp>
        <p:nvSpPr>
          <p:cNvPr id="3" name="Rectangle 2">
            <a:extLst>
              <a:ext uri="{FF2B5EF4-FFF2-40B4-BE49-F238E27FC236}">
                <a16:creationId xmlns:a16="http://schemas.microsoft.com/office/drawing/2014/main" id="{2325B3B2-AB34-2481-7C57-487107261D2C}"/>
              </a:ext>
            </a:extLst>
          </p:cNvPr>
          <p:cNvSpPr/>
          <p:nvPr/>
        </p:nvSpPr>
        <p:spPr>
          <a:xfrm>
            <a:off x="4824921" y="2348608"/>
            <a:ext cx="769327" cy="2501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E16E4D6C-5A35-D81D-F09D-245C7181C63A}"/>
              </a:ext>
            </a:extLst>
          </p:cNvPr>
          <p:cNvCxnSpPr>
            <a:cxnSpLocks/>
          </p:cNvCxnSpPr>
          <p:nvPr/>
        </p:nvCxnSpPr>
        <p:spPr>
          <a:xfrm>
            <a:off x="5940327" y="5530850"/>
            <a:ext cx="0" cy="2730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685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305599" y="1254636"/>
            <a:ext cx="3580852" cy="461665"/>
          </a:xfrm>
          <a:prstGeom prst="rect">
            <a:avLst/>
          </a:prstGeom>
          <a:noFill/>
        </p:spPr>
        <p:txBody>
          <a:bodyPr wrap="none" rtlCol="0">
            <a:spAutoFit/>
          </a:bodyPr>
          <a:lstStyle/>
          <a:p>
            <a:pPr algn="ctr"/>
            <a:r>
              <a:rPr lang="en-US" sz="2400" dirty="0"/>
              <a:t>Building Blocks: Perceptron</a:t>
            </a:r>
          </a:p>
        </p:txBody>
      </p:sp>
      <p:cxnSp>
        <p:nvCxnSpPr>
          <p:cNvPr id="20" name="Straight Arrow Connector 19">
            <a:extLst>
              <a:ext uri="{FF2B5EF4-FFF2-40B4-BE49-F238E27FC236}">
                <a16:creationId xmlns:a16="http://schemas.microsoft.com/office/drawing/2014/main" id="{CAC4D250-B138-BF47-4027-708BB51B29D7}"/>
              </a:ext>
            </a:extLst>
          </p:cNvPr>
          <p:cNvCxnSpPr>
            <a:cxnSpLocks/>
          </p:cNvCxnSpPr>
          <p:nvPr/>
        </p:nvCxnSpPr>
        <p:spPr>
          <a:xfrm>
            <a:off x="6639338" y="3614804"/>
            <a:ext cx="593945"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E0B582C9-9F03-F822-0685-26D4336FF0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05029" y="2810352"/>
            <a:ext cx="359325" cy="219588"/>
          </a:xfrm>
          <a:prstGeom prst="rect">
            <a:avLst/>
          </a:prstGeom>
        </p:spPr>
      </p:pic>
      <p:pic>
        <p:nvPicPr>
          <p:cNvPr id="35" name="Graphic 34">
            <a:extLst>
              <a:ext uri="{FF2B5EF4-FFF2-40B4-BE49-F238E27FC236}">
                <a16:creationId xmlns:a16="http://schemas.microsoft.com/office/drawing/2014/main" id="{5C97D1F4-4AC7-1FFF-BA30-C1DE793BBA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5030" y="3335882"/>
            <a:ext cx="359325" cy="219588"/>
          </a:xfrm>
          <a:prstGeom prst="rect">
            <a:avLst/>
          </a:prstGeom>
        </p:spPr>
      </p:pic>
      <p:pic>
        <p:nvPicPr>
          <p:cNvPr id="37" name="Graphic 36">
            <a:extLst>
              <a:ext uri="{FF2B5EF4-FFF2-40B4-BE49-F238E27FC236}">
                <a16:creationId xmlns:a16="http://schemas.microsoft.com/office/drawing/2014/main" id="{37B92CE9-5259-7E13-4770-F1F0A4842A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35887" y="4224538"/>
            <a:ext cx="359325" cy="219588"/>
          </a:xfrm>
          <a:prstGeom prst="rect">
            <a:avLst/>
          </a:prstGeom>
        </p:spPr>
      </p:pic>
      <p:cxnSp>
        <p:nvCxnSpPr>
          <p:cNvPr id="38" name="Straight Arrow Connector 37">
            <a:extLst>
              <a:ext uri="{FF2B5EF4-FFF2-40B4-BE49-F238E27FC236}">
                <a16:creationId xmlns:a16="http://schemas.microsoft.com/office/drawing/2014/main" id="{BFDCBA49-B31A-17F2-438A-8F1918BD18B5}"/>
              </a:ext>
            </a:extLst>
          </p:cNvPr>
          <p:cNvCxnSpPr>
            <a:cxnSpLocks/>
          </p:cNvCxnSpPr>
          <p:nvPr/>
        </p:nvCxnSpPr>
        <p:spPr>
          <a:xfrm flipV="1">
            <a:off x="6168909" y="4094046"/>
            <a:ext cx="0"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0B183B37-D700-B5F4-C168-7CC944A2B0C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99039" y="4676263"/>
            <a:ext cx="139738" cy="259513"/>
          </a:xfrm>
          <a:prstGeom prst="rect">
            <a:avLst/>
          </a:prstGeom>
        </p:spPr>
      </p:pic>
      <p:pic>
        <p:nvPicPr>
          <p:cNvPr id="43" name="Graphic 42">
            <a:extLst>
              <a:ext uri="{FF2B5EF4-FFF2-40B4-BE49-F238E27FC236}">
                <a16:creationId xmlns:a16="http://schemas.microsoft.com/office/drawing/2014/main" id="{8D2BA97E-9F53-2F6A-2A87-B6B99BACDC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89957" y="3445675"/>
            <a:ext cx="383190" cy="383190"/>
          </a:xfrm>
          <a:prstGeom prst="rect">
            <a:avLst/>
          </a:prstGeom>
        </p:spPr>
      </p:pic>
      <p:sp>
        <p:nvSpPr>
          <p:cNvPr id="44" name="Oval 43">
            <a:extLst>
              <a:ext uri="{FF2B5EF4-FFF2-40B4-BE49-F238E27FC236}">
                <a16:creationId xmlns:a16="http://schemas.microsoft.com/office/drawing/2014/main" id="{D6A33143-FB0F-C36E-41F1-70DCEF45EF9F}"/>
              </a:ext>
            </a:extLst>
          </p:cNvPr>
          <p:cNvSpPr/>
          <p:nvPr/>
        </p:nvSpPr>
        <p:spPr>
          <a:xfrm>
            <a:off x="5737450" y="3199427"/>
            <a:ext cx="863965" cy="8639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2506C5C-1EEF-95E0-3271-81D5DF48BEEB}"/>
              </a:ext>
            </a:extLst>
          </p:cNvPr>
          <p:cNvCxnSpPr>
            <a:cxnSpLocks/>
          </p:cNvCxnSpPr>
          <p:nvPr/>
        </p:nvCxnSpPr>
        <p:spPr>
          <a:xfrm flipV="1">
            <a:off x="4693628" y="3828865"/>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B3E1D45-BE55-DE38-D175-6D473989A7C9}"/>
              </a:ext>
            </a:extLst>
          </p:cNvPr>
          <p:cNvCxnSpPr>
            <a:cxnSpLocks/>
          </p:cNvCxnSpPr>
          <p:nvPr/>
        </p:nvCxnSpPr>
        <p:spPr>
          <a:xfrm>
            <a:off x="4693628" y="3614804"/>
            <a:ext cx="1018642"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81E362-4241-1720-F657-C1094378765B}"/>
              </a:ext>
            </a:extLst>
          </p:cNvPr>
          <p:cNvCxnSpPr>
            <a:cxnSpLocks/>
          </p:cNvCxnSpPr>
          <p:nvPr/>
        </p:nvCxnSpPr>
        <p:spPr>
          <a:xfrm>
            <a:off x="4693628" y="2900538"/>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B8B79D18-D86C-28B9-0BB5-D54916CF44C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262789" y="2664739"/>
            <a:ext cx="273810" cy="200794"/>
          </a:xfrm>
          <a:prstGeom prst="rect">
            <a:avLst/>
          </a:prstGeom>
        </p:spPr>
      </p:pic>
      <p:pic>
        <p:nvPicPr>
          <p:cNvPr id="56" name="Graphic 55">
            <a:extLst>
              <a:ext uri="{FF2B5EF4-FFF2-40B4-BE49-F238E27FC236}">
                <a16:creationId xmlns:a16="http://schemas.microsoft.com/office/drawing/2014/main" id="{62897738-7863-72F0-BAF9-C7F7A35DD6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80350" y="3544297"/>
            <a:ext cx="292064" cy="200794"/>
          </a:xfrm>
          <a:prstGeom prst="rect">
            <a:avLst/>
          </a:prstGeom>
        </p:spPr>
      </p:pic>
      <p:pic>
        <p:nvPicPr>
          <p:cNvPr id="58" name="Graphic 57">
            <a:extLst>
              <a:ext uri="{FF2B5EF4-FFF2-40B4-BE49-F238E27FC236}">
                <a16:creationId xmlns:a16="http://schemas.microsoft.com/office/drawing/2014/main" id="{8412D68B-4374-DBD3-5708-BF9B8EEF786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86394" y="4420522"/>
            <a:ext cx="292064" cy="200794"/>
          </a:xfrm>
          <a:prstGeom prst="rect">
            <a:avLst/>
          </a:prstGeom>
        </p:spPr>
      </p:pic>
      <p:sp>
        <p:nvSpPr>
          <p:cNvPr id="59" name="TextBox 58">
            <a:extLst>
              <a:ext uri="{FF2B5EF4-FFF2-40B4-BE49-F238E27FC236}">
                <a16:creationId xmlns:a16="http://schemas.microsoft.com/office/drawing/2014/main" id="{D712010E-B92A-1F4C-AE95-B214A7ED431A}"/>
              </a:ext>
            </a:extLst>
          </p:cNvPr>
          <p:cNvSpPr txBox="1"/>
          <p:nvPr/>
        </p:nvSpPr>
        <p:spPr>
          <a:xfrm>
            <a:off x="5887421" y="4988441"/>
            <a:ext cx="562975" cy="369332"/>
          </a:xfrm>
          <a:prstGeom prst="rect">
            <a:avLst/>
          </a:prstGeom>
          <a:noFill/>
        </p:spPr>
        <p:txBody>
          <a:bodyPr wrap="none" rtlCol="0">
            <a:spAutoFit/>
          </a:bodyPr>
          <a:lstStyle/>
          <a:p>
            <a:pPr algn="ctr"/>
            <a:r>
              <a:rPr lang="en-US" dirty="0"/>
              <a:t>Bias</a:t>
            </a:r>
          </a:p>
        </p:txBody>
      </p:sp>
      <p:sp>
        <p:nvSpPr>
          <p:cNvPr id="61" name="TextBox 60">
            <a:extLst>
              <a:ext uri="{FF2B5EF4-FFF2-40B4-BE49-F238E27FC236}">
                <a16:creationId xmlns:a16="http://schemas.microsoft.com/office/drawing/2014/main" id="{32FBF2B7-B99D-E182-4F94-A0FFEB6A60A9}"/>
              </a:ext>
            </a:extLst>
          </p:cNvPr>
          <p:cNvSpPr txBox="1"/>
          <p:nvPr/>
        </p:nvSpPr>
        <p:spPr>
          <a:xfrm>
            <a:off x="4536599" y="4988441"/>
            <a:ext cx="1501530" cy="369332"/>
          </a:xfrm>
          <a:prstGeom prst="rect">
            <a:avLst/>
          </a:prstGeom>
          <a:noFill/>
        </p:spPr>
        <p:txBody>
          <a:bodyPr wrap="square" rtlCol="0">
            <a:spAutoFit/>
          </a:bodyPr>
          <a:lstStyle/>
          <a:p>
            <a:pPr algn="ctr"/>
            <a:r>
              <a:rPr lang="en-US" dirty="0"/>
              <a:t>Weights</a:t>
            </a:r>
          </a:p>
        </p:txBody>
      </p:sp>
      <p:sp>
        <p:nvSpPr>
          <p:cNvPr id="62" name="TextBox 61">
            <a:extLst>
              <a:ext uri="{FF2B5EF4-FFF2-40B4-BE49-F238E27FC236}">
                <a16:creationId xmlns:a16="http://schemas.microsoft.com/office/drawing/2014/main" id="{01073C0A-395C-0CAA-99F8-6FDFC54BBC5D}"/>
              </a:ext>
            </a:extLst>
          </p:cNvPr>
          <p:cNvSpPr txBox="1"/>
          <p:nvPr/>
        </p:nvSpPr>
        <p:spPr>
          <a:xfrm>
            <a:off x="3424000" y="4988441"/>
            <a:ext cx="2004764" cy="369332"/>
          </a:xfrm>
          <a:prstGeom prst="rect">
            <a:avLst/>
          </a:prstGeom>
          <a:noFill/>
        </p:spPr>
        <p:txBody>
          <a:bodyPr wrap="square" rtlCol="0">
            <a:spAutoFit/>
          </a:bodyPr>
          <a:lstStyle/>
          <a:p>
            <a:pPr algn="ctr"/>
            <a:r>
              <a:rPr lang="en-US" dirty="0"/>
              <a:t>Inputs</a:t>
            </a:r>
          </a:p>
        </p:txBody>
      </p:sp>
      <p:sp>
        <p:nvSpPr>
          <p:cNvPr id="14336" name="TextBox 14335">
            <a:extLst>
              <a:ext uri="{FF2B5EF4-FFF2-40B4-BE49-F238E27FC236}">
                <a16:creationId xmlns:a16="http://schemas.microsoft.com/office/drawing/2014/main" id="{BC90BBBD-DA3E-C44C-9715-370508915996}"/>
              </a:ext>
            </a:extLst>
          </p:cNvPr>
          <p:cNvSpPr txBox="1"/>
          <p:nvPr/>
        </p:nvSpPr>
        <p:spPr>
          <a:xfrm>
            <a:off x="7622690" y="3303138"/>
            <a:ext cx="1100806" cy="646331"/>
          </a:xfrm>
          <a:prstGeom prst="rect">
            <a:avLst/>
          </a:prstGeom>
          <a:noFill/>
        </p:spPr>
        <p:txBody>
          <a:bodyPr wrap="square" rtlCol="0">
            <a:spAutoFit/>
          </a:bodyPr>
          <a:lstStyle/>
          <a:p>
            <a:pPr algn="ctr"/>
            <a:r>
              <a:rPr lang="en-US" dirty="0"/>
              <a:t>Output</a:t>
            </a:r>
          </a:p>
          <a:p>
            <a:pPr algn="ctr"/>
            <a:r>
              <a:rPr lang="en-US" dirty="0"/>
              <a:t>(linear)</a:t>
            </a:r>
          </a:p>
        </p:txBody>
      </p:sp>
      <p:pic>
        <p:nvPicPr>
          <p:cNvPr id="5" name="Graphic 4">
            <a:extLst>
              <a:ext uri="{FF2B5EF4-FFF2-40B4-BE49-F238E27FC236}">
                <a16:creationId xmlns:a16="http://schemas.microsoft.com/office/drawing/2014/main" id="{70EE7C3C-C9AD-C59E-6E8B-5665914CA88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337572" y="5736015"/>
            <a:ext cx="1516856" cy="633412"/>
          </a:xfrm>
          <a:prstGeom prst="rect">
            <a:avLst/>
          </a:prstGeom>
        </p:spPr>
      </p:pic>
      <p:pic>
        <p:nvPicPr>
          <p:cNvPr id="9" name="Graphic 8">
            <a:extLst>
              <a:ext uri="{FF2B5EF4-FFF2-40B4-BE49-F238E27FC236}">
                <a16:creationId xmlns:a16="http://schemas.microsoft.com/office/drawing/2014/main" id="{4C54D1EC-0170-C3A5-A75C-83A99FF42EA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325828" y="3546379"/>
            <a:ext cx="158453" cy="140847"/>
          </a:xfrm>
          <a:prstGeom prst="rect">
            <a:avLst/>
          </a:prstGeom>
        </p:spPr>
      </p:pic>
      <p:pic>
        <p:nvPicPr>
          <p:cNvPr id="12" name="Graphic 11">
            <a:extLst>
              <a:ext uri="{FF2B5EF4-FFF2-40B4-BE49-F238E27FC236}">
                <a16:creationId xmlns:a16="http://schemas.microsoft.com/office/drawing/2014/main" id="{9FD16E26-9CC7-18F6-E2C2-79AA2E19789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450733" y="5900075"/>
            <a:ext cx="497927" cy="147534"/>
          </a:xfrm>
          <a:prstGeom prst="rect">
            <a:avLst/>
          </a:prstGeom>
        </p:spPr>
      </p:pic>
      <p:sp>
        <p:nvSpPr>
          <p:cNvPr id="3" name="Rectangle 2">
            <a:extLst>
              <a:ext uri="{FF2B5EF4-FFF2-40B4-BE49-F238E27FC236}">
                <a16:creationId xmlns:a16="http://schemas.microsoft.com/office/drawing/2014/main" id="{2325B3B2-AB34-2481-7C57-487107261D2C}"/>
              </a:ext>
            </a:extLst>
          </p:cNvPr>
          <p:cNvSpPr/>
          <p:nvPr/>
        </p:nvSpPr>
        <p:spPr>
          <a:xfrm>
            <a:off x="5813823" y="4526754"/>
            <a:ext cx="769327" cy="9747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E16E4D6C-5A35-D81D-F09D-245C7181C63A}"/>
              </a:ext>
            </a:extLst>
          </p:cNvPr>
          <p:cNvCxnSpPr>
            <a:cxnSpLocks/>
          </p:cNvCxnSpPr>
          <p:nvPr/>
        </p:nvCxnSpPr>
        <p:spPr>
          <a:xfrm>
            <a:off x="6803530" y="5482437"/>
            <a:ext cx="0" cy="2730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9077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DBEF4D7-4193-E352-F33D-EFE6A94327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9837" y="5736014"/>
            <a:ext cx="1900239" cy="633413"/>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305599" y="1254636"/>
            <a:ext cx="3580852" cy="461665"/>
          </a:xfrm>
          <a:prstGeom prst="rect">
            <a:avLst/>
          </a:prstGeom>
          <a:noFill/>
        </p:spPr>
        <p:txBody>
          <a:bodyPr wrap="none" rtlCol="0">
            <a:spAutoFit/>
          </a:bodyPr>
          <a:lstStyle/>
          <a:p>
            <a:pPr algn="ctr"/>
            <a:r>
              <a:rPr lang="en-US" sz="2400" dirty="0"/>
              <a:t>Building Blocks: Perceptron</a:t>
            </a:r>
          </a:p>
        </p:txBody>
      </p:sp>
      <p:cxnSp>
        <p:nvCxnSpPr>
          <p:cNvPr id="20" name="Straight Arrow Connector 19">
            <a:extLst>
              <a:ext uri="{FF2B5EF4-FFF2-40B4-BE49-F238E27FC236}">
                <a16:creationId xmlns:a16="http://schemas.microsoft.com/office/drawing/2014/main" id="{CAC4D250-B138-BF47-4027-708BB51B29D7}"/>
              </a:ext>
            </a:extLst>
          </p:cNvPr>
          <p:cNvCxnSpPr>
            <a:cxnSpLocks/>
          </p:cNvCxnSpPr>
          <p:nvPr/>
        </p:nvCxnSpPr>
        <p:spPr>
          <a:xfrm>
            <a:off x="6639338" y="3614804"/>
            <a:ext cx="593945"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4FE8AD0-9455-9EA7-670B-23C909A2C5B1}"/>
              </a:ext>
            </a:extLst>
          </p:cNvPr>
          <p:cNvCxnSpPr>
            <a:cxnSpLocks/>
          </p:cNvCxnSpPr>
          <p:nvPr/>
        </p:nvCxnSpPr>
        <p:spPr>
          <a:xfrm>
            <a:off x="7975809" y="3614804"/>
            <a:ext cx="593945"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DEB9DB02-1FED-694A-F52E-B6D06744E9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90186" y="3542651"/>
            <a:ext cx="239352" cy="191482"/>
          </a:xfrm>
          <a:prstGeom prst="rect">
            <a:avLst/>
          </a:prstGeom>
        </p:spPr>
      </p:pic>
      <p:pic>
        <p:nvPicPr>
          <p:cNvPr id="33" name="Graphic 32">
            <a:extLst>
              <a:ext uri="{FF2B5EF4-FFF2-40B4-BE49-F238E27FC236}">
                <a16:creationId xmlns:a16="http://schemas.microsoft.com/office/drawing/2014/main" id="{E0B582C9-9F03-F822-0685-26D4336FF0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5029" y="2810352"/>
            <a:ext cx="359325" cy="219588"/>
          </a:xfrm>
          <a:prstGeom prst="rect">
            <a:avLst/>
          </a:prstGeom>
        </p:spPr>
      </p:pic>
      <p:pic>
        <p:nvPicPr>
          <p:cNvPr id="35" name="Graphic 34">
            <a:extLst>
              <a:ext uri="{FF2B5EF4-FFF2-40B4-BE49-F238E27FC236}">
                <a16:creationId xmlns:a16="http://schemas.microsoft.com/office/drawing/2014/main" id="{5C97D1F4-4AC7-1FFF-BA30-C1DE793BBA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05030" y="3335882"/>
            <a:ext cx="359325" cy="219588"/>
          </a:xfrm>
          <a:prstGeom prst="rect">
            <a:avLst/>
          </a:prstGeom>
        </p:spPr>
      </p:pic>
      <p:pic>
        <p:nvPicPr>
          <p:cNvPr id="37" name="Graphic 36">
            <a:extLst>
              <a:ext uri="{FF2B5EF4-FFF2-40B4-BE49-F238E27FC236}">
                <a16:creationId xmlns:a16="http://schemas.microsoft.com/office/drawing/2014/main" id="{37B92CE9-5259-7E13-4770-F1F0A4842A1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35887" y="4224538"/>
            <a:ext cx="359325" cy="219588"/>
          </a:xfrm>
          <a:prstGeom prst="rect">
            <a:avLst/>
          </a:prstGeom>
        </p:spPr>
      </p:pic>
      <p:cxnSp>
        <p:nvCxnSpPr>
          <p:cNvPr id="38" name="Straight Arrow Connector 37">
            <a:extLst>
              <a:ext uri="{FF2B5EF4-FFF2-40B4-BE49-F238E27FC236}">
                <a16:creationId xmlns:a16="http://schemas.microsoft.com/office/drawing/2014/main" id="{BFDCBA49-B31A-17F2-438A-8F1918BD18B5}"/>
              </a:ext>
            </a:extLst>
          </p:cNvPr>
          <p:cNvCxnSpPr>
            <a:cxnSpLocks/>
          </p:cNvCxnSpPr>
          <p:nvPr/>
        </p:nvCxnSpPr>
        <p:spPr>
          <a:xfrm flipV="1">
            <a:off x="6168909" y="4094046"/>
            <a:ext cx="0"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0B183B37-D700-B5F4-C168-7CC944A2B0C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99039" y="4676263"/>
            <a:ext cx="139738" cy="259513"/>
          </a:xfrm>
          <a:prstGeom prst="rect">
            <a:avLst/>
          </a:prstGeom>
        </p:spPr>
      </p:pic>
      <p:pic>
        <p:nvPicPr>
          <p:cNvPr id="43" name="Graphic 42">
            <a:extLst>
              <a:ext uri="{FF2B5EF4-FFF2-40B4-BE49-F238E27FC236}">
                <a16:creationId xmlns:a16="http://schemas.microsoft.com/office/drawing/2014/main" id="{8D2BA97E-9F53-2F6A-2A87-B6B99BACDC5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989957" y="3445675"/>
            <a:ext cx="383190" cy="383190"/>
          </a:xfrm>
          <a:prstGeom prst="rect">
            <a:avLst/>
          </a:prstGeom>
        </p:spPr>
      </p:pic>
      <p:sp>
        <p:nvSpPr>
          <p:cNvPr id="44" name="Oval 43">
            <a:extLst>
              <a:ext uri="{FF2B5EF4-FFF2-40B4-BE49-F238E27FC236}">
                <a16:creationId xmlns:a16="http://schemas.microsoft.com/office/drawing/2014/main" id="{D6A33143-FB0F-C36E-41F1-70DCEF45EF9F}"/>
              </a:ext>
            </a:extLst>
          </p:cNvPr>
          <p:cNvSpPr/>
          <p:nvPr/>
        </p:nvSpPr>
        <p:spPr>
          <a:xfrm>
            <a:off x="5737450" y="3199427"/>
            <a:ext cx="863965" cy="8639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2506C5C-1EEF-95E0-3271-81D5DF48BEEB}"/>
              </a:ext>
            </a:extLst>
          </p:cNvPr>
          <p:cNvCxnSpPr>
            <a:cxnSpLocks/>
          </p:cNvCxnSpPr>
          <p:nvPr/>
        </p:nvCxnSpPr>
        <p:spPr>
          <a:xfrm flipV="1">
            <a:off x="4693628" y="3828865"/>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B3E1D45-BE55-DE38-D175-6D473989A7C9}"/>
              </a:ext>
            </a:extLst>
          </p:cNvPr>
          <p:cNvCxnSpPr>
            <a:cxnSpLocks/>
          </p:cNvCxnSpPr>
          <p:nvPr/>
        </p:nvCxnSpPr>
        <p:spPr>
          <a:xfrm>
            <a:off x="4693628" y="3614804"/>
            <a:ext cx="1018642"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81E362-4241-1720-F657-C1094378765B}"/>
              </a:ext>
            </a:extLst>
          </p:cNvPr>
          <p:cNvCxnSpPr>
            <a:cxnSpLocks/>
          </p:cNvCxnSpPr>
          <p:nvPr/>
        </p:nvCxnSpPr>
        <p:spPr>
          <a:xfrm>
            <a:off x="4693628" y="2900538"/>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B8B79D18-D86C-28B9-0BB5-D54916CF44C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62789" y="2664739"/>
            <a:ext cx="273810" cy="200794"/>
          </a:xfrm>
          <a:prstGeom prst="rect">
            <a:avLst/>
          </a:prstGeom>
        </p:spPr>
      </p:pic>
      <p:pic>
        <p:nvPicPr>
          <p:cNvPr id="56" name="Graphic 55">
            <a:extLst>
              <a:ext uri="{FF2B5EF4-FFF2-40B4-BE49-F238E27FC236}">
                <a16:creationId xmlns:a16="http://schemas.microsoft.com/office/drawing/2014/main" id="{62897738-7863-72F0-BAF9-C7F7A35DD6D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280350" y="3544297"/>
            <a:ext cx="292064" cy="200794"/>
          </a:xfrm>
          <a:prstGeom prst="rect">
            <a:avLst/>
          </a:prstGeom>
        </p:spPr>
      </p:pic>
      <p:pic>
        <p:nvPicPr>
          <p:cNvPr id="58" name="Graphic 57">
            <a:extLst>
              <a:ext uri="{FF2B5EF4-FFF2-40B4-BE49-F238E27FC236}">
                <a16:creationId xmlns:a16="http://schemas.microsoft.com/office/drawing/2014/main" id="{8412D68B-4374-DBD3-5708-BF9B8EEF786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86394" y="4420522"/>
            <a:ext cx="292064" cy="200794"/>
          </a:xfrm>
          <a:prstGeom prst="rect">
            <a:avLst/>
          </a:prstGeom>
        </p:spPr>
      </p:pic>
      <p:sp>
        <p:nvSpPr>
          <p:cNvPr id="59" name="TextBox 58">
            <a:extLst>
              <a:ext uri="{FF2B5EF4-FFF2-40B4-BE49-F238E27FC236}">
                <a16:creationId xmlns:a16="http://schemas.microsoft.com/office/drawing/2014/main" id="{D712010E-B92A-1F4C-AE95-B214A7ED431A}"/>
              </a:ext>
            </a:extLst>
          </p:cNvPr>
          <p:cNvSpPr txBox="1"/>
          <p:nvPr/>
        </p:nvSpPr>
        <p:spPr>
          <a:xfrm>
            <a:off x="5887421" y="4988441"/>
            <a:ext cx="562975" cy="369332"/>
          </a:xfrm>
          <a:prstGeom prst="rect">
            <a:avLst/>
          </a:prstGeom>
          <a:noFill/>
        </p:spPr>
        <p:txBody>
          <a:bodyPr wrap="none" rtlCol="0">
            <a:spAutoFit/>
          </a:bodyPr>
          <a:lstStyle/>
          <a:p>
            <a:pPr algn="ctr"/>
            <a:r>
              <a:rPr lang="en-US" dirty="0"/>
              <a:t>Bias</a:t>
            </a:r>
          </a:p>
        </p:txBody>
      </p:sp>
      <p:sp>
        <p:nvSpPr>
          <p:cNvPr id="60" name="TextBox 59">
            <a:extLst>
              <a:ext uri="{FF2B5EF4-FFF2-40B4-BE49-F238E27FC236}">
                <a16:creationId xmlns:a16="http://schemas.microsoft.com/office/drawing/2014/main" id="{0CEFE313-E6D1-8B36-2194-9DD96EA64B25}"/>
              </a:ext>
            </a:extLst>
          </p:cNvPr>
          <p:cNvSpPr txBox="1"/>
          <p:nvPr/>
        </p:nvSpPr>
        <p:spPr>
          <a:xfrm>
            <a:off x="6668043" y="3849791"/>
            <a:ext cx="1853198" cy="646331"/>
          </a:xfrm>
          <a:prstGeom prst="rect">
            <a:avLst/>
          </a:prstGeom>
          <a:noFill/>
        </p:spPr>
        <p:txBody>
          <a:bodyPr wrap="square" rtlCol="0">
            <a:spAutoFit/>
          </a:bodyPr>
          <a:lstStyle/>
          <a:p>
            <a:pPr algn="ctr"/>
            <a:r>
              <a:rPr lang="en-US" dirty="0"/>
              <a:t>Activation Function</a:t>
            </a:r>
          </a:p>
        </p:txBody>
      </p:sp>
      <p:sp>
        <p:nvSpPr>
          <p:cNvPr id="61" name="TextBox 60">
            <a:extLst>
              <a:ext uri="{FF2B5EF4-FFF2-40B4-BE49-F238E27FC236}">
                <a16:creationId xmlns:a16="http://schemas.microsoft.com/office/drawing/2014/main" id="{32FBF2B7-B99D-E182-4F94-A0FFEB6A60A9}"/>
              </a:ext>
            </a:extLst>
          </p:cNvPr>
          <p:cNvSpPr txBox="1"/>
          <p:nvPr/>
        </p:nvSpPr>
        <p:spPr>
          <a:xfrm>
            <a:off x="4536599" y="4988441"/>
            <a:ext cx="1501530" cy="369332"/>
          </a:xfrm>
          <a:prstGeom prst="rect">
            <a:avLst/>
          </a:prstGeom>
          <a:noFill/>
        </p:spPr>
        <p:txBody>
          <a:bodyPr wrap="square" rtlCol="0">
            <a:spAutoFit/>
          </a:bodyPr>
          <a:lstStyle/>
          <a:p>
            <a:pPr algn="ctr"/>
            <a:r>
              <a:rPr lang="en-US" dirty="0"/>
              <a:t>Weights</a:t>
            </a:r>
          </a:p>
        </p:txBody>
      </p:sp>
      <p:sp>
        <p:nvSpPr>
          <p:cNvPr id="62" name="TextBox 61">
            <a:extLst>
              <a:ext uri="{FF2B5EF4-FFF2-40B4-BE49-F238E27FC236}">
                <a16:creationId xmlns:a16="http://schemas.microsoft.com/office/drawing/2014/main" id="{01073C0A-395C-0CAA-99F8-6FDFC54BBC5D}"/>
              </a:ext>
            </a:extLst>
          </p:cNvPr>
          <p:cNvSpPr txBox="1"/>
          <p:nvPr/>
        </p:nvSpPr>
        <p:spPr>
          <a:xfrm>
            <a:off x="3424000" y="4988441"/>
            <a:ext cx="2004764" cy="369332"/>
          </a:xfrm>
          <a:prstGeom prst="rect">
            <a:avLst/>
          </a:prstGeom>
          <a:noFill/>
        </p:spPr>
        <p:txBody>
          <a:bodyPr wrap="square" rtlCol="0">
            <a:spAutoFit/>
          </a:bodyPr>
          <a:lstStyle/>
          <a:p>
            <a:pPr algn="ctr"/>
            <a:r>
              <a:rPr lang="en-US" dirty="0"/>
              <a:t>Inputs</a:t>
            </a:r>
          </a:p>
        </p:txBody>
      </p:sp>
      <p:sp>
        <p:nvSpPr>
          <p:cNvPr id="14336" name="TextBox 14335">
            <a:extLst>
              <a:ext uri="{FF2B5EF4-FFF2-40B4-BE49-F238E27FC236}">
                <a16:creationId xmlns:a16="http://schemas.microsoft.com/office/drawing/2014/main" id="{BC90BBBD-DA3E-C44C-9715-370508915996}"/>
              </a:ext>
            </a:extLst>
          </p:cNvPr>
          <p:cNvSpPr txBox="1"/>
          <p:nvPr/>
        </p:nvSpPr>
        <p:spPr>
          <a:xfrm>
            <a:off x="8814796" y="3290438"/>
            <a:ext cx="1548404" cy="646331"/>
          </a:xfrm>
          <a:prstGeom prst="rect">
            <a:avLst/>
          </a:prstGeom>
          <a:noFill/>
        </p:spPr>
        <p:txBody>
          <a:bodyPr wrap="square" rtlCol="0">
            <a:spAutoFit/>
          </a:bodyPr>
          <a:lstStyle/>
          <a:p>
            <a:pPr algn="ctr"/>
            <a:r>
              <a:rPr lang="en-US" dirty="0"/>
              <a:t>Output:</a:t>
            </a:r>
          </a:p>
          <a:p>
            <a:pPr algn="ctr"/>
            <a:r>
              <a:rPr lang="en-US" dirty="0"/>
              <a:t> (non-linear) </a:t>
            </a:r>
          </a:p>
        </p:txBody>
      </p:sp>
      <p:pic>
        <p:nvPicPr>
          <p:cNvPr id="5" name="Graphic 4">
            <a:extLst>
              <a:ext uri="{FF2B5EF4-FFF2-40B4-BE49-F238E27FC236}">
                <a16:creationId xmlns:a16="http://schemas.microsoft.com/office/drawing/2014/main" id="{9A726E7E-6772-8A0B-7350-5588085399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739960" y="3546379"/>
            <a:ext cx="158453" cy="140847"/>
          </a:xfrm>
          <a:prstGeom prst="rect">
            <a:avLst/>
          </a:prstGeom>
        </p:spPr>
      </p:pic>
      <p:pic>
        <p:nvPicPr>
          <p:cNvPr id="6" name="Graphic 5">
            <a:extLst>
              <a:ext uri="{FF2B5EF4-FFF2-40B4-BE49-F238E27FC236}">
                <a16:creationId xmlns:a16="http://schemas.microsoft.com/office/drawing/2014/main" id="{73FCEDBC-4354-A1A7-6B0F-ABB71D3AD65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450733" y="5900075"/>
            <a:ext cx="497927" cy="147534"/>
          </a:xfrm>
          <a:prstGeom prst="rect">
            <a:avLst/>
          </a:prstGeom>
        </p:spPr>
      </p:pic>
      <p:cxnSp>
        <p:nvCxnSpPr>
          <p:cNvPr id="4" name="Straight Arrow Connector 3">
            <a:extLst>
              <a:ext uri="{FF2B5EF4-FFF2-40B4-BE49-F238E27FC236}">
                <a16:creationId xmlns:a16="http://schemas.microsoft.com/office/drawing/2014/main" id="{AEFCEA70-9BE8-4659-1FA6-59FDB63C4203}"/>
              </a:ext>
            </a:extLst>
          </p:cNvPr>
          <p:cNvCxnSpPr>
            <a:cxnSpLocks/>
          </p:cNvCxnSpPr>
          <p:nvPr/>
        </p:nvCxnSpPr>
        <p:spPr>
          <a:xfrm>
            <a:off x="5136655" y="5462964"/>
            <a:ext cx="0" cy="2730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AF7A3B4-791D-D17E-368C-73F0E6C7E196}"/>
              </a:ext>
            </a:extLst>
          </p:cNvPr>
          <p:cNvSpPr/>
          <p:nvPr/>
        </p:nvSpPr>
        <p:spPr>
          <a:xfrm>
            <a:off x="6997603" y="3335882"/>
            <a:ext cx="1194076" cy="12758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379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DBEF4D7-4193-E352-F33D-EFE6A94327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9837" y="5736014"/>
            <a:ext cx="1900239" cy="633413"/>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305599" y="1254636"/>
            <a:ext cx="3580852" cy="461665"/>
          </a:xfrm>
          <a:prstGeom prst="rect">
            <a:avLst/>
          </a:prstGeom>
          <a:noFill/>
        </p:spPr>
        <p:txBody>
          <a:bodyPr wrap="none" rtlCol="0">
            <a:spAutoFit/>
          </a:bodyPr>
          <a:lstStyle/>
          <a:p>
            <a:pPr algn="ctr"/>
            <a:r>
              <a:rPr lang="en-US" sz="2400" dirty="0"/>
              <a:t>Building Blocks: Perceptron</a:t>
            </a:r>
          </a:p>
        </p:txBody>
      </p:sp>
      <p:cxnSp>
        <p:nvCxnSpPr>
          <p:cNvPr id="20" name="Straight Arrow Connector 19">
            <a:extLst>
              <a:ext uri="{FF2B5EF4-FFF2-40B4-BE49-F238E27FC236}">
                <a16:creationId xmlns:a16="http://schemas.microsoft.com/office/drawing/2014/main" id="{CAC4D250-B138-BF47-4027-708BB51B29D7}"/>
              </a:ext>
            </a:extLst>
          </p:cNvPr>
          <p:cNvCxnSpPr>
            <a:cxnSpLocks/>
          </p:cNvCxnSpPr>
          <p:nvPr/>
        </p:nvCxnSpPr>
        <p:spPr>
          <a:xfrm>
            <a:off x="6639338" y="3614804"/>
            <a:ext cx="593945"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4FE8AD0-9455-9EA7-670B-23C909A2C5B1}"/>
              </a:ext>
            </a:extLst>
          </p:cNvPr>
          <p:cNvCxnSpPr>
            <a:cxnSpLocks/>
          </p:cNvCxnSpPr>
          <p:nvPr/>
        </p:nvCxnSpPr>
        <p:spPr>
          <a:xfrm>
            <a:off x="7975809" y="3614804"/>
            <a:ext cx="593945"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DEB9DB02-1FED-694A-F52E-B6D06744E9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90186" y="3542651"/>
            <a:ext cx="239352" cy="191482"/>
          </a:xfrm>
          <a:prstGeom prst="rect">
            <a:avLst/>
          </a:prstGeom>
        </p:spPr>
      </p:pic>
      <p:pic>
        <p:nvPicPr>
          <p:cNvPr id="33" name="Graphic 32">
            <a:extLst>
              <a:ext uri="{FF2B5EF4-FFF2-40B4-BE49-F238E27FC236}">
                <a16:creationId xmlns:a16="http://schemas.microsoft.com/office/drawing/2014/main" id="{E0B582C9-9F03-F822-0685-26D4336FF0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5029" y="2810352"/>
            <a:ext cx="359325" cy="219588"/>
          </a:xfrm>
          <a:prstGeom prst="rect">
            <a:avLst/>
          </a:prstGeom>
        </p:spPr>
      </p:pic>
      <p:pic>
        <p:nvPicPr>
          <p:cNvPr id="35" name="Graphic 34">
            <a:extLst>
              <a:ext uri="{FF2B5EF4-FFF2-40B4-BE49-F238E27FC236}">
                <a16:creationId xmlns:a16="http://schemas.microsoft.com/office/drawing/2014/main" id="{5C97D1F4-4AC7-1FFF-BA30-C1DE793BBA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05030" y="3335882"/>
            <a:ext cx="359325" cy="219588"/>
          </a:xfrm>
          <a:prstGeom prst="rect">
            <a:avLst/>
          </a:prstGeom>
        </p:spPr>
      </p:pic>
      <p:pic>
        <p:nvPicPr>
          <p:cNvPr id="37" name="Graphic 36">
            <a:extLst>
              <a:ext uri="{FF2B5EF4-FFF2-40B4-BE49-F238E27FC236}">
                <a16:creationId xmlns:a16="http://schemas.microsoft.com/office/drawing/2014/main" id="{37B92CE9-5259-7E13-4770-F1F0A4842A1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35887" y="4224538"/>
            <a:ext cx="359325" cy="219588"/>
          </a:xfrm>
          <a:prstGeom prst="rect">
            <a:avLst/>
          </a:prstGeom>
        </p:spPr>
      </p:pic>
      <p:cxnSp>
        <p:nvCxnSpPr>
          <p:cNvPr id="38" name="Straight Arrow Connector 37">
            <a:extLst>
              <a:ext uri="{FF2B5EF4-FFF2-40B4-BE49-F238E27FC236}">
                <a16:creationId xmlns:a16="http://schemas.microsoft.com/office/drawing/2014/main" id="{BFDCBA49-B31A-17F2-438A-8F1918BD18B5}"/>
              </a:ext>
            </a:extLst>
          </p:cNvPr>
          <p:cNvCxnSpPr>
            <a:cxnSpLocks/>
          </p:cNvCxnSpPr>
          <p:nvPr/>
        </p:nvCxnSpPr>
        <p:spPr>
          <a:xfrm flipV="1">
            <a:off x="6168909" y="4094046"/>
            <a:ext cx="0"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0B183B37-D700-B5F4-C168-7CC944A2B0C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99039" y="4676263"/>
            <a:ext cx="139738" cy="259513"/>
          </a:xfrm>
          <a:prstGeom prst="rect">
            <a:avLst/>
          </a:prstGeom>
        </p:spPr>
      </p:pic>
      <p:pic>
        <p:nvPicPr>
          <p:cNvPr id="43" name="Graphic 42">
            <a:extLst>
              <a:ext uri="{FF2B5EF4-FFF2-40B4-BE49-F238E27FC236}">
                <a16:creationId xmlns:a16="http://schemas.microsoft.com/office/drawing/2014/main" id="{8D2BA97E-9F53-2F6A-2A87-B6B99BACDC5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989957" y="3445675"/>
            <a:ext cx="383190" cy="383190"/>
          </a:xfrm>
          <a:prstGeom prst="rect">
            <a:avLst/>
          </a:prstGeom>
        </p:spPr>
      </p:pic>
      <p:sp>
        <p:nvSpPr>
          <p:cNvPr id="44" name="Oval 43">
            <a:extLst>
              <a:ext uri="{FF2B5EF4-FFF2-40B4-BE49-F238E27FC236}">
                <a16:creationId xmlns:a16="http://schemas.microsoft.com/office/drawing/2014/main" id="{D6A33143-FB0F-C36E-41F1-70DCEF45EF9F}"/>
              </a:ext>
            </a:extLst>
          </p:cNvPr>
          <p:cNvSpPr/>
          <p:nvPr/>
        </p:nvSpPr>
        <p:spPr>
          <a:xfrm>
            <a:off x="5737450" y="3199427"/>
            <a:ext cx="863965" cy="8639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2506C5C-1EEF-95E0-3271-81D5DF48BEEB}"/>
              </a:ext>
            </a:extLst>
          </p:cNvPr>
          <p:cNvCxnSpPr>
            <a:cxnSpLocks/>
          </p:cNvCxnSpPr>
          <p:nvPr/>
        </p:nvCxnSpPr>
        <p:spPr>
          <a:xfrm flipV="1">
            <a:off x="4693628" y="3828865"/>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B3E1D45-BE55-DE38-D175-6D473989A7C9}"/>
              </a:ext>
            </a:extLst>
          </p:cNvPr>
          <p:cNvCxnSpPr>
            <a:cxnSpLocks/>
          </p:cNvCxnSpPr>
          <p:nvPr/>
        </p:nvCxnSpPr>
        <p:spPr>
          <a:xfrm>
            <a:off x="4693628" y="3614804"/>
            <a:ext cx="1018642"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81E362-4241-1720-F657-C1094378765B}"/>
              </a:ext>
            </a:extLst>
          </p:cNvPr>
          <p:cNvCxnSpPr>
            <a:cxnSpLocks/>
          </p:cNvCxnSpPr>
          <p:nvPr/>
        </p:nvCxnSpPr>
        <p:spPr>
          <a:xfrm>
            <a:off x="4693628" y="2900538"/>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B8B79D18-D86C-28B9-0BB5-D54916CF44C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62789" y="2664739"/>
            <a:ext cx="273810" cy="200794"/>
          </a:xfrm>
          <a:prstGeom prst="rect">
            <a:avLst/>
          </a:prstGeom>
        </p:spPr>
      </p:pic>
      <p:pic>
        <p:nvPicPr>
          <p:cNvPr id="56" name="Graphic 55">
            <a:extLst>
              <a:ext uri="{FF2B5EF4-FFF2-40B4-BE49-F238E27FC236}">
                <a16:creationId xmlns:a16="http://schemas.microsoft.com/office/drawing/2014/main" id="{62897738-7863-72F0-BAF9-C7F7A35DD6D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280350" y="3544297"/>
            <a:ext cx="292064" cy="200794"/>
          </a:xfrm>
          <a:prstGeom prst="rect">
            <a:avLst/>
          </a:prstGeom>
        </p:spPr>
      </p:pic>
      <p:pic>
        <p:nvPicPr>
          <p:cNvPr id="58" name="Graphic 57">
            <a:extLst>
              <a:ext uri="{FF2B5EF4-FFF2-40B4-BE49-F238E27FC236}">
                <a16:creationId xmlns:a16="http://schemas.microsoft.com/office/drawing/2014/main" id="{8412D68B-4374-DBD3-5708-BF9B8EEF786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86394" y="4420522"/>
            <a:ext cx="292064" cy="200794"/>
          </a:xfrm>
          <a:prstGeom prst="rect">
            <a:avLst/>
          </a:prstGeom>
        </p:spPr>
      </p:pic>
      <p:sp>
        <p:nvSpPr>
          <p:cNvPr id="59" name="TextBox 58">
            <a:extLst>
              <a:ext uri="{FF2B5EF4-FFF2-40B4-BE49-F238E27FC236}">
                <a16:creationId xmlns:a16="http://schemas.microsoft.com/office/drawing/2014/main" id="{D712010E-B92A-1F4C-AE95-B214A7ED431A}"/>
              </a:ext>
            </a:extLst>
          </p:cNvPr>
          <p:cNvSpPr txBox="1"/>
          <p:nvPr/>
        </p:nvSpPr>
        <p:spPr>
          <a:xfrm>
            <a:off x="5887421" y="4988441"/>
            <a:ext cx="562975" cy="369332"/>
          </a:xfrm>
          <a:prstGeom prst="rect">
            <a:avLst/>
          </a:prstGeom>
          <a:noFill/>
        </p:spPr>
        <p:txBody>
          <a:bodyPr wrap="none" rtlCol="0">
            <a:spAutoFit/>
          </a:bodyPr>
          <a:lstStyle/>
          <a:p>
            <a:pPr algn="ctr"/>
            <a:r>
              <a:rPr lang="en-US" dirty="0"/>
              <a:t>Bias</a:t>
            </a:r>
          </a:p>
        </p:txBody>
      </p:sp>
      <p:sp>
        <p:nvSpPr>
          <p:cNvPr id="60" name="TextBox 59">
            <a:extLst>
              <a:ext uri="{FF2B5EF4-FFF2-40B4-BE49-F238E27FC236}">
                <a16:creationId xmlns:a16="http://schemas.microsoft.com/office/drawing/2014/main" id="{0CEFE313-E6D1-8B36-2194-9DD96EA64B25}"/>
              </a:ext>
            </a:extLst>
          </p:cNvPr>
          <p:cNvSpPr txBox="1"/>
          <p:nvPr/>
        </p:nvSpPr>
        <p:spPr>
          <a:xfrm>
            <a:off x="6668043" y="3849791"/>
            <a:ext cx="1853198" cy="646331"/>
          </a:xfrm>
          <a:prstGeom prst="rect">
            <a:avLst/>
          </a:prstGeom>
          <a:noFill/>
        </p:spPr>
        <p:txBody>
          <a:bodyPr wrap="square" rtlCol="0">
            <a:spAutoFit/>
          </a:bodyPr>
          <a:lstStyle/>
          <a:p>
            <a:pPr algn="ctr"/>
            <a:r>
              <a:rPr lang="en-US" dirty="0"/>
              <a:t>Activation Function</a:t>
            </a:r>
          </a:p>
        </p:txBody>
      </p:sp>
      <p:sp>
        <p:nvSpPr>
          <p:cNvPr id="61" name="TextBox 60">
            <a:extLst>
              <a:ext uri="{FF2B5EF4-FFF2-40B4-BE49-F238E27FC236}">
                <a16:creationId xmlns:a16="http://schemas.microsoft.com/office/drawing/2014/main" id="{32FBF2B7-B99D-E182-4F94-A0FFEB6A60A9}"/>
              </a:ext>
            </a:extLst>
          </p:cNvPr>
          <p:cNvSpPr txBox="1"/>
          <p:nvPr/>
        </p:nvSpPr>
        <p:spPr>
          <a:xfrm>
            <a:off x="4536599" y="4988441"/>
            <a:ext cx="1501530" cy="369332"/>
          </a:xfrm>
          <a:prstGeom prst="rect">
            <a:avLst/>
          </a:prstGeom>
          <a:noFill/>
        </p:spPr>
        <p:txBody>
          <a:bodyPr wrap="square" rtlCol="0">
            <a:spAutoFit/>
          </a:bodyPr>
          <a:lstStyle/>
          <a:p>
            <a:pPr algn="ctr"/>
            <a:r>
              <a:rPr lang="en-US" dirty="0"/>
              <a:t>Weights</a:t>
            </a:r>
          </a:p>
        </p:txBody>
      </p:sp>
      <p:sp>
        <p:nvSpPr>
          <p:cNvPr id="62" name="TextBox 61">
            <a:extLst>
              <a:ext uri="{FF2B5EF4-FFF2-40B4-BE49-F238E27FC236}">
                <a16:creationId xmlns:a16="http://schemas.microsoft.com/office/drawing/2014/main" id="{01073C0A-395C-0CAA-99F8-6FDFC54BBC5D}"/>
              </a:ext>
            </a:extLst>
          </p:cNvPr>
          <p:cNvSpPr txBox="1"/>
          <p:nvPr/>
        </p:nvSpPr>
        <p:spPr>
          <a:xfrm>
            <a:off x="3424000" y="4988441"/>
            <a:ext cx="2004764" cy="369332"/>
          </a:xfrm>
          <a:prstGeom prst="rect">
            <a:avLst/>
          </a:prstGeom>
          <a:noFill/>
        </p:spPr>
        <p:txBody>
          <a:bodyPr wrap="square" rtlCol="0">
            <a:spAutoFit/>
          </a:bodyPr>
          <a:lstStyle/>
          <a:p>
            <a:pPr algn="ctr"/>
            <a:r>
              <a:rPr lang="en-US" dirty="0"/>
              <a:t>Inputs</a:t>
            </a:r>
          </a:p>
        </p:txBody>
      </p:sp>
      <p:sp>
        <p:nvSpPr>
          <p:cNvPr id="14336" name="TextBox 14335">
            <a:extLst>
              <a:ext uri="{FF2B5EF4-FFF2-40B4-BE49-F238E27FC236}">
                <a16:creationId xmlns:a16="http://schemas.microsoft.com/office/drawing/2014/main" id="{BC90BBBD-DA3E-C44C-9715-370508915996}"/>
              </a:ext>
            </a:extLst>
          </p:cNvPr>
          <p:cNvSpPr txBox="1"/>
          <p:nvPr/>
        </p:nvSpPr>
        <p:spPr>
          <a:xfrm>
            <a:off x="8814796" y="3290438"/>
            <a:ext cx="1548404" cy="646331"/>
          </a:xfrm>
          <a:prstGeom prst="rect">
            <a:avLst/>
          </a:prstGeom>
          <a:noFill/>
        </p:spPr>
        <p:txBody>
          <a:bodyPr wrap="square" rtlCol="0">
            <a:spAutoFit/>
          </a:bodyPr>
          <a:lstStyle/>
          <a:p>
            <a:pPr algn="ctr"/>
            <a:r>
              <a:rPr lang="en-US" dirty="0"/>
              <a:t>Output:</a:t>
            </a:r>
          </a:p>
          <a:p>
            <a:pPr algn="ctr"/>
            <a:r>
              <a:rPr lang="en-US" dirty="0"/>
              <a:t> (non-linear) </a:t>
            </a:r>
          </a:p>
        </p:txBody>
      </p:sp>
      <p:pic>
        <p:nvPicPr>
          <p:cNvPr id="5" name="Graphic 4">
            <a:extLst>
              <a:ext uri="{FF2B5EF4-FFF2-40B4-BE49-F238E27FC236}">
                <a16:creationId xmlns:a16="http://schemas.microsoft.com/office/drawing/2014/main" id="{9A726E7E-6772-8A0B-7350-5588085399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739960" y="3546379"/>
            <a:ext cx="158453" cy="140847"/>
          </a:xfrm>
          <a:prstGeom prst="rect">
            <a:avLst/>
          </a:prstGeom>
        </p:spPr>
      </p:pic>
      <p:pic>
        <p:nvPicPr>
          <p:cNvPr id="6" name="Graphic 5">
            <a:extLst>
              <a:ext uri="{FF2B5EF4-FFF2-40B4-BE49-F238E27FC236}">
                <a16:creationId xmlns:a16="http://schemas.microsoft.com/office/drawing/2014/main" id="{73FCEDBC-4354-A1A7-6B0F-ABB71D3AD65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450733" y="5900075"/>
            <a:ext cx="497927" cy="147534"/>
          </a:xfrm>
          <a:prstGeom prst="rect">
            <a:avLst/>
          </a:prstGeom>
        </p:spPr>
      </p:pic>
      <p:pic>
        <p:nvPicPr>
          <p:cNvPr id="34820" name="Picture 4">
            <a:extLst>
              <a:ext uri="{FF2B5EF4-FFF2-40B4-BE49-F238E27FC236}">
                <a16:creationId xmlns:a16="http://schemas.microsoft.com/office/drawing/2014/main" id="{3468ECBB-350C-FFC8-EBBB-82CD20F13D2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695844" y="2003961"/>
            <a:ext cx="1797595" cy="134957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AEFCEA70-9BE8-4659-1FA6-59FDB63C4203}"/>
              </a:ext>
            </a:extLst>
          </p:cNvPr>
          <p:cNvCxnSpPr>
            <a:cxnSpLocks/>
          </p:cNvCxnSpPr>
          <p:nvPr/>
        </p:nvCxnSpPr>
        <p:spPr>
          <a:xfrm>
            <a:off x="5136655" y="5462964"/>
            <a:ext cx="0" cy="2730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AF7A3B4-791D-D17E-368C-73F0E6C7E196}"/>
              </a:ext>
            </a:extLst>
          </p:cNvPr>
          <p:cNvSpPr/>
          <p:nvPr/>
        </p:nvSpPr>
        <p:spPr>
          <a:xfrm>
            <a:off x="6997603" y="3335882"/>
            <a:ext cx="1194076" cy="12758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41338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DBEF4D7-4193-E352-F33D-EFE6A94327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9837" y="5736014"/>
            <a:ext cx="1900239" cy="633413"/>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305599" y="1254636"/>
            <a:ext cx="3580852" cy="461665"/>
          </a:xfrm>
          <a:prstGeom prst="rect">
            <a:avLst/>
          </a:prstGeom>
          <a:noFill/>
        </p:spPr>
        <p:txBody>
          <a:bodyPr wrap="none" rtlCol="0">
            <a:spAutoFit/>
          </a:bodyPr>
          <a:lstStyle/>
          <a:p>
            <a:pPr algn="ctr"/>
            <a:r>
              <a:rPr lang="en-US" sz="2400" dirty="0"/>
              <a:t>Building Blocks: Perceptron</a:t>
            </a:r>
          </a:p>
        </p:txBody>
      </p:sp>
      <p:cxnSp>
        <p:nvCxnSpPr>
          <p:cNvPr id="20" name="Straight Arrow Connector 19">
            <a:extLst>
              <a:ext uri="{FF2B5EF4-FFF2-40B4-BE49-F238E27FC236}">
                <a16:creationId xmlns:a16="http://schemas.microsoft.com/office/drawing/2014/main" id="{CAC4D250-B138-BF47-4027-708BB51B29D7}"/>
              </a:ext>
            </a:extLst>
          </p:cNvPr>
          <p:cNvCxnSpPr>
            <a:cxnSpLocks/>
          </p:cNvCxnSpPr>
          <p:nvPr/>
        </p:nvCxnSpPr>
        <p:spPr>
          <a:xfrm>
            <a:off x="6639338" y="3614804"/>
            <a:ext cx="593945"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4FE8AD0-9455-9EA7-670B-23C909A2C5B1}"/>
              </a:ext>
            </a:extLst>
          </p:cNvPr>
          <p:cNvCxnSpPr>
            <a:cxnSpLocks/>
          </p:cNvCxnSpPr>
          <p:nvPr/>
        </p:nvCxnSpPr>
        <p:spPr>
          <a:xfrm>
            <a:off x="7975809" y="3614804"/>
            <a:ext cx="593945"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DEB9DB02-1FED-694A-F52E-B6D06744E9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90186" y="3542651"/>
            <a:ext cx="239352" cy="191482"/>
          </a:xfrm>
          <a:prstGeom prst="rect">
            <a:avLst/>
          </a:prstGeom>
        </p:spPr>
      </p:pic>
      <p:pic>
        <p:nvPicPr>
          <p:cNvPr id="33" name="Graphic 32">
            <a:extLst>
              <a:ext uri="{FF2B5EF4-FFF2-40B4-BE49-F238E27FC236}">
                <a16:creationId xmlns:a16="http://schemas.microsoft.com/office/drawing/2014/main" id="{E0B582C9-9F03-F822-0685-26D4336FF0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5029" y="2810352"/>
            <a:ext cx="359325" cy="219588"/>
          </a:xfrm>
          <a:prstGeom prst="rect">
            <a:avLst/>
          </a:prstGeom>
        </p:spPr>
      </p:pic>
      <p:pic>
        <p:nvPicPr>
          <p:cNvPr id="35" name="Graphic 34">
            <a:extLst>
              <a:ext uri="{FF2B5EF4-FFF2-40B4-BE49-F238E27FC236}">
                <a16:creationId xmlns:a16="http://schemas.microsoft.com/office/drawing/2014/main" id="{5C97D1F4-4AC7-1FFF-BA30-C1DE793BBA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05030" y="3335882"/>
            <a:ext cx="359325" cy="219588"/>
          </a:xfrm>
          <a:prstGeom prst="rect">
            <a:avLst/>
          </a:prstGeom>
        </p:spPr>
      </p:pic>
      <p:pic>
        <p:nvPicPr>
          <p:cNvPr id="37" name="Graphic 36">
            <a:extLst>
              <a:ext uri="{FF2B5EF4-FFF2-40B4-BE49-F238E27FC236}">
                <a16:creationId xmlns:a16="http://schemas.microsoft.com/office/drawing/2014/main" id="{37B92CE9-5259-7E13-4770-F1F0A4842A1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35887" y="4224538"/>
            <a:ext cx="359325" cy="219588"/>
          </a:xfrm>
          <a:prstGeom prst="rect">
            <a:avLst/>
          </a:prstGeom>
        </p:spPr>
      </p:pic>
      <p:cxnSp>
        <p:nvCxnSpPr>
          <p:cNvPr id="38" name="Straight Arrow Connector 37">
            <a:extLst>
              <a:ext uri="{FF2B5EF4-FFF2-40B4-BE49-F238E27FC236}">
                <a16:creationId xmlns:a16="http://schemas.microsoft.com/office/drawing/2014/main" id="{BFDCBA49-B31A-17F2-438A-8F1918BD18B5}"/>
              </a:ext>
            </a:extLst>
          </p:cNvPr>
          <p:cNvCxnSpPr>
            <a:cxnSpLocks/>
          </p:cNvCxnSpPr>
          <p:nvPr/>
        </p:nvCxnSpPr>
        <p:spPr>
          <a:xfrm flipV="1">
            <a:off x="6168909" y="4094046"/>
            <a:ext cx="0"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0B183B37-D700-B5F4-C168-7CC944A2B0C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99039" y="4676263"/>
            <a:ext cx="139738" cy="259513"/>
          </a:xfrm>
          <a:prstGeom prst="rect">
            <a:avLst/>
          </a:prstGeom>
        </p:spPr>
      </p:pic>
      <p:pic>
        <p:nvPicPr>
          <p:cNvPr id="43" name="Graphic 42">
            <a:extLst>
              <a:ext uri="{FF2B5EF4-FFF2-40B4-BE49-F238E27FC236}">
                <a16:creationId xmlns:a16="http://schemas.microsoft.com/office/drawing/2014/main" id="{8D2BA97E-9F53-2F6A-2A87-B6B99BACDC5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989957" y="3445675"/>
            <a:ext cx="383190" cy="383190"/>
          </a:xfrm>
          <a:prstGeom prst="rect">
            <a:avLst/>
          </a:prstGeom>
        </p:spPr>
      </p:pic>
      <p:sp>
        <p:nvSpPr>
          <p:cNvPr id="44" name="Oval 43">
            <a:extLst>
              <a:ext uri="{FF2B5EF4-FFF2-40B4-BE49-F238E27FC236}">
                <a16:creationId xmlns:a16="http://schemas.microsoft.com/office/drawing/2014/main" id="{D6A33143-FB0F-C36E-41F1-70DCEF45EF9F}"/>
              </a:ext>
            </a:extLst>
          </p:cNvPr>
          <p:cNvSpPr/>
          <p:nvPr/>
        </p:nvSpPr>
        <p:spPr>
          <a:xfrm>
            <a:off x="5737450" y="3199427"/>
            <a:ext cx="863965" cy="8639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2506C5C-1EEF-95E0-3271-81D5DF48BEEB}"/>
              </a:ext>
            </a:extLst>
          </p:cNvPr>
          <p:cNvCxnSpPr>
            <a:cxnSpLocks/>
          </p:cNvCxnSpPr>
          <p:nvPr/>
        </p:nvCxnSpPr>
        <p:spPr>
          <a:xfrm flipV="1">
            <a:off x="4693628" y="3828865"/>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B3E1D45-BE55-DE38-D175-6D473989A7C9}"/>
              </a:ext>
            </a:extLst>
          </p:cNvPr>
          <p:cNvCxnSpPr>
            <a:cxnSpLocks/>
          </p:cNvCxnSpPr>
          <p:nvPr/>
        </p:nvCxnSpPr>
        <p:spPr>
          <a:xfrm>
            <a:off x="4693628" y="3614804"/>
            <a:ext cx="1018642"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81E362-4241-1720-F657-C1094378765B}"/>
              </a:ext>
            </a:extLst>
          </p:cNvPr>
          <p:cNvCxnSpPr>
            <a:cxnSpLocks/>
          </p:cNvCxnSpPr>
          <p:nvPr/>
        </p:nvCxnSpPr>
        <p:spPr>
          <a:xfrm>
            <a:off x="4693628" y="2900538"/>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B8B79D18-D86C-28B9-0BB5-D54916CF44C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62789" y="2664739"/>
            <a:ext cx="273810" cy="200794"/>
          </a:xfrm>
          <a:prstGeom prst="rect">
            <a:avLst/>
          </a:prstGeom>
        </p:spPr>
      </p:pic>
      <p:pic>
        <p:nvPicPr>
          <p:cNvPr id="56" name="Graphic 55">
            <a:extLst>
              <a:ext uri="{FF2B5EF4-FFF2-40B4-BE49-F238E27FC236}">
                <a16:creationId xmlns:a16="http://schemas.microsoft.com/office/drawing/2014/main" id="{62897738-7863-72F0-BAF9-C7F7A35DD6D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280350" y="3544297"/>
            <a:ext cx="292064" cy="200794"/>
          </a:xfrm>
          <a:prstGeom prst="rect">
            <a:avLst/>
          </a:prstGeom>
        </p:spPr>
      </p:pic>
      <p:pic>
        <p:nvPicPr>
          <p:cNvPr id="58" name="Graphic 57">
            <a:extLst>
              <a:ext uri="{FF2B5EF4-FFF2-40B4-BE49-F238E27FC236}">
                <a16:creationId xmlns:a16="http://schemas.microsoft.com/office/drawing/2014/main" id="{8412D68B-4374-DBD3-5708-BF9B8EEF786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86394" y="4420522"/>
            <a:ext cx="292064" cy="200794"/>
          </a:xfrm>
          <a:prstGeom prst="rect">
            <a:avLst/>
          </a:prstGeom>
        </p:spPr>
      </p:pic>
      <p:sp>
        <p:nvSpPr>
          <p:cNvPr id="59" name="TextBox 58">
            <a:extLst>
              <a:ext uri="{FF2B5EF4-FFF2-40B4-BE49-F238E27FC236}">
                <a16:creationId xmlns:a16="http://schemas.microsoft.com/office/drawing/2014/main" id="{D712010E-B92A-1F4C-AE95-B214A7ED431A}"/>
              </a:ext>
            </a:extLst>
          </p:cNvPr>
          <p:cNvSpPr txBox="1"/>
          <p:nvPr/>
        </p:nvSpPr>
        <p:spPr>
          <a:xfrm>
            <a:off x="5887421" y="4988441"/>
            <a:ext cx="562975" cy="369332"/>
          </a:xfrm>
          <a:prstGeom prst="rect">
            <a:avLst/>
          </a:prstGeom>
          <a:noFill/>
        </p:spPr>
        <p:txBody>
          <a:bodyPr wrap="none" rtlCol="0">
            <a:spAutoFit/>
          </a:bodyPr>
          <a:lstStyle/>
          <a:p>
            <a:pPr algn="ctr"/>
            <a:r>
              <a:rPr lang="en-US" dirty="0"/>
              <a:t>Bias</a:t>
            </a:r>
          </a:p>
        </p:txBody>
      </p:sp>
      <p:sp>
        <p:nvSpPr>
          <p:cNvPr id="60" name="TextBox 59">
            <a:extLst>
              <a:ext uri="{FF2B5EF4-FFF2-40B4-BE49-F238E27FC236}">
                <a16:creationId xmlns:a16="http://schemas.microsoft.com/office/drawing/2014/main" id="{0CEFE313-E6D1-8B36-2194-9DD96EA64B25}"/>
              </a:ext>
            </a:extLst>
          </p:cNvPr>
          <p:cNvSpPr txBox="1"/>
          <p:nvPr/>
        </p:nvSpPr>
        <p:spPr>
          <a:xfrm>
            <a:off x="6668043" y="3849791"/>
            <a:ext cx="1853198" cy="646331"/>
          </a:xfrm>
          <a:prstGeom prst="rect">
            <a:avLst/>
          </a:prstGeom>
          <a:noFill/>
        </p:spPr>
        <p:txBody>
          <a:bodyPr wrap="square" rtlCol="0">
            <a:spAutoFit/>
          </a:bodyPr>
          <a:lstStyle/>
          <a:p>
            <a:pPr algn="ctr"/>
            <a:r>
              <a:rPr lang="en-US" dirty="0"/>
              <a:t>Activation Function</a:t>
            </a:r>
          </a:p>
        </p:txBody>
      </p:sp>
      <p:sp>
        <p:nvSpPr>
          <p:cNvPr id="61" name="TextBox 60">
            <a:extLst>
              <a:ext uri="{FF2B5EF4-FFF2-40B4-BE49-F238E27FC236}">
                <a16:creationId xmlns:a16="http://schemas.microsoft.com/office/drawing/2014/main" id="{32FBF2B7-B99D-E182-4F94-A0FFEB6A60A9}"/>
              </a:ext>
            </a:extLst>
          </p:cNvPr>
          <p:cNvSpPr txBox="1"/>
          <p:nvPr/>
        </p:nvSpPr>
        <p:spPr>
          <a:xfrm>
            <a:off x="4536599" y="4988441"/>
            <a:ext cx="1501530" cy="369332"/>
          </a:xfrm>
          <a:prstGeom prst="rect">
            <a:avLst/>
          </a:prstGeom>
          <a:noFill/>
        </p:spPr>
        <p:txBody>
          <a:bodyPr wrap="square" rtlCol="0">
            <a:spAutoFit/>
          </a:bodyPr>
          <a:lstStyle/>
          <a:p>
            <a:pPr algn="ctr"/>
            <a:r>
              <a:rPr lang="en-US" dirty="0"/>
              <a:t>Weights</a:t>
            </a:r>
          </a:p>
        </p:txBody>
      </p:sp>
      <p:sp>
        <p:nvSpPr>
          <p:cNvPr id="62" name="TextBox 61">
            <a:extLst>
              <a:ext uri="{FF2B5EF4-FFF2-40B4-BE49-F238E27FC236}">
                <a16:creationId xmlns:a16="http://schemas.microsoft.com/office/drawing/2014/main" id="{01073C0A-395C-0CAA-99F8-6FDFC54BBC5D}"/>
              </a:ext>
            </a:extLst>
          </p:cNvPr>
          <p:cNvSpPr txBox="1"/>
          <p:nvPr/>
        </p:nvSpPr>
        <p:spPr>
          <a:xfrm>
            <a:off x="3424000" y="4988441"/>
            <a:ext cx="2004764" cy="369332"/>
          </a:xfrm>
          <a:prstGeom prst="rect">
            <a:avLst/>
          </a:prstGeom>
          <a:noFill/>
        </p:spPr>
        <p:txBody>
          <a:bodyPr wrap="square" rtlCol="0">
            <a:spAutoFit/>
          </a:bodyPr>
          <a:lstStyle/>
          <a:p>
            <a:pPr algn="ctr"/>
            <a:r>
              <a:rPr lang="en-US" dirty="0"/>
              <a:t>Inputs</a:t>
            </a:r>
          </a:p>
        </p:txBody>
      </p:sp>
      <p:sp>
        <p:nvSpPr>
          <p:cNvPr id="14336" name="TextBox 14335">
            <a:extLst>
              <a:ext uri="{FF2B5EF4-FFF2-40B4-BE49-F238E27FC236}">
                <a16:creationId xmlns:a16="http://schemas.microsoft.com/office/drawing/2014/main" id="{BC90BBBD-DA3E-C44C-9715-370508915996}"/>
              </a:ext>
            </a:extLst>
          </p:cNvPr>
          <p:cNvSpPr txBox="1"/>
          <p:nvPr/>
        </p:nvSpPr>
        <p:spPr>
          <a:xfrm>
            <a:off x="8814796" y="3290438"/>
            <a:ext cx="1548404" cy="646331"/>
          </a:xfrm>
          <a:prstGeom prst="rect">
            <a:avLst/>
          </a:prstGeom>
          <a:noFill/>
        </p:spPr>
        <p:txBody>
          <a:bodyPr wrap="square" rtlCol="0">
            <a:spAutoFit/>
          </a:bodyPr>
          <a:lstStyle/>
          <a:p>
            <a:pPr algn="ctr"/>
            <a:r>
              <a:rPr lang="en-US" dirty="0"/>
              <a:t>Output:</a:t>
            </a:r>
          </a:p>
          <a:p>
            <a:pPr algn="ctr"/>
            <a:r>
              <a:rPr lang="en-US" dirty="0"/>
              <a:t> (non-linear) </a:t>
            </a:r>
          </a:p>
        </p:txBody>
      </p:sp>
      <p:pic>
        <p:nvPicPr>
          <p:cNvPr id="5" name="Graphic 4">
            <a:extLst>
              <a:ext uri="{FF2B5EF4-FFF2-40B4-BE49-F238E27FC236}">
                <a16:creationId xmlns:a16="http://schemas.microsoft.com/office/drawing/2014/main" id="{9A726E7E-6772-8A0B-7350-5588085399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739960" y="3546379"/>
            <a:ext cx="158453" cy="140847"/>
          </a:xfrm>
          <a:prstGeom prst="rect">
            <a:avLst/>
          </a:prstGeom>
        </p:spPr>
      </p:pic>
      <p:pic>
        <p:nvPicPr>
          <p:cNvPr id="6" name="Graphic 5">
            <a:extLst>
              <a:ext uri="{FF2B5EF4-FFF2-40B4-BE49-F238E27FC236}">
                <a16:creationId xmlns:a16="http://schemas.microsoft.com/office/drawing/2014/main" id="{73FCEDBC-4354-A1A7-6B0F-ABB71D3AD65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450733" y="5900075"/>
            <a:ext cx="497927" cy="147534"/>
          </a:xfrm>
          <a:prstGeom prst="rect">
            <a:avLst/>
          </a:prstGeom>
        </p:spPr>
      </p:pic>
      <p:sp>
        <p:nvSpPr>
          <p:cNvPr id="7" name="TextBox 6">
            <a:extLst>
              <a:ext uri="{FF2B5EF4-FFF2-40B4-BE49-F238E27FC236}">
                <a16:creationId xmlns:a16="http://schemas.microsoft.com/office/drawing/2014/main" id="{58C04EC0-4AA4-0BED-0B44-615436E05D41}"/>
              </a:ext>
            </a:extLst>
          </p:cNvPr>
          <p:cNvSpPr txBox="1"/>
          <p:nvPr/>
        </p:nvSpPr>
        <p:spPr>
          <a:xfrm>
            <a:off x="225130" y="2092173"/>
            <a:ext cx="3648556" cy="2308324"/>
          </a:xfrm>
          <a:prstGeom prst="rect">
            <a:avLst/>
          </a:prstGeom>
          <a:noFill/>
        </p:spPr>
        <p:txBody>
          <a:bodyPr wrap="square" rtlCol="0">
            <a:spAutoFit/>
          </a:bodyPr>
          <a:lstStyle/>
          <a:p>
            <a:r>
              <a:rPr lang="en-US" sz="2400" dirty="0"/>
              <a:t>Neurons (or Nodes) are based on biological neurons that “fire” if the linear output is high. The “firing” is modeled by the activation function. </a:t>
            </a:r>
          </a:p>
        </p:txBody>
      </p:sp>
      <p:pic>
        <p:nvPicPr>
          <p:cNvPr id="34820" name="Picture 4">
            <a:extLst>
              <a:ext uri="{FF2B5EF4-FFF2-40B4-BE49-F238E27FC236}">
                <a16:creationId xmlns:a16="http://schemas.microsoft.com/office/drawing/2014/main" id="{3468ECBB-350C-FFC8-EBBB-82CD20F13D2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695844" y="2003961"/>
            <a:ext cx="1797595" cy="1349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9855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DBEF4D7-4193-E352-F33D-EFE6A94327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9837" y="5736014"/>
            <a:ext cx="1900239" cy="633413"/>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305599" y="1254636"/>
            <a:ext cx="3580852" cy="461665"/>
          </a:xfrm>
          <a:prstGeom prst="rect">
            <a:avLst/>
          </a:prstGeom>
          <a:noFill/>
        </p:spPr>
        <p:txBody>
          <a:bodyPr wrap="none" rtlCol="0">
            <a:spAutoFit/>
          </a:bodyPr>
          <a:lstStyle/>
          <a:p>
            <a:pPr algn="ctr"/>
            <a:r>
              <a:rPr lang="en-US" sz="2400" dirty="0"/>
              <a:t>Building Blocks: Perceptron</a:t>
            </a:r>
          </a:p>
        </p:txBody>
      </p:sp>
      <p:cxnSp>
        <p:nvCxnSpPr>
          <p:cNvPr id="20" name="Straight Arrow Connector 19">
            <a:extLst>
              <a:ext uri="{FF2B5EF4-FFF2-40B4-BE49-F238E27FC236}">
                <a16:creationId xmlns:a16="http://schemas.microsoft.com/office/drawing/2014/main" id="{CAC4D250-B138-BF47-4027-708BB51B29D7}"/>
              </a:ext>
            </a:extLst>
          </p:cNvPr>
          <p:cNvCxnSpPr>
            <a:cxnSpLocks/>
          </p:cNvCxnSpPr>
          <p:nvPr/>
        </p:nvCxnSpPr>
        <p:spPr>
          <a:xfrm>
            <a:off x="6639338" y="3614804"/>
            <a:ext cx="593945"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4FE8AD0-9455-9EA7-670B-23C909A2C5B1}"/>
              </a:ext>
            </a:extLst>
          </p:cNvPr>
          <p:cNvCxnSpPr>
            <a:cxnSpLocks/>
          </p:cNvCxnSpPr>
          <p:nvPr/>
        </p:nvCxnSpPr>
        <p:spPr>
          <a:xfrm>
            <a:off x="7975809" y="3614804"/>
            <a:ext cx="593945"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DEB9DB02-1FED-694A-F52E-B6D06744E9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90186" y="3542651"/>
            <a:ext cx="239352" cy="191482"/>
          </a:xfrm>
          <a:prstGeom prst="rect">
            <a:avLst/>
          </a:prstGeom>
        </p:spPr>
      </p:pic>
      <p:pic>
        <p:nvPicPr>
          <p:cNvPr id="33" name="Graphic 32">
            <a:extLst>
              <a:ext uri="{FF2B5EF4-FFF2-40B4-BE49-F238E27FC236}">
                <a16:creationId xmlns:a16="http://schemas.microsoft.com/office/drawing/2014/main" id="{E0B582C9-9F03-F822-0685-26D4336FF0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5029" y="2810352"/>
            <a:ext cx="359325" cy="219588"/>
          </a:xfrm>
          <a:prstGeom prst="rect">
            <a:avLst/>
          </a:prstGeom>
        </p:spPr>
      </p:pic>
      <p:pic>
        <p:nvPicPr>
          <p:cNvPr id="35" name="Graphic 34">
            <a:extLst>
              <a:ext uri="{FF2B5EF4-FFF2-40B4-BE49-F238E27FC236}">
                <a16:creationId xmlns:a16="http://schemas.microsoft.com/office/drawing/2014/main" id="{5C97D1F4-4AC7-1FFF-BA30-C1DE793BBA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05030" y="3335882"/>
            <a:ext cx="359325" cy="219588"/>
          </a:xfrm>
          <a:prstGeom prst="rect">
            <a:avLst/>
          </a:prstGeom>
        </p:spPr>
      </p:pic>
      <p:pic>
        <p:nvPicPr>
          <p:cNvPr id="37" name="Graphic 36">
            <a:extLst>
              <a:ext uri="{FF2B5EF4-FFF2-40B4-BE49-F238E27FC236}">
                <a16:creationId xmlns:a16="http://schemas.microsoft.com/office/drawing/2014/main" id="{37B92CE9-5259-7E13-4770-F1F0A4842A1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35887" y="4224538"/>
            <a:ext cx="359325" cy="219588"/>
          </a:xfrm>
          <a:prstGeom prst="rect">
            <a:avLst/>
          </a:prstGeom>
        </p:spPr>
      </p:pic>
      <p:cxnSp>
        <p:nvCxnSpPr>
          <p:cNvPr id="38" name="Straight Arrow Connector 37">
            <a:extLst>
              <a:ext uri="{FF2B5EF4-FFF2-40B4-BE49-F238E27FC236}">
                <a16:creationId xmlns:a16="http://schemas.microsoft.com/office/drawing/2014/main" id="{BFDCBA49-B31A-17F2-438A-8F1918BD18B5}"/>
              </a:ext>
            </a:extLst>
          </p:cNvPr>
          <p:cNvCxnSpPr>
            <a:cxnSpLocks/>
          </p:cNvCxnSpPr>
          <p:nvPr/>
        </p:nvCxnSpPr>
        <p:spPr>
          <a:xfrm flipV="1">
            <a:off x="6168909" y="4094046"/>
            <a:ext cx="0"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0B183B37-D700-B5F4-C168-7CC944A2B0C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99039" y="4676263"/>
            <a:ext cx="139738" cy="259513"/>
          </a:xfrm>
          <a:prstGeom prst="rect">
            <a:avLst/>
          </a:prstGeom>
        </p:spPr>
      </p:pic>
      <p:pic>
        <p:nvPicPr>
          <p:cNvPr id="43" name="Graphic 42">
            <a:extLst>
              <a:ext uri="{FF2B5EF4-FFF2-40B4-BE49-F238E27FC236}">
                <a16:creationId xmlns:a16="http://schemas.microsoft.com/office/drawing/2014/main" id="{8D2BA97E-9F53-2F6A-2A87-B6B99BACDC5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989957" y="3445675"/>
            <a:ext cx="383190" cy="383190"/>
          </a:xfrm>
          <a:prstGeom prst="rect">
            <a:avLst/>
          </a:prstGeom>
        </p:spPr>
      </p:pic>
      <p:sp>
        <p:nvSpPr>
          <p:cNvPr id="44" name="Oval 43">
            <a:extLst>
              <a:ext uri="{FF2B5EF4-FFF2-40B4-BE49-F238E27FC236}">
                <a16:creationId xmlns:a16="http://schemas.microsoft.com/office/drawing/2014/main" id="{D6A33143-FB0F-C36E-41F1-70DCEF45EF9F}"/>
              </a:ext>
            </a:extLst>
          </p:cNvPr>
          <p:cNvSpPr/>
          <p:nvPr/>
        </p:nvSpPr>
        <p:spPr>
          <a:xfrm>
            <a:off x="5737450" y="3199427"/>
            <a:ext cx="863965" cy="8639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2506C5C-1EEF-95E0-3271-81D5DF48BEEB}"/>
              </a:ext>
            </a:extLst>
          </p:cNvPr>
          <p:cNvCxnSpPr>
            <a:cxnSpLocks/>
          </p:cNvCxnSpPr>
          <p:nvPr/>
        </p:nvCxnSpPr>
        <p:spPr>
          <a:xfrm flipV="1">
            <a:off x="4693628" y="3828865"/>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B3E1D45-BE55-DE38-D175-6D473989A7C9}"/>
              </a:ext>
            </a:extLst>
          </p:cNvPr>
          <p:cNvCxnSpPr>
            <a:cxnSpLocks/>
          </p:cNvCxnSpPr>
          <p:nvPr/>
        </p:nvCxnSpPr>
        <p:spPr>
          <a:xfrm>
            <a:off x="4693628" y="3614804"/>
            <a:ext cx="1018642"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81E362-4241-1720-F657-C1094378765B}"/>
              </a:ext>
            </a:extLst>
          </p:cNvPr>
          <p:cNvCxnSpPr>
            <a:cxnSpLocks/>
          </p:cNvCxnSpPr>
          <p:nvPr/>
        </p:nvCxnSpPr>
        <p:spPr>
          <a:xfrm>
            <a:off x="4693628" y="2900538"/>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B8B79D18-D86C-28B9-0BB5-D54916CF44C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62789" y="2664739"/>
            <a:ext cx="273810" cy="200794"/>
          </a:xfrm>
          <a:prstGeom prst="rect">
            <a:avLst/>
          </a:prstGeom>
        </p:spPr>
      </p:pic>
      <p:pic>
        <p:nvPicPr>
          <p:cNvPr id="56" name="Graphic 55">
            <a:extLst>
              <a:ext uri="{FF2B5EF4-FFF2-40B4-BE49-F238E27FC236}">
                <a16:creationId xmlns:a16="http://schemas.microsoft.com/office/drawing/2014/main" id="{62897738-7863-72F0-BAF9-C7F7A35DD6D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280350" y="3544297"/>
            <a:ext cx="292064" cy="200794"/>
          </a:xfrm>
          <a:prstGeom prst="rect">
            <a:avLst/>
          </a:prstGeom>
        </p:spPr>
      </p:pic>
      <p:pic>
        <p:nvPicPr>
          <p:cNvPr id="58" name="Graphic 57">
            <a:extLst>
              <a:ext uri="{FF2B5EF4-FFF2-40B4-BE49-F238E27FC236}">
                <a16:creationId xmlns:a16="http://schemas.microsoft.com/office/drawing/2014/main" id="{8412D68B-4374-DBD3-5708-BF9B8EEF786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86394" y="4420522"/>
            <a:ext cx="292064" cy="200794"/>
          </a:xfrm>
          <a:prstGeom prst="rect">
            <a:avLst/>
          </a:prstGeom>
        </p:spPr>
      </p:pic>
      <p:sp>
        <p:nvSpPr>
          <p:cNvPr id="59" name="TextBox 58">
            <a:extLst>
              <a:ext uri="{FF2B5EF4-FFF2-40B4-BE49-F238E27FC236}">
                <a16:creationId xmlns:a16="http://schemas.microsoft.com/office/drawing/2014/main" id="{D712010E-B92A-1F4C-AE95-B214A7ED431A}"/>
              </a:ext>
            </a:extLst>
          </p:cNvPr>
          <p:cNvSpPr txBox="1"/>
          <p:nvPr/>
        </p:nvSpPr>
        <p:spPr>
          <a:xfrm>
            <a:off x="5887421" y="4988441"/>
            <a:ext cx="562975" cy="369332"/>
          </a:xfrm>
          <a:prstGeom prst="rect">
            <a:avLst/>
          </a:prstGeom>
          <a:noFill/>
        </p:spPr>
        <p:txBody>
          <a:bodyPr wrap="none" rtlCol="0">
            <a:spAutoFit/>
          </a:bodyPr>
          <a:lstStyle/>
          <a:p>
            <a:pPr algn="ctr"/>
            <a:r>
              <a:rPr lang="en-US" dirty="0"/>
              <a:t>Bias</a:t>
            </a:r>
          </a:p>
        </p:txBody>
      </p:sp>
      <p:sp>
        <p:nvSpPr>
          <p:cNvPr id="60" name="TextBox 59">
            <a:extLst>
              <a:ext uri="{FF2B5EF4-FFF2-40B4-BE49-F238E27FC236}">
                <a16:creationId xmlns:a16="http://schemas.microsoft.com/office/drawing/2014/main" id="{0CEFE313-E6D1-8B36-2194-9DD96EA64B25}"/>
              </a:ext>
            </a:extLst>
          </p:cNvPr>
          <p:cNvSpPr txBox="1"/>
          <p:nvPr/>
        </p:nvSpPr>
        <p:spPr>
          <a:xfrm>
            <a:off x="6668043" y="3849791"/>
            <a:ext cx="1853198" cy="646331"/>
          </a:xfrm>
          <a:prstGeom prst="rect">
            <a:avLst/>
          </a:prstGeom>
          <a:noFill/>
        </p:spPr>
        <p:txBody>
          <a:bodyPr wrap="square" rtlCol="0">
            <a:spAutoFit/>
          </a:bodyPr>
          <a:lstStyle/>
          <a:p>
            <a:pPr algn="ctr"/>
            <a:r>
              <a:rPr lang="en-US" dirty="0"/>
              <a:t>Activation Function</a:t>
            </a:r>
          </a:p>
        </p:txBody>
      </p:sp>
      <p:sp>
        <p:nvSpPr>
          <p:cNvPr id="61" name="TextBox 60">
            <a:extLst>
              <a:ext uri="{FF2B5EF4-FFF2-40B4-BE49-F238E27FC236}">
                <a16:creationId xmlns:a16="http://schemas.microsoft.com/office/drawing/2014/main" id="{32FBF2B7-B99D-E182-4F94-A0FFEB6A60A9}"/>
              </a:ext>
            </a:extLst>
          </p:cNvPr>
          <p:cNvSpPr txBox="1"/>
          <p:nvPr/>
        </p:nvSpPr>
        <p:spPr>
          <a:xfrm>
            <a:off x="4536599" y="4988441"/>
            <a:ext cx="1501530" cy="369332"/>
          </a:xfrm>
          <a:prstGeom prst="rect">
            <a:avLst/>
          </a:prstGeom>
          <a:noFill/>
        </p:spPr>
        <p:txBody>
          <a:bodyPr wrap="square" rtlCol="0">
            <a:spAutoFit/>
          </a:bodyPr>
          <a:lstStyle/>
          <a:p>
            <a:pPr algn="ctr"/>
            <a:r>
              <a:rPr lang="en-US" dirty="0"/>
              <a:t>Weights</a:t>
            </a:r>
          </a:p>
        </p:txBody>
      </p:sp>
      <p:sp>
        <p:nvSpPr>
          <p:cNvPr id="62" name="TextBox 61">
            <a:extLst>
              <a:ext uri="{FF2B5EF4-FFF2-40B4-BE49-F238E27FC236}">
                <a16:creationId xmlns:a16="http://schemas.microsoft.com/office/drawing/2014/main" id="{01073C0A-395C-0CAA-99F8-6FDFC54BBC5D}"/>
              </a:ext>
            </a:extLst>
          </p:cNvPr>
          <p:cNvSpPr txBox="1"/>
          <p:nvPr/>
        </p:nvSpPr>
        <p:spPr>
          <a:xfrm>
            <a:off x="3424000" y="4988441"/>
            <a:ext cx="2004764" cy="369332"/>
          </a:xfrm>
          <a:prstGeom prst="rect">
            <a:avLst/>
          </a:prstGeom>
          <a:noFill/>
        </p:spPr>
        <p:txBody>
          <a:bodyPr wrap="square" rtlCol="0">
            <a:spAutoFit/>
          </a:bodyPr>
          <a:lstStyle/>
          <a:p>
            <a:pPr algn="ctr"/>
            <a:r>
              <a:rPr lang="en-US" dirty="0"/>
              <a:t>Inputs</a:t>
            </a:r>
          </a:p>
        </p:txBody>
      </p:sp>
      <p:sp>
        <p:nvSpPr>
          <p:cNvPr id="14336" name="TextBox 14335">
            <a:extLst>
              <a:ext uri="{FF2B5EF4-FFF2-40B4-BE49-F238E27FC236}">
                <a16:creationId xmlns:a16="http://schemas.microsoft.com/office/drawing/2014/main" id="{BC90BBBD-DA3E-C44C-9715-370508915996}"/>
              </a:ext>
            </a:extLst>
          </p:cNvPr>
          <p:cNvSpPr txBox="1"/>
          <p:nvPr/>
        </p:nvSpPr>
        <p:spPr>
          <a:xfrm>
            <a:off x="8814796" y="3290438"/>
            <a:ext cx="1548404" cy="646331"/>
          </a:xfrm>
          <a:prstGeom prst="rect">
            <a:avLst/>
          </a:prstGeom>
          <a:noFill/>
        </p:spPr>
        <p:txBody>
          <a:bodyPr wrap="square" rtlCol="0">
            <a:spAutoFit/>
          </a:bodyPr>
          <a:lstStyle/>
          <a:p>
            <a:pPr algn="ctr"/>
            <a:r>
              <a:rPr lang="en-US" dirty="0"/>
              <a:t>Output:</a:t>
            </a:r>
          </a:p>
          <a:p>
            <a:pPr algn="ctr"/>
            <a:r>
              <a:rPr lang="en-US" dirty="0"/>
              <a:t> (non-linear) </a:t>
            </a:r>
          </a:p>
        </p:txBody>
      </p:sp>
      <p:pic>
        <p:nvPicPr>
          <p:cNvPr id="5" name="Graphic 4">
            <a:extLst>
              <a:ext uri="{FF2B5EF4-FFF2-40B4-BE49-F238E27FC236}">
                <a16:creationId xmlns:a16="http://schemas.microsoft.com/office/drawing/2014/main" id="{9A726E7E-6772-8A0B-7350-5588085399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739960" y="3546379"/>
            <a:ext cx="158453" cy="140847"/>
          </a:xfrm>
          <a:prstGeom prst="rect">
            <a:avLst/>
          </a:prstGeom>
        </p:spPr>
      </p:pic>
      <p:pic>
        <p:nvPicPr>
          <p:cNvPr id="6" name="Graphic 5">
            <a:extLst>
              <a:ext uri="{FF2B5EF4-FFF2-40B4-BE49-F238E27FC236}">
                <a16:creationId xmlns:a16="http://schemas.microsoft.com/office/drawing/2014/main" id="{73FCEDBC-4354-A1A7-6B0F-ABB71D3AD65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450733" y="5900075"/>
            <a:ext cx="497927" cy="147534"/>
          </a:xfrm>
          <a:prstGeom prst="rect">
            <a:avLst/>
          </a:prstGeom>
        </p:spPr>
      </p:pic>
      <p:sp>
        <p:nvSpPr>
          <p:cNvPr id="7" name="TextBox 6">
            <a:extLst>
              <a:ext uri="{FF2B5EF4-FFF2-40B4-BE49-F238E27FC236}">
                <a16:creationId xmlns:a16="http://schemas.microsoft.com/office/drawing/2014/main" id="{58C04EC0-4AA4-0BED-0B44-615436E05D41}"/>
              </a:ext>
            </a:extLst>
          </p:cNvPr>
          <p:cNvSpPr txBox="1"/>
          <p:nvPr/>
        </p:nvSpPr>
        <p:spPr>
          <a:xfrm>
            <a:off x="225130" y="2092173"/>
            <a:ext cx="3648556" cy="2308324"/>
          </a:xfrm>
          <a:prstGeom prst="rect">
            <a:avLst/>
          </a:prstGeom>
          <a:noFill/>
        </p:spPr>
        <p:txBody>
          <a:bodyPr wrap="square" rtlCol="0">
            <a:spAutoFit/>
          </a:bodyPr>
          <a:lstStyle/>
          <a:p>
            <a:r>
              <a:rPr lang="en-US" sz="2400" dirty="0"/>
              <a:t>Neurons (or Nodes) are based on biological neurons that “fire” if the linear output is high. The “firing” is modeled by the activation function. </a:t>
            </a:r>
          </a:p>
        </p:txBody>
      </p:sp>
      <p:pic>
        <p:nvPicPr>
          <p:cNvPr id="34820" name="Picture 4">
            <a:extLst>
              <a:ext uri="{FF2B5EF4-FFF2-40B4-BE49-F238E27FC236}">
                <a16:creationId xmlns:a16="http://schemas.microsoft.com/office/drawing/2014/main" id="{3468ECBB-350C-FFC8-EBBB-82CD20F13D2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695844" y="2003961"/>
            <a:ext cx="1797595" cy="134957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66F4EE1-929B-2DB2-93C3-55E2EF44A2C0}"/>
              </a:ext>
            </a:extLst>
          </p:cNvPr>
          <p:cNvSpPr txBox="1"/>
          <p:nvPr/>
        </p:nvSpPr>
        <p:spPr>
          <a:xfrm>
            <a:off x="205497" y="4499754"/>
            <a:ext cx="3648556" cy="1569660"/>
          </a:xfrm>
          <a:prstGeom prst="rect">
            <a:avLst/>
          </a:prstGeom>
          <a:noFill/>
        </p:spPr>
        <p:txBody>
          <a:bodyPr wrap="square" rtlCol="0">
            <a:spAutoFit/>
          </a:bodyPr>
          <a:lstStyle/>
          <a:p>
            <a:r>
              <a:rPr lang="en-US" sz="2400" dirty="0"/>
              <a:t>Neurons correspond to feature descriptors that “fire” when the “see” their corresponding feature.</a:t>
            </a:r>
          </a:p>
        </p:txBody>
      </p:sp>
    </p:spTree>
    <p:extLst>
      <p:ext uri="{BB962C8B-B14F-4D97-AF65-F5344CB8AC3E}">
        <p14:creationId xmlns:p14="http://schemas.microsoft.com/office/powerpoint/2010/main" val="25330670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DBEF4D7-4193-E352-F33D-EFE6A94327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9837" y="5736014"/>
            <a:ext cx="1900239" cy="633413"/>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305599" y="1254636"/>
            <a:ext cx="3580852" cy="461665"/>
          </a:xfrm>
          <a:prstGeom prst="rect">
            <a:avLst/>
          </a:prstGeom>
          <a:noFill/>
        </p:spPr>
        <p:txBody>
          <a:bodyPr wrap="none" rtlCol="0">
            <a:spAutoFit/>
          </a:bodyPr>
          <a:lstStyle/>
          <a:p>
            <a:pPr algn="ctr"/>
            <a:r>
              <a:rPr lang="en-US" sz="2400" dirty="0"/>
              <a:t>Building Blocks: Perceptron</a:t>
            </a:r>
          </a:p>
        </p:txBody>
      </p:sp>
      <p:cxnSp>
        <p:nvCxnSpPr>
          <p:cNvPr id="20" name="Straight Arrow Connector 19">
            <a:extLst>
              <a:ext uri="{FF2B5EF4-FFF2-40B4-BE49-F238E27FC236}">
                <a16:creationId xmlns:a16="http://schemas.microsoft.com/office/drawing/2014/main" id="{CAC4D250-B138-BF47-4027-708BB51B29D7}"/>
              </a:ext>
            </a:extLst>
          </p:cNvPr>
          <p:cNvCxnSpPr>
            <a:cxnSpLocks/>
          </p:cNvCxnSpPr>
          <p:nvPr/>
        </p:nvCxnSpPr>
        <p:spPr>
          <a:xfrm>
            <a:off x="6639338" y="3614804"/>
            <a:ext cx="593945"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4FE8AD0-9455-9EA7-670B-23C909A2C5B1}"/>
              </a:ext>
            </a:extLst>
          </p:cNvPr>
          <p:cNvCxnSpPr>
            <a:cxnSpLocks/>
          </p:cNvCxnSpPr>
          <p:nvPr/>
        </p:nvCxnSpPr>
        <p:spPr>
          <a:xfrm>
            <a:off x="7975809" y="3614804"/>
            <a:ext cx="593945"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DEB9DB02-1FED-694A-F52E-B6D06744E9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90186" y="3542651"/>
            <a:ext cx="239352" cy="191482"/>
          </a:xfrm>
          <a:prstGeom prst="rect">
            <a:avLst/>
          </a:prstGeom>
        </p:spPr>
      </p:pic>
      <p:pic>
        <p:nvPicPr>
          <p:cNvPr id="33" name="Graphic 32">
            <a:extLst>
              <a:ext uri="{FF2B5EF4-FFF2-40B4-BE49-F238E27FC236}">
                <a16:creationId xmlns:a16="http://schemas.microsoft.com/office/drawing/2014/main" id="{E0B582C9-9F03-F822-0685-26D4336FF0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5029" y="2810352"/>
            <a:ext cx="359325" cy="219588"/>
          </a:xfrm>
          <a:prstGeom prst="rect">
            <a:avLst/>
          </a:prstGeom>
        </p:spPr>
      </p:pic>
      <p:pic>
        <p:nvPicPr>
          <p:cNvPr id="35" name="Graphic 34">
            <a:extLst>
              <a:ext uri="{FF2B5EF4-FFF2-40B4-BE49-F238E27FC236}">
                <a16:creationId xmlns:a16="http://schemas.microsoft.com/office/drawing/2014/main" id="{5C97D1F4-4AC7-1FFF-BA30-C1DE793BBA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05030" y="3335882"/>
            <a:ext cx="359325" cy="219588"/>
          </a:xfrm>
          <a:prstGeom prst="rect">
            <a:avLst/>
          </a:prstGeom>
        </p:spPr>
      </p:pic>
      <p:pic>
        <p:nvPicPr>
          <p:cNvPr id="37" name="Graphic 36">
            <a:extLst>
              <a:ext uri="{FF2B5EF4-FFF2-40B4-BE49-F238E27FC236}">
                <a16:creationId xmlns:a16="http://schemas.microsoft.com/office/drawing/2014/main" id="{37B92CE9-5259-7E13-4770-F1F0A4842A1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35887" y="4224538"/>
            <a:ext cx="359325" cy="219588"/>
          </a:xfrm>
          <a:prstGeom prst="rect">
            <a:avLst/>
          </a:prstGeom>
        </p:spPr>
      </p:pic>
      <p:cxnSp>
        <p:nvCxnSpPr>
          <p:cNvPr id="38" name="Straight Arrow Connector 37">
            <a:extLst>
              <a:ext uri="{FF2B5EF4-FFF2-40B4-BE49-F238E27FC236}">
                <a16:creationId xmlns:a16="http://schemas.microsoft.com/office/drawing/2014/main" id="{BFDCBA49-B31A-17F2-438A-8F1918BD18B5}"/>
              </a:ext>
            </a:extLst>
          </p:cNvPr>
          <p:cNvCxnSpPr>
            <a:cxnSpLocks/>
          </p:cNvCxnSpPr>
          <p:nvPr/>
        </p:nvCxnSpPr>
        <p:spPr>
          <a:xfrm flipV="1">
            <a:off x="6168909" y="4094046"/>
            <a:ext cx="0"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0B183B37-D700-B5F4-C168-7CC944A2B0C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99039" y="4676263"/>
            <a:ext cx="139738" cy="259513"/>
          </a:xfrm>
          <a:prstGeom prst="rect">
            <a:avLst/>
          </a:prstGeom>
        </p:spPr>
      </p:pic>
      <p:pic>
        <p:nvPicPr>
          <p:cNvPr id="43" name="Graphic 42">
            <a:extLst>
              <a:ext uri="{FF2B5EF4-FFF2-40B4-BE49-F238E27FC236}">
                <a16:creationId xmlns:a16="http://schemas.microsoft.com/office/drawing/2014/main" id="{8D2BA97E-9F53-2F6A-2A87-B6B99BACDC5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989957" y="3445675"/>
            <a:ext cx="383190" cy="383190"/>
          </a:xfrm>
          <a:prstGeom prst="rect">
            <a:avLst/>
          </a:prstGeom>
        </p:spPr>
      </p:pic>
      <p:sp>
        <p:nvSpPr>
          <p:cNvPr id="44" name="Oval 43">
            <a:extLst>
              <a:ext uri="{FF2B5EF4-FFF2-40B4-BE49-F238E27FC236}">
                <a16:creationId xmlns:a16="http://schemas.microsoft.com/office/drawing/2014/main" id="{D6A33143-FB0F-C36E-41F1-70DCEF45EF9F}"/>
              </a:ext>
            </a:extLst>
          </p:cNvPr>
          <p:cNvSpPr/>
          <p:nvPr/>
        </p:nvSpPr>
        <p:spPr>
          <a:xfrm>
            <a:off x="5737450" y="3199427"/>
            <a:ext cx="863965" cy="8639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2506C5C-1EEF-95E0-3271-81D5DF48BEEB}"/>
              </a:ext>
            </a:extLst>
          </p:cNvPr>
          <p:cNvCxnSpPr>
            <a:cxnSpLocks/>
          </p:cNvCxnSpPr>
          <p:nvPr/>
        </p:nvCxnSpPr>
        <p:spPr>
          <a:xfrm flipV="1">
            <a:off x="4693628" y="3828865"/>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B3E1D45-BE55-DE38-D175-6D473989A7C9}"/>
              </a:ext>
            </a:extLst>
          </p:cNvPr>
          <p:cNvCxnSpPr>
            <a:cxnSpLocks/>
          </p:cNvCxnSpPr>
          <p:nvPr/>
        </p:nvCxnSpPr>
        <p:spPr>
          <a:xfrm>
            <a:off x="4693628" y="3614804"/>
            <a:ext cx="1018642"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81E362-4241-1720-F657-C1094378765B}"/>
              </a:ext>
            </a:extLst>
          </p:cNvPr>
          <p:cNvCxnSpPr>
            <a:cxnSpLocks/>
          </p:cNvCxnSpPr>
          <p:nvPr/>
        </p:nvCxnSpPr>
        <p:spPr>
          <a:xfrm>
            <a:off x="4693628" y="2900538"/>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B8B79D18-D86C-28B9-0BB5-D54916CF44C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62789" y="2664739"/>
            <a:ext cx="273810" cy="200794"/>
          </a:xfrm>
          <a:prstGeom prst="rect">
            <a:avLst/>
          </a:prstGeom>
        </p:spPr>
      </p:pic>
      <p:pic>
        <p:nvPicPr>
          <p:cNvPr id="56" name="Graphic 55">
            <a:extLst>
              <a:ext uri="{FF2B5EF4-FFF2-40B4-BE49-F238E27FC236}">
                <a16:creationId xmlns:a16="http://schemas.microsoft.com/office/drawing/2014/main" id="{62897738-7863-72F0-BAF9-C7F7A35DD6D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280350" y="3544297"/>
            <a:ext cx="292064" cy="200794"/>
          </a:xfrm>
          <a:prstGeom prst="rect">
            <a:avLst/>
          </a:prstGeom>
        </p:spPr>
      </p:pic>
      <p:pic>
        <p:nvPicPr>
          <p:cNvPr id="58" name="Graphic 57">
            <a:extLst>
              <a:ext uri="{FF2B5EF4-FFF2-40B4-BE49-F238E27FC236}">
                <a16:creationId xmlns:a16="http://schemas.microsoft.com/office/drawing/2014/main" id="{8412D68B-4374-DBD3-5708-BF9B8EEF786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86394" y="4420522"/>
            <a:ext cx="292064" cy="200794"/>
          </a:xfrm>
          <a:prstGeom prst="rect">
            <a:avLst/>
          </a:prstGeom>
        </p:spPr>
      </p:pic>
      <p:sp>
        <p:nvSpPr>
          <p:cNvPr id="59" name="TextBox 58">
            <a:extLst>
              <a:ext uri="{FF2B5EF4-FFF2-40B4-BE49-F238E27FC236}">
                <a16:creationId xmlns:a16="http://schemas.microsoft.com/office/drawing/2014/main" id="{D712010E-B92A-1F4C-AE95-B214A7ED431A}"/>
              </a:ext>
            </a:extLst>
          </p:cNvPr>
          <p:cNvSpPr txBox="1"/>
          <p:nvPr/>
        </p:nvSpPr>
        <p:spPr>
          <a:xfrm>
            <a:off x="5887421" y="4988441"/>
            <a:ext cx="562975" cy="369332"/>
          </a:xfrm>
          <a:prstGeom prst="rect">
            <a:avLst/>
          </a:prstGeom>
          <a:noFill/>
        </p:spPr>
        <p:txBody>
          <a:bodyPr wrap="none" rtlCol="0">
            <a:spAutoFit/>
          </a:bodyPr>
          <a:lstStyle/>
          <a:p>
            <a:pPr algn="ctr"/>
            <a:r>
              <a:rPr lang="en-US" dirty="0"/>
              <a:t>Bias</a:t>
            </a:r>
          </a:p>
        </p:txBody>
      </p:sp>
      <p:sp>
        <p:nvSpPr>
          <p:cNvPr id="60" name="TextBox 59">
            <a:extLst>
              <a:ext uri="{FF2B5EF4-FFF2-40B4-BE49-F238E27FC236}">
                <a16:creationId xmlns:a16="http://schemas.microsoft.com/office/drawing/2014/main" id="{0CEFE313-E6D1-8B36-2194-9DD96EA64B25}"/>
              </a:ext>
            </a:extLst>
          </p:cNvPr>
          <p:cNvSpPr txBox="1"/>
          <p:nvPr/>
        </p:nvSpPr>
        <p:spPr>
          <a:xfrm>
            <a:off x="6668043" y="3849791"/>
            <a:ext cx="1853198" cy="646331"/>
          </a:xfrm>
          <a:prstGeom prst="rect">
            <a:avLst/>
          </a:prstGeom>
          <a:noFill/>
        </p:spPr>
        <p:txBody>
          <a:bodyPr wrap="square" rtlCol="0">
            <a:spAutoFit/>
          </a:bodyPr>
          <a:lstStyle/>
          <a:p>
            <a:pPr algn="ctr"/>
            <a:r>
              <a:rPr lang="en-US" dirty="0"/>
              <a:t>Activation Function</a:t>
            </a:r>
          </a:p>
        </p:txBody>
      </p:sp>
      <p:sp>
        <p:nvSpPr>
          <p:cNvPr id="61" name="TextBox 60">
            <a:extLst>
              <a:ext uri="{FF2B5EF4-FFF2-40B4-BE49-F238E27FC236}">
                <a16:creationId xmlns:a16="http://schemas.microsoft.com/office/drawing/2014/main" id="{32FBF2B7-B99D-E182-4F94-A0FFEB6A60A9}"/>
              </a:ext>
            </a:extLst>
          </p:cNvPr>
          <p:cNvSpPr txBox="1"/>
          <p:nvPr/>
        </p:nvSpPr>
        <p:spPr>
          <a:xfrm>
            <a:off x="4536599" y="4988441"/>
            <a:ext cx="1501530" cy="369332"/>
          </a:xfrm>
          <a:prstGeom prst="rect">
            <a:avLst/>
          </a:prstGeom>
          <a:noFill/>
        </p:spPr>
        <p:txBody>
          <a:bodyPr wrap="square" rtlCol="0">
            <a:spAutoFit/>
          </a:bodyPr>
          <a:lstStyle/>
          <a:p>
            <a:pPr algn="ctr"/>
            <a:r>
              <a:rPr lang="en-US" dirty="0"/>
              <a:t>Weights</a:t>
            </a:r>
          </a:p>
        </p:txBody>
      </p:sp>
      <p:sp>
        <p:nvSpPr>
          <p:cNvPr id="62" name="TextBox 61">
            <a:extLst>
              <a:ext uri="{FF2B5EF4-FFF2-40B4-BE49-F238E27FC236}">
                <a16:creationId xmlns:a16="http://schemas.microsoft.com/office/drawing/2014/main" id="{01073C0A-395C-0CAA-99F8-6FDFC54BBC5D}"/>
              </a:ext>
            </a:extLst>
          </p:cNvPr>
          <p:cNvSpPr txBox="1"/>
          <p:nvPr/>
        </p:nvSpPr>
        <p:spPr>
          <a:xfrm>
            <a:off x="3424000" y="4988441"/>
            <a:ext cx="2004764" cy="369332"/>
          </a:xfrm>
          <a:prstGeom prst="rect">
            <a:avLst/>
          </a:prstGeom>
          <a:noFill/>
        </p:spPr>
        <p:txBody>
          <a:bodyPr wrap="square" rtlCol="0">
            <a:spAutoFit/>
          </a:bodyPr>
          <a:lstStyle/>
          <a:p>
            <a:pPr algn="ctr"/>
            <a:r>
              <a:rPr lang="en-US" dirty="0"/>
              <a:t>Inputs</a:t>
            </a:r>
          </a:p>
        </p:txBody>
      </p:sp>
      <p:sp>
        <p:nvSpPr>
          <p:cNvPr id="14336" name="TextBox 14335">
            <a:extLst>
              <a:ext uri="{FF2B5EF4-FFF2-40B4-BE49-F238E27FC236}">
                <a16:creationId xmlns:a16="http://schemas.microsoft.com/office/drawing/2014/main" id="{BC90BBBD-DA3E-C44C-9715-370508915996}"/>
              </a:ext>
            </a:extLst>
          </p:cNvPr>
          <p:cNvSpPr txBox="1"/>
          <p:nvPr/>
        </p:nvSpPr>
        <p:spPr>
          <a:xfrm>
            <a:off x="8814796" y="3290438"/>
            <a:ext cx="1548404" cy="646331"/>
          </a:xfrm>
          <a:prstGeom prst="rect">
            <a:avLst/>
          </a:prstGeom>
          <a:noFill/>
        </p:spPr>
        <p:txBody>
          <a:bodyPr wrap="square" rtlCol="0">
            <a:spAutoFit/>
          </a:bodyPr>
          <a:lstStyle/>
          <a:p>
            <a:pPr algn="ctr"/>
            <a:r>
              <a:rPr lang="en-US" dirty="0"/>
              <a:t>Output:</a:t>
            </a:r>
          </a:p>
          <a:p>
            <a:pPr algn="ctr"/>
            <a:r>
              <a:rPr lang="en-US" dirty="0"/>
              <a:t> (non-linear) </a:t>
            </a:r>
          </a:p>
        </p:txBody>
      </p:sp>
      <p:pic>
        <p:nvPicPr>
          <p:cNvPr id="5" name="Graphic 4">
            <a:extLst>
              <a:ext uri="{FF2B5EF4-FFF2-40B4-BE49-F238E27FC236}">
                <a16:creationId xmlns:a16="http://schemas.microsoft.com/office/drawing/2014/main" id="{9A726E7E-6772-8A0B-7350-5588085399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739960" y="3546379"/>
            <a:ext cx="158453" cy="140847"/>
          </a:xfrm>
          <a:prstGeom prst="rect">
            <a:avLst/>
          </a:prstGeom>
        </p:spPr>
      </p:pic>
      <p:pic>
        <p:nvPicPr>
          <p:cNvPr id="6" name="Graphic 5">
            <a:extLst>
              <a:ext uri="{FF2B5EF4-FFF2-40B4-BE49-F238E27FC236}">
                <a16:creationId xmlns:a16="http://schemas.microsoft.com/office/drawing/2014/main" id="{73FCEDBC-4354-A1A7-6B0F-ABB71D3AD65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450733" y="5900075"/>
            <a:ext cx="497927" cy="147534"/>
          </a:xfrm>
          <a:prstGeom prst="rect">
            <a:avLst/>
          </a:prstGeom>
        </p:spPr>
      </p:pic>
      <p:sp>
        <p:nvSpPr>
          <p:cNvPr id="7" name="TextBox 6">
            <a:extLst>
              <a:ext uri="{FF2B5EF4-FFF2-40B4-BE49-F238E27FC236}">
                <a16:creationId xmlns:a16="http://schemas.microsoft.com/office/drawing/2014/main" id="{58C04EC0-4AA4-0BED-0B44-615436E05D41}"/>
              </a:ext>
            </a:extLst>
          </p:cNvPr>
          <p:cNvSpPr txBox="1"/>
          <p:nvPr/>
        </p:nvSpPr>
        <p:spPr>
          <a:xfrm>
            <a:off x="225130" y="2092173"/>
            <a:ext cx="3648556" cy="2308324"/>
          </a:xfrm>
          <a:prstGeom prst="rect">
            <a:avLst/>
          </a:prstGeom>
          <a:noFill/>
        </p:spPr>
        <p:txBody>
          <a:bodyPr wrap="square" rtlCol="0">
            <a:spAutoFit/>
          </a:bodyPr>
          <a:lstStyle/>
          <a:p>
            <a:r>
              <a:rPr lang="en-US" sz="2400" dirty="0"/>
              <a:t>Neurons (or Nodes) are based on biological neurons that “fire” if the linear output is high. The “firing” is modeled by the activation function. </a:t>
            </a:r>
          </a:p>
        </p:txBody>
      </p:sp>
      <p:pic>
        <p:nvPicPr>
          <p:cNvPr id="34820" name="Picture 4">
            <a:extLst>
              <a:ext uri="{FF2B5EF4-FFF2-40B4-BE49-F238E27FC236}">
                <a16:creationId xmlns:a16="http://schemas.microsoft.com/office/drawing/2014/main" id="{3468ECBB-350C-FFC8-EBBB-82CD20F13D2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695844" y="2003961"/>
            <a:ext cx="1797595" cy="134957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66F4EE1-929B-2DB2-93C3-55E2EF44A2C0}"/>
              </a:ext>
            </a:extLst>
          </p:cNvPr>
          <p:cNvSpPr txBox="1"/>
          <p:nvPr/>
        </p:nvSpPr>
        <p:spPr>
          <a:xfrm>
            <a:off x="205497" y="4499754"/>
            <a:ext cx="3648556" cy="1569660"/>
          </a:xfrm>
          <a:prstGeom prst="rect">
            <a:avLst/>
          </a:prstGeom>
          <a:noFill/>
        </p:spPr>
        <p:txBody>
          <a:bodyPr wrap="square" rtlCol="0">
            <a:spAutoFit/>
          </a:bodyPr>
          <a:lstStyle/>
          <a:p>
            <a:r>
              <a:rPr lang="en-US" sz="2400" dirty="0"/>
              <a:t>Neurons correspond to feature descriptors that “fire” when the “see” their corresponding feature.</a:t>
            </a:r>
          </a:p>
        </p:txBody>
      </p:sp>
    </p:spTree>
    <p:extLst>
      <p:ext uri="{BB962C8B-B14F-4D97-AF65-F5344CB8AC3E}">
        <p14:creationId xmlns:p14="http://schemas.microsoft.com/office/powerpoint/2010/main" val="26661450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DBEF4D7-4193-E352-F33D-EFE6A94327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9837" y="5736014"/>
            <a:ext cx="1900239" cy="633413"/>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305599" y="1254636"/>
            <a:ext cx="3580852" cy="461665"/>
          </a:xfrm>
          <a:prstGeom prst="rect">
            <a:avLst/>
          </a:prstGeom>
          <a:noFill/>
        </p:spPr>
        <p:txBody>
          <a:bodyPr wrap="none" rtlCol="0">
            <a:spAutoFit/>
          </a:bodyPr>
          <a:lstStyle/>
          <a:p>
            <a:pPr algn="ctr"/>
            <a:r>
              <a:rPr lang="en-US" sz="2400" dirty="0"/>
              <a:t>Building Blocks: Perceptron</a:t>
            </a:r>
          </a:p>
        </p:txBody>
      </p:sp>
      <p:cxnSp>
        <p:nvCxnSpPr>
          <p:cNvPr id="20" name="Straight Arrow Connector 19">
            <a:extLst>
              <a:ext uri="{FF2B5EF4-FFF2-40B4-BE49-F238E27FC236}">
                <a16:creationId xmlns:a16="http://schemas.microsoft.com/office/drawing/2014/main" id="{CAC4D250-B138-BF47-4027-708BB51B29D7}"/>
              </a:ext>
            </a:extLst>
          </p:cNvPr>
          <p:cNvCxnSpPr>
            <a:cxnSpLocks/>
          </p:cNvCxnSpPr>
          <p:nvPr/>
        </p:nvCxnSpPr>
        <p:spPr>
          <a:xfrm>
            <a:off x="6639338" y="3614804"/>
            <a:ext cx="593945"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4FE8AD0-9455-9EA7-670B-23C909A2C5B1}"/>
              </a:ext>
            </a:extLst>
          </p:cNvPr>
          <p:cNvCxnSpPr>
            <a:cxnSpLocks/>
          </p:cNvCxnSpPr>
          <p:nvPr/>
        </p:nvCxnSpPr>
        <p:spPr>
          <a:xfrm>
            <a:off x="7975809" y="3614804"/>
            <a:ext cx="593945"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DEB9DB02-1FED-694A-F52E-B6D06744E9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90186" y="3542651"/>
            <a:ext cx="239352" cy="191482"/>
          </a:xfrm>
          <a:prstGeom prst="rect">
            <a:avLst/>
          </a:prstGeom>
        </p:spPr>
      </p:pic>
      <p:pic>
        <p:nvPicPr>
          <p:cNvPr id="33" name="Graphic 32">
            <a:extLst>
              <a:ext uri="{FF2B5EF4-FFF2-40B4-BE49-F238E27FC236}">
                <a16:creationId xmlns:a16="http://schemas.microsoft.com/office/drawing/2014/main" id="{E0B582C9-9F03-F822-0685-26D4336FF0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5029" y="2810352"/>
            <a:ext cx="359325" cy="219588"/>
          </a:xfrm>
          <a:prstGeom prst="rect">
            <a:avLst/>
          </a:prstGeom>
        </p:spPr>
      </p:pic>
      <p:pic>
        <p:nvPicPr>
          <p:cNvPr id="35" name="Graphic 34">
            <a:extLst>
              <a:ext uri="{FF2B5EF4-FFF2-40B4-BE49-F238E27FC236}">
                <a16:creationId xmlns:a16="http://schemas.microsoft.com/office/drawing/2014/main" id="{5C97D1F4-4AC7-1FFF-BA30-C1DE793BBA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05030" y="3335882"/>
            <a:ext cx="359325" cy="219588"/>
          </a:xfrm>
          <a:prstGeom prst="rect">
            <a:avLst/>
          </a:prstGeom>
        </p:spPr>
      </p:pic>
      <p:pic>
        <p:nvPicPr>
          <p:cNvPr id="37" name="Graphic 36">
            <a:extLst>
              <a:ext uri="{FF2B5EF4-FFF2-40B4-BE49-F238E27FC236}">
                <a16:creationId xmlns:a16="http://schemas.microsoft.com/office/drawing/2014/main" id="{37B92CE9-5259-7E13-4770-F1F0A4842A1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35887" y="4224538"/>
            <a:ext cx="359325" cy="219588"/>
          </a:xfrm>
          <a:prstGeom prst="rect">
            <a:avLst/>
          </a:prstGeom>
        </p:spPr>
      </p:pic>
      <p:cxnSp>
        <p:nvCxnSpPr>
          <p:cNvPr id="38" name="Straight Arrow Connector 37">
            <a:extLst>
              <a:ext uri="{FF2B5EF4-FFF2-40B4-BE49-F238E27FC236}">
                <a16:creationId xmlns:a16="http://schemas.microsoft.com/office/drawing/2014/main" id="{BFDCBA49-B31A-17F2-438A-8F1918BD18B5}"/>
              </a:ext>
            </a:extLst>
          </p:cNvPr>
          <p:cNvCxnSpPr>
            <a:cxnSpLocks/>
          </p:cNvCxnSpPr>
          <p:nvPr/>
        </p:nvCxnSpPr>
        <p:spPr>
          <a:xfrm flipV="1">
            <a:off x="6168909" y="4094046"/>
            <a:ext cx="0"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0B183B37-D700-B5F4-C168-7CC944A2B0C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99039" y="4676263"/>
            <a:ext cx="139738" cy="259513"/>
          </a:xfrm>
          <a:prstGeom prst="rect">
            <a:avLst/>
          </a:prstGeom>
        </p:spPr>
      </p:pic>
      <p:pic>
        <p:nvPicPr>
          <p:cNvPr id="43" name="Graphic 42">
            <a:extLst>
              <a:ext uri="{FF2B5EF4-FFF2-40B4-BE49-F238E27FC236}">
                <a16:creationId xmlns:a16="http://schemas.microsoft.com/office/drawing/2014/main" id="{8D2BA97E-9F53-2F6A-2A87-B6B99BACDC5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989957" y="3445675"/>
            <a:ext cx="383190" cy="383190"/>
          </a:xfrm>
          <a:prstGeom prst="rect">
            <a:avLst/>
          </a:prstGeom>
        </p:spPr>
      </p:pic>
      <p:sp>
        <p:nvSpPr>
          <p:cNvPr id="44" name="Oval 43">
            <a:extLst>
              <a:ext uri="{FF2B5EF4-FFF2-40B4-BE49-F238E27FC236}">
                <a16:creationId xmlns:a16="http://schemas.microsoft.com/office/drawing/2014/main" id="{D6A33143-FB0F-C36E-41F1-70DCEF45EF9F}"/>
              </a:ext>
            </a:extLst>
          </p:cNvPr>
          <p:cNvSpPr/>
          <p:nvPr/>
        </p:nvSpPr>
        <p:spPr>
          <a:xfrm>
            <a:off x="5737450" y="3199427"/>
            <a:ext cx="863965" cy="8639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2506C5C-1EEF-95E0-3271-81D5DF48BEEB}"/>
              </a:ext>
            </a:extLst>
          </p:cNvPr>
          <p:cNvCxnSpPr>
            <a:cxnSpLocks/>
          </p:cNvCxnSpPr>
          <p:nvPr/>
        </p:nvCxnSpPr>
        <p:spPr>
          <a:xfrm flipV="1">
            <a:off x="4693628" y="3828865"/>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B3E1D45-BE55-DE38-D175-6D473989A7C9}"/>
              </a:ext>
            </a:extLst>
          </p:cNvPr>
          <p:cNvCxnSpPr>
            <a:cxnSpLocks/>
          </p:cNvCxnSpPr>
          <p:nvPr/>
        </p:nvCxnSpPr>
        <p:spPr>
          <a:xfrm>
            <a:off x="4693628" y="3614804"/>
            <a:ext cx="1018642"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81E362-4241-1720-F657-C1094378765B}"/>
              </a:ext>
            </a:extLst>
          </p:cNvPr>
          <p:cNvCxnSpPr>
            <a:cxnSpLocks/>
          </p:cNvCxnSpPr>
          <p:nvPr/>
        </p:nvCxnSpPr>
        <p:spPr>
          <a:xfrm>
            <a:off x="4693628" y="2900538"/>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B8B79D18-D86C-28B9-0BB5-D54916CF44C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62789" y="2664739"/>
            <a:ext cx="273810" cy="200794"/>
          </a:xfrm>
          <a:prstGeom prst="rect">
            <a:avLst/>
          </a:prstGeom>
        </p:spPr>
      </p:pic>
      <p:pic>
        <p:nvPicPr>
          <p:cNvPr id="56" name="Graphic 55">
            <a:extLst>
              <a:ext uri="{FF2B5EF4-FFF2-40B4-BE49-F238E27FC236}">
                <a16:creationId xmlns:a16="http://schemas.microsoft.com/office/drawing/2014/main" id="{62897738-7863-72F0-BAF9-C7F7A35DD6D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280350" y="3544297"/>
            <a:ext cx="292064" cy="200794"/>
          </a:xfrm>
          <a:prstGeom prst="rect">
            <a:avLst/>
          </a:prstGeom>
        </p:spPr>
      </p:pic>
      <p:pic>
        <p:nvPicPr>
          <p:cNvPr id="58" name="Graphic 57">
            <a:extLst>
              <a:ext uri="{FF2B5EF4-FFF2-40B4-BE49-F238E27FC236}">
                <a16:creationId xmlns:a16="http://schemas.microsoft.com/office/drawing/2014/main" id="{8412D68B-4374-DBD3-5708-BF9B8EEF786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86394" y="4420522"/>
            <a:ext cx="292064" cy="200794"/>
          </a:xfrm>
          <a:prstGeom prst="rect">
            <a:avLst/>
          </a:prstGeom>
        </p:spPr>
      </p:pic>
      <p:sp>
        <p:nvSpPr>
          <p:cNvPr id="59" name="TextBox 58">
            <a:extLst>
              <a:ext uri="{FF2B5EF4-FFF2-40B4-BE49-F238E27FC236}">
                <a16:creationId xmlns:a16="http://schemas.microsoft.com/office/drawing/2014/main" id="{D712010E-B92A-1F4C-AE95-B214A7ED431A}"/>
              </a:ext>
            </a:extLst>
          </p:cNvPr>
          <p:cNvSpPr txBox="1"/>
          <p:nvPr/>
        </p:nvSpPr>
        <p:spPr>
          <a:xfrm>
            <a:off x="5887421" y="4988441"/>
            <a:ext cx="562975" cy="369332"/>
          </a:xfrm>
          <a:prstGeom prst="rect">
            <a:avLst/>
          </a:prstGeom>
          <a:noFill/>
        </p:spPr>
        <p:txBody>
          <a:bodyPr wrap="none" rtlCol="0">
            <a:spAutoFit/>
          </a:bodyPr>
          <a:lstStyle/>
          <a:p>
            <a:pPr algn="ctr"/>
            <a:r>
              <a:rPr lang="en-US" dirty="0"/>
              <a:t>Bias</a:t>
            </a:r>
          </a:p>
        </p:txBody>
      </p:sp>
      <p:sp>
        <p:nvSpPr>
          <p:cNvPr id="60" name="TextBox 59">
            <a:extLst>
              <a:ext uri="{FF2B5EF4-FFF2-40B4-BE49-F238E27FC236}">
                <a16:creationId xmlns:a16="http://schemas.microsoft.com/office/drawing/2014/main" id="{0CEFE313-E6D1-8B36-2194-9DD96EA64B25}"/>
              </a:ext>
            </a:extLst>
          </p:cNvPr>
          <p:cNvSpPr txBox="1"/>
          <p:nvPr/>
        </p:nvSpPr>
        <p:spPr>
          <a:xfrm>
            <a:off x="6668043" y="3849791"/>
            <a:ext cx="1853198" cy="646331"/>
          </a:xfrm>
          <a:prstGeom prst="rect">
            <a:avLst/>
          </a:prstGeom>
          <a:noFill/>
        </p:spPr>
        <p:txBody>
          <a:bodyPr wrap="square" rtlCol="0">
            <a:spAutoFit/>
          </a:bodyPr>
          <a:lstStyle/>
          <a:p>
            <a:pPr algn="ctr"/>
            <a:r>
              <a:rPr lang="en-US" dirty="0"/>
              <a:t>Activation Function</a:t>
            </a:r>
          </a:p>
        </p:txBody>
      </p:sp>
      <p:sp>
        <p:nvSpPr>
          <p:cNvPr id="61" name="TextBox 60">
            <a:extLst>
              <a:ext uri="{FF2B5EF4-FFF2-40B4-BE49-F238E27FC236}">
                <a16:creationId xmlns:a16="http://schemas.microsoft.com/office/drawing/2014/main" id="{32FBF2B7-B99D-E182-4F94-A0FFEB6A60A9}"/>
              </a:ext>
            </a:extLst>
          </p:cNvPr>
          <p:cNvSpPr txBox="1"/>
          <p:nvPr/>
        </p:nvSpPr>
        <p:spPr>
          <a:xfrm>
            <a:off x="4536599" y="4988441"/>
            <a:ext cx="1501530" cy="369332"/>
          </a:xfrm>
          <a:prstGeom prst="rect">
            <a:avLst/>
          </a:prstGeom>
          <a:noFill/>
        </p:spPr>
        <p:txBody>
          <a:bodyPr wrap="square" rtlCol="0">
            <a:spAutoFit/>
          </a:bodyPr>
          <a:lstStyle/>
          <a:p>
            <a:pPr algn="ctr"/>
            <a:r>
              <a:rPr lang="en-US" dirty="0"/>
              <a:t>Weights</a:t>
            </a:r>
          </a:p>
        </p:txBody>
      </p:sp>
      <p:sp>
        <p:nvSpPr>
          <p:cNvPr id="62" name="TextBox 61">
            <a:extLst>
              <a:ext uri="{FF2B5EF4-FFF2-40B4-BE49-F238E27FC236}">
                <a16:creationId xmlns:a16="http://schemas.microsoft.com/office/drawing/2014/main" id="{01073C0A-395C-0CAA-99F8-6FDFC54BBC5D}"/>
              </a:ext>
            </a:extLst>
          </p:cNvPr>
          <p:cNvSpPr txBox="1"/>
          <p:nvPr/>
        </p:nvSpPr>
        <p:spPr>
          <a:xfrm>
            <a:off x="3424000" y="4988441"/>
            <a:ext cx="2004764" cy="369332"/>
          </a:xfrm>
          <a:prstGeom prst="rect">
            <a:avLst/>
          </a:prstGeom>
          <a:noFill/>
        </p:spPr>
        <p:txBody>
          <a:bodyPr wrap="square" rtlCol="0">
            <a:spAutoFit/>
          </a:bodyPr>
          <a:lstStyle/>
          <a:p>
            <a:pPr algn="ctr"/>
            <a:r>
              <a:rPr lang="en-US" dirty="0"/>
              <a:t>Inputs</a:t>
            </a:r>
          </a:p>
        </p:txBody>
      </p:sp>
      <p:sp>
        <p:nvSpPr>
          <p:cNvPr id="14336" name="TextBox 14335">
            <a:extLst>
              <a:ext uri="{FF2B5EF4-FFF2-40B4-BE49-F238E27FC236}">
                <a16:creationId xmlns:a16="http://schemas.microsoft.com/office/drawing/2014/main" id="{BC90BBBD-DA3E-C44C-9715-370508915996}"/>
              </a:ext>
            </a:extLst>
          </p:cNvPr>
          <p:cNvSpPr txBox="1"/>
          <p:nvPr/>
        </p:nvSpPr>
        <p:spPr>
          <a:xfrm>
            <a:off x="8814796" y="3290438"/>
            <a:ext cx="1548404" cy="646331"/>
          </a:xfrm>
          <a:prstGeom prst="rect">
            <a:avLst/>
          </a:prstGeom>
          <a:noFill/>
        </p:spPr>
        <p:txBody>
          <a:bodyPr wrap="square" rtlCol="0">
            <a:spAutoFit/>
          </a:bodyPr>
          <a:lstStyle/>
          <a:p>
            <a:pPr algn="ctr"/>
            <a:r>
              <a:rPr lang="en-US" dirty="0"/>
              <a:t>Output:</a:t>
            </a:r>
          </a:p>
          <a:p>
            <a:pPr algn="ctr"/>
            <a:r>
              <a:rPr lang="en-US" dirty="0"/>
              <a:t> (non-linear) </a:t>
            </a:r>
          </a:p>
        </p:txBody>
      </p:sp>
      <p:pic>
        <p:nvPicPr>
          <p:cNvPr id="5" name="Graphic 4">
            <a:extLst>
              <a:ext uri="{FF2B5EF4-FFF2-40B4-BE49-F238E27FC236}">
                <a16:creationId xmlns:a16="http://schemas.microsoft.com/office/drawing/2014/main" id="{9A726E7E-6772-8A0B-7350-5588085399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739960" y="3546379"/>
            <a:ext cx="158453" cy="140847"/>
          </a:xfrm>
          <a:prstGeom prst="rect">
            <a:avLst/>
          </a:prstGeom>
        </p:spPr>
      </p:pic>
      <p:pic>
        <p:nvPicPr>
          <p:cNvPr id="6" name="Graphic 5">
            <a:extLst>
              <a:ext uri="{FF2B5EF4-FFF2-40B4-BE49-F238E27FC236}">
                <a16:creationId xmlns:a16="http://schemas.microsoft.com/office/drawing/2014/main" id="{73FCEDBC-4354-A1A7-6B0F-ABB71D3AD65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450733" y="5900075"/>
            <a:ext cx="497927" cy="147534"/>
          </a:xfrm>
          <a:prstGeom prst="rect">
            <a:avLst/>
          </a:prstGeom>
        </p:spPr>
      </p:pic>
      <p:sp>
        <p:nvSpPr>
          <p:cNvPr id="7" name="TextBox 6">
            <a:extLst>
              <a:ext uri="{FF2B5EF4-FFF2-40B4-BE49-F238E27FC236}">
                <a16:creationId xmlns:a16="http://schemas.microsoft.com/office/drawing/2014/main" id="{58C04EC0-4AA4-0BED-0B44-615436E05D41}"/>
              </a:ext>
            </a:extLst>
          </p:cNvPr>
          <p:cNvSpPr txBox="1"/>
          <p:nvPr/>
        </p:nvSpPr>
        <p:spPr>
          <a:xfrm>
            <a:off x="225130" y="2092173"/>
            <a:ext cx="3648556" cy="2308324"/>
          </a:xfrm>
          <a:prstGeom prst="rect">
            <a:avLst/>
          </a:prstGeom>
          <a:noFill/>
        </p:spPr>
        <p:txBody>
          <a:bodyPr wrap="square" rtlCol="0">
            <a:spAutoFit/>
          </a:bodyPr>
          <a:lstStyle/>
          <a:p>
            <a:r>
              <a:rPr lang="en-US" sz="2400" dirty="0"/>
              <a:t>Neurons (or Nodes) are based on biological neurons that “fire” if the linear output is high. The “firing” is modeled by the activation function. </a:t>
            </a:r>
          </a:p>
        </p:txBody>
      </p:sp>
      <p:pic>
        <p:nvPicPr>
          <p:cNvPr id="34820" name="Picture 4">
            <a:extLst>
              <a:ext uri="{FF2B5EF4-FFF2-40B4-BE49-F238E27FC236}">
                <a16:creationId xmlns:a16="http://schemas.microsoft.com/office/drawing/2014/main" id="{3468ECBB-350C-FFC8-EBBB-82CD20F13D2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695844" y="2003961"/>
            <a:ext cx="1797595" cy="134957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66F4EE1-929B-2DB2-93C3-55E2EF44A2C0}"/>
              </a:ext>
            </a:extLst>
          </p:cNvPr>
          <p:cNvSpPr txBox="1"/>
          <p:nvPr/>
        </p:nvSpPr>
        <p:spPr>
          <a:xfrm>
            <a:off x="205497" y="4499754"/>
            <a:ext cx="3648556" cy="1569660"/>
          </a:xfrm>
          <a:prstGeom prst="rect">
            <a:avLst/>
          </a:prstGeom>
          <a:noFill/>
        </p:spPr>
        <p:txBody>
          <a:bodyPr wrap="square" rtlCol="0">
            <a:spAutoFit/>
          </a:bodyPr>
          <a:lstStyle/>
          <a:p>
            <a:r>
              <a:rPr lang="en-US" sz="2400" dirty="0"/>
              <a:t>Neurons correspond to feature descriptors that “fire” when the “see” their corresponding feature.</a:t>
            </a:r>
          </a:p>
        </p:txBody>
      </p:sp>
      <p:grpSp>
        <p:nvGrpSpPr>
          <p:cNvPr id="30" name="Group 29">
            <a:extLst>
              <a:ext uri="{FF2B5EF4-FFF2-40B4-BE49-F238E27FC236}">
                <a16:creationId xmlns:a16="http://schemas.microsoft.com/office/drawing/2014/main" id="{91D659CF-51EB-323E-E9A7-D7DAB534D7E2}"/>
              </a:ext>
            </a:extLst>
          </p:cNvPr>
          <p:cNvGrpSpPr/>
          <p:nvPr/>
        </p:nvGrpSpPr>
        <p:grpSpPr>
          <a:xfrm>
            <a:off x="9201349" y="4431803"/>
            <a:ext cx="1960599" cy="1828800"/>
            <a:chOff x="8640726" y="3167243"/>
            <a:chExt cx="1960599" cy="1828800"/>
          </a:xfrm>
        </p:grpSpPr>
        <p:cxnSp>
          <p:nvCxnSpPr>
            <p:cNvPr id="31" name="Straight Connector 30">
              <a:extLst>
                <a:ext uri="{FF2B5EF4-FFF2-40B4-BE49-F238E27FC236}">
                  <a16:creationId xmlns:a16="http://schemas.microsoft.com/office/drawing/2014/main" id="{B1C29002-60F1-F900-6A9B-0F1FDEF87BF5}"/>
                </a:ext>
              </a:extLst>
            </p:cNvPr>
            <p:cNvCxnSpPr>
              <a:cxnSpLocks/>
            </p:cNvCxnSpPr>
            <p:nvPr/>
          </p:nvCxnSpPr>
          <p:spPr>
            <a:xfrm flipV="1">
              <a:off x="8640726" y="3167243"/>
              <a:ext cx="0" cy="182880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CC2AEA-A0CA-9A94-5B1A-3506940B761A}"/>
                </a:ext>
              </a:extLst>
            </p:cNvPr>
            <p:cNvCxnSpPr>
              <a:cxnSpLocks/>
            </p:cNvCxnSpPr>
            <p:nvPr/>
          </p:nvCxnSpPr>
          <p:spPr>
            <a:xfrm>
              <a:off x="8640726" y="4996043"/>
              <a:ext cx="1828800"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67D42E7-CDEC-2194-D15E-E08E6BA67207}"/>
                </a:ext>
              </a:extLst>
            </p:cNvPr>
            <p:cNvSpPr/>
            <p:nvPr/>
          </p:nvSpPr>
          <p:spPr>
            <a:xfrm>
              <a:off x="9028075" y="3372044"/>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18D4946-589C-94D0-00F9-5238674B1E37}"/>
                </a:ext>
              </a:extLst>
            </p:cNvPr>
            <p:cNvSpPr/>
            <p:nvPr/>
          </p:nvSpPr>
          <p:spPr>
            <a:xfrm>
              <a:off x="9574176" y="4340995"/>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CD62905-D801-4BE2-410A-5FB5A95A8978}"/>
                </a:ext>
              </a:extLst>
            </p:cNvPr>
            <p:cNvSpPr/>
            <p:nvPr/>
          </p:nvSpPr>
          <p:spPr>
            <a:xfrm>
              <a:off x="9595784" y="4627472"/>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DAE1E92-3F52-2108-9E3C-30994BF4CB47}"/>
                </a:ext>
              </a:extLst>
            </p:cNvPr>
            <p:cNvSpPr/>
            <p:nvPr/>
          </p:nvSpPr>
          <p:spPr>
            <a:xfrm>
              <a:off x="8992270" y="3757100"/>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8318113-CC31-6086-B87C-2CEE3CD8EC2E}"/>
                </a:ext>
              </a:extLst>
            </p:cNvPr>
            <p:cNvSpPr/>
            <p:nvPr/>
          </p:nvSpPr>
          <p:spPr>
            <a:xfrm>
              <a:off x="10163105" y="3438984"/>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35F631E-C978-0C16-B86F-4817DB54B664}"/>
                </a:ext>
              </a:extLst>
            </p:cNvPr>
            <p:cNvSpPr/>
            <p:nvPr/>
          </p:nvSpPr>
          <p:spPr>
            <a:xfrm>
              <a:off x="9955175" y="4620208"/>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B4A4329-27AC-C1E7-081B-8AE49D5F7B03}"/>
                </a:ext>
              </a:extLst>
            </p:cNvPr>
            <p:cNvSpPr/>
            <p:nvPr/>
          </p:nvSpPr>
          <p:spPr>
            <a:xfrm>
              <a:off x="9513235" y="4020063"/>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DAAEAA5-6A36-1FB2-CC63-DA99A43A46D8}"/>
                </a:ext>
              </a:extLst>
            </p:cNvPr>
            <p:cNvSpPr/>
            <p:nvPr/>
          </p:nvSpPr>
          <p:spPr>
            <a:xfrm>
              <a:off x="8964578" y="4230873"/>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6AB7884-8D0C-3CA9-6375-7D673FA3D3F6}"/>
                </a:ext>
              </a:extLst>
            </p:cNvPr>
            <p:cNvSpPr/>
            <p:nvPr/>
          </p:nvSpPr>
          <p:spPr>
            <a:xfrm>
              <a:off x="10007283" y="3639686"/>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FA4B186-4849-77F7-ECEA-E79ED80C8AEB}"/>
                </a:ext>
              </a:extLst>
            </p:cNvPr>
            <p:cNvSpPr/>
            <p:nvPr/>
          </p:nvSpPr>
          <p:spPr>
            <a:xfrm>
              <a:off x="9804826" y="4175897"/>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D3356F0-4893-F462-D2AE-67C2070A51D6}"/>
                </a:ext>
              </a:extLst>
            </p:cNvPr>
            <p:cNvSpPr/>
            <p:nvPr/>
          </p:nvSpPr>
          <p:spPr>
            <a:xfrm>
              <a:off x="9542427" y="3680553"/>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602ED0C-DDDA-80ED-4044-55FEE1DFE2DD}"/>
                </a:ext>
              </a:extLst>
            </p:cNvPr>
            <p:cNvSpPr/>
            <p:nvPr/>
          </p:nvSpPr>
          <p:spPr>
            <a:xfrm>
              <a:off x="10194974" y="3928250"/>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A9BF3E3-F47B-A5C8-43B2-2FDFE301A441}"/>
                </a:ext>
              </a:extLst>
            </p:cNvPr>
            <p:cNvSpPr/>
            <p:nvPr/>
          </p:nvSpPr>
          <p:spPr>
            <a:xfrm>
              <a:off x="10194974" y="4391028"/>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6858D68-898B-26DD-6655-0BEEA8555ABD}"/>
                </a:ext>
              </a:extLst>
            </p:cNvPr>
            <p:cNvSpPr/>
            <p:nvPr/>
          </p:nvSpPr>
          <p:spPr>
            <a:xfrm>
              <a:off x="9177664" y="4656533"/>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37" name="Freeform: Shape 14336">
              <a:extLst>
                <a:ext uri="{FF2B5EF4-FFF2-40B4-BE49-F238E27FC236}">
                  <a16:creationId xmlns:a16="http://schemas.microsoft.com/office/drawing/2014/main" id="{65C79B13-571C-875B-48E5-9C81D235A2F6}"/>
                </a:ext>
              </a:extLst>
            </p:cNvPr>
            <p:cNvSpPr/>
            <p:nvPr/>
          </p:nvSpPr>
          <p:spPr>
            <a:xfrm>
              <a:off x="8810625" y="3476625"/>
              <a:ext cx="1790700" cy="1157288"/>
            </a:xfrm>
            <a:custGeom>
              <a:avLst/>
              <a:gdLst>
                <a:gd name="connsiteX0" fmla="*/ 0 w 1790700"/>
                <a:gd name="connsiteY0" fmla="*/ 1157288 h 1157288"/>
                <a:gd name="connsiteX1" fmla="*/ 490538 w 1790700"/>
                <a:gd name="connsiteY1" fmla="*/ 995363 h 1157288"/>
                <a:gd name="connsiteX2" fmla="*/ 523875 w 1790700"/>
                <a:gd name="connsiteY2" fmla="*/ 509588 h 1157288"/>
                <a:gd name="connsiteX3" fmla="*/ 557213 w 1790700"/>
                <a:gd name="connsiteY3" fmla="*/ 147638 h 1157288"/>
                <a:gd name="connsiteX4" fmla="*/ 747713 w 1790700"/>
                <a:gd name="connsiteY4" fmla="*/ 0 h 1157288"/>
                <a:gd name="connsiteX5" fmla="*/ 1009650 w 1790700"/>
                <a:gd name="connsiteY5" fmla="*/ 147638 h 1157288"/>
                <a:gd name="connsiteX6" fmla="*/ 1104900 w 1790700"/>
                <a:gd name="connsiteY6" fmla="*/ 542925 h 1157288"/>
                <a:gd name="connsiteX7" fmla="*/ 1676400 w 1790700"/>
                <a:gd name="connsiteY7" fmla="*/ 881063 h 1157288"/>
                <a:gd name="connsiteX8" fmla="*/ 1790700 w 1790700"/>
                <a:gd name="connsiteY8" fmla="*/ 928688 h 115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700" h="1157288">
                  <a:moveTo>
                    <a:pt x="0" y="1157288"/>
                  </a:moveTo>
                  <a:cubicBezTo>
                    <a:pt x="201613" y="1130300"/>
                    <a:pt x="403226" y="1103313"/>
                    <a:pt x="490538" y="995363"/>
                  </a:cubicBezTo>
                  <a:cubicBezTo>
                    <a:pt x="577850" y="887413"/>
                    <a:pt x="512763" y="650875"/>
                    <a:pt x="523875" y="509588"/>
                  </a:cubicBezTo>
                  <a:cubicBezTo>
                    <a:pt x="534988" y="368300"/>
                    <a:pt x="519907" y="232569"/>
                    <a:pt x="557213" y="147638"/>
                  </a:cubicBezTo>
                  <a:cubicBezTo>
                    <a:pt x="594519" y="62707"/>
                    <a:pt x="672307" y="0"/>
                    <a:pt x="747713" y="0"/>
                  </a:cubicBezTo>
                  <a:cubicBezTo>
                    <a:pt x="823119" y="0"/>
                    <a:pt x="950119" y="57151"/>
                    <a:pt x="1009650" y="147638"/>
                  </a:cubicBezTo>
                  <a:cubicBezTo>
                    <a:pt x="1069181" y="238125"/>
                    <a:pt x="993775" y="420687"/>
                    <a:pt x="1104900" y="542925"/>
                  </a:cubicBezTo>
                  <a:cubicBezTo>
                    <a:pt x="1216025" y="665163"/>
                    <a:pt x="1562100" y="816769"/>
                    <a:pt x="1676400" y="881063"/>
                  </a:cubicBezTo>
                  <a:cubicBezTo>
                    <a:pt x="1790700" y="945357"/>
                    <a:pt x="1790700" y="937022"/>
                    <a:pt x="1790700" y="928688"/>
                  </a:cubicBezTo>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859602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F56DB634-97F6-0101-94D5-D150D61EAF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80242" y="2076980"/>
            <a:ext cx="6506633" cy="2982207"/>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6" name="TextBox 5">
            <a:extLst>
              <a:ext uri="{FF2B5EF4-FFF2-40B4-BE49-F238E27FC236}">
                <a16:creationId xmlns:a16="http://schemas.microsoft.com/office/drawing/2014/main" id="{12E568FA-4249-0550-FD7A-7876E69FFBEE}"/>
              </a:ext>
            </a:extLst>
          </p:cNvPr>
          <p:cNvSpPr txBox="1"/>
          <p:nvPr/>
        </p:nvSpPr>
        <p:spPr>
          <a:xfrm>
            <a:off x="5524500" y="4955175"/>
            <a:ext cx="1332416"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hidden layer</a:t>
            </a:r>
          </a:p>
        </p:txBody>
      </p:sp>
      <p:sp>
        <p:nvSpPr>
          <p:cNvPr id="9" name="TextBox 8">
            <a:extLst>
              <a:ext uri="{FF2B5EF4-FFF2-40B4-BE49-F238E27FC236}">
                <a16:creationId xmlns:a16="http://schemas.microsoft.com/office/drawing/2014/main" id="{AEB9CFD4-324E-D42C-652C-9EA744C3A6A8}"/>
              </a:ext>
            </a:extLst>
          </p:cNvPr>
          <p:cNvSpPr txBox="1"/>
          <p:nvPr/>
        </p:nvSpPr>
        <p:spPr>
          <a:xfrm>
            <a:off x="4280984" y="4955175"/>
            <a:ext cx="1178528"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input layer</a:t>
            </a:r>
          </a:p>
        </p:txBody>
      </p:sp>
      <p:sp>
        <p:nvSpPr>
          <p:cNvPr id="18" name="TextBox 17">
            <a:extLst>
              <a:ext uri="{FF2B5EF4-FFF2-40B4-BE49-F238E27FC236}">
                <a16:creationId xmlns:a16="http://schemas.microsoft.com/office/drawing/2014/main" id="{24B4082D-E283-EAEE-EAFE-483B3ACFC0DF}"/>
              </a:ext>
            </a:extLst>
          </p:cNvPr>
          <p:cNvSpPr txBox="1"/>
          <p:nvPr/>
        </p:nvSpPr>
        <p:spPr>
          <a:xfrm>
            <a:off x="6971216" y="4955175"/>
            <a:ext cx="1293944"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output layer</a:t>
            </a:r>
          </a:p>
        </p:txBody>
      </p:sp>
      <p:sp>
        <p:nvSpPr>
          <p:cNvPr id="21" name="TextBox 20">
            <a:extLst>
              <a:ext uri="{FF2B5EF4-FFF2-40B4-BE49-F238E27FC236}">
                <a16:creationId xmlns:a16="http://schemas.microsoft.com/office/drawing/2014/main" id="{0CBA70AB-E72F-111F-671A-A099D6FA38A1}"/>
              </a:ext>
            </a:extLst>
          </p:cNvPr>
          <p:cNvSpPr txBox="1"/>
          <p:nvPr/>
        </p:nvSpPr>
        <p:spPr>
          <a:xfrm>
            <a:off x="1819123" y="1254636"/>
            <a:ext cx="8553816" cy="461665"/>
          </a:xfrm>
          <a:prstGeom prst="rect">
            <a:avLst/>
          </a:prstGeom>
          <a:noFill/>
        </p:spPr>
        <p:txBody>
          <a:bodyPr wrap="none" rtlCol="0">
            <a:spAutoFit/>
          </a:bodyPr>
          <a:lstStyle/>
          <a:p>
            <a:pPr algn="ctr"/>
            <a:r>
              <a:rPr lang="en-US" sz="2400" dirty="0"/>
              <a:t>String many functions together to answer “reason” about the input</a:t>
            </a:r>
          </a:p>
        </p:txBody>
      </p:sp>
    </p:spTree>
    <p:extLst>
      <p:ext uri="{BB962C8B-B14F-4D97-AF65-F5344CB8AC3E}">
        <p14:creationId xmlns:p14="http://schemas.microsoft.com/office/powerpoint/2010/main" val="1330885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Machine Learning</a:t>
            </a:r>
          </a:p>
        </p:txBody>
      </p:sp>
      <p:sp>
        <p:nvSpPr>
          <p:cNvPr id="20" name="TextBox 19">
            <a:extLst>
              <a:ext uri="{FF2B5EF4-FFF2-40B4-BE49-F238E27FC236}">
                <a16:creationId xmlns:a16="http://schemas.microsoft.com/office/drawing/2014/main" id="{7218BA55-F20F-A0D2-833F-D4AEB17CD159}"/>
              </a:ext>
            </a:extLst>
          </p:cNvPr>
          <p:cNvSpPr txBox="1"/>
          <p:nvPr/>
        </p:nvSpPr>
        <p:spPr>
          <a:xfrm>
            <a:off x="4464621" y="1254636"/>
            <a:ext cx="3262816" cy="461665"/>
          </a:xfrm>
          <a:prstGeom prst="rect">
            <a:avLst/>
          </a:prstGeom>
          <a:noFill/>
        </p:spPr>
        <p:txBody>
          <a:bodyPr wrap="none" rtlCol="0">
            <a:spAutoFit/>
          </a:bodyPr>
          <a:lstStyle/>
          <a:p>
            <a:pPr algn="ctr"/>
            <a:r>
              <a:rPr lang="en-US" sz="2400" dirty="0"/>
              <a:t>How do machines learn?</a:t>
            </a:r>
          </a:p>
        </p:txBody>
      </p:sp>
    </p:spTree>
    <p:extLst>
      <p:ext uri="{BB962C8B-B14F-4D97-AF65-F5344CB8AC3E}">
        <p14:creationId xmlns:p14="http://schemas.microsoft.com/office/powerpoint/2010/main" val="1435522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9" name="TextBox 8">
            <a:extLst>
              <a:ext uri="{FF2B5EF4-FFF2-40B4-BE49-F238E27FC236}">
                <a16:creationId xmlns:a16="http://schemas.microsoft.com/office/drawing/2014/main" id="{AEB9CFD4-324E-D42C-652C-9EA744C3A6A8}"/>
              </a:ext>
            </a:extLst>
          </p:cNvPr>
          <p:cNvSpPr txBox="1"/>
          <p:nvPr/>
        </p:nvSpPr>
        <p:spPr>
          <a:xfrm>
            <a:off x="1546303" y="4936125"/>
            <a:ext cx="1178528"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input layer</a:t>
            </a:r>
          </a:p>
        </p:txBody>
      </p:sp>
      <p:sp>
        <p:nvSpPr>
          <p:cNvPr id="18" name="TextBox 17">
            <a:extLst>
              <a:ext uri="{FF2B5EF4-FFF2-40B4-BE49-F238E27FC236}">
                <a16:creationId xmlns:a16="http://schemas.microsoft.com/office/drawing/2014/main" id="{24B4082D-E283-EAEE-EAFE-483B3ACFC0DF}"/>
              </a:ext>
            </a:extLst>
          </p:cNvPr>
          <p:cNvSpPr txBox="1"/>
          <p:nvPr/>
        </p:nvSpPr>
        <p:spPr>
          <a:xfrm>
            <a:off x="9456235" y="4936125"/>
            <a:ext cx="1293944"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output layer</a:t>
            </a:r>
          </a:p>
        </p:txBody>
      </p:sp>
      <p:sp>
        <p:nvSpPr>
          <p:cNvPr id="21" name="TextBox 20">
            <a:extLst>
              <a:ext uri="{FF2B5EF4-FFF2-40B4-BE49-F238E27FC236}">
                <a16:creationId xmlns:a16="http://schemas.microsoft.com/office/drawing/2014/main" id="{0CBA70AB-E72F-111F-671A-A099D6FA38A1}"/>
              </a:ext>
            </a:extLst>
          </p:cNvPr>
          <p:cNvSpPr txBox="1"/>
          <p:nvPr/>
        </p:nvSpPr>
        <p:spPr>
          <a:xfrm>
            <a:off x="1819111" y="1254636"/>
            <a:ext cx="8553816" cy="461665"/>
          </a:xfrm>
          <a:prstGeom prst="rect">
            <a:avLst/>
          </a:prstGeom>
          <a:noFill/>
        </p:spPr>
        <p:txBody>
          <a:bodyPr wrap="none" rtlCol="0">
            <a:spAutoFit/>
          </a:bodyPr>
          <a:lstStyle/>
          <a:p>
            <a:pPr algn="ctr"/>
            <a:r>
              <a:rPr lang="en-US" sz="2400" dirty="0"/>
              <a:t>String many functions together to answer “reason” about the input</a:t>
            </a:r>
          </a:p>
        </p:txBody>
      </p:sp>
      <p:pic>
        <p:nvPicPr>
          <p:cNvPr id="4" name="Graphic 3">
            <a:extLst>
              <a:ext uri="{FF2B5EF4-FFF2-40B4-BE49-F238E27FC236}">
                <a16:creationId xmlns:a16="http://schemas.microsoft.com/office/drawing/2014/main" id="{67D24276-C085-D3B9-166E-AAC07A8A386F}"/>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9507" t="22976" r="11430" b="26788"/>
          <a:stretch/>
        </p:blipFill>
        <p:spPr>
          <a:xfrm>
            <a:off x="1943100" y="2015307"/>
            <a:ext cx="8305800" cy="3447685"/>
          </a:xfrm>
          <a:prstGeom prst="rect">
            <a:avLst/>
          </a:prstGeom>
        </p:spPr>
      </p:pic>
      <p:cxnSp>
        <p:nvCxnSpPr>
          <p:cNvPr id="7" name="Straight Arrow Connector 6">
            <a:extLst>
              <a:ext uri="{FF2B5EF4-FFF2-40B4-BE49-F238E27FC236}">
                <a16:creationId xmlns:a16="http://schemas.microsoft.com/office/drawing/2014/main" id="{E4C48C05-989B-5F9C-ED12-DB36E4CB2D27}"/>
              </a:ext>
            </a:extLst>
          </p:cNvPr>
          <p:cNvCxnSpPr>
            <a:cxnSpLocks/>
          </p:cNvCxnSpPr>
          <p:nvPr/>
        </p:nvCxnSpPr>
        <p:spPr>
          <a:xfrm>
            <a:off x="5210174" y="5462992"/>
            <a:ext cx="16383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A1F4DF5-5CFB-F78D-7A76-05C3E914B57F}"/>
              </a:ext>
            </a:extLst>
          </p:cNvPr>
          <p:cNvSpPr txBox="1"/>
          <p:nvPr/>
        </p:nvSpPr>
        <p:spPr>
          <a:xfrm>
            <a:off x="4886223" y="5603364"/>
            <a:ext cx="228620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increasing “reasoning”</a:t>
            </a:r>
          </a:p>
        </p:txBody>
      </p:sp>
    </p:spTree>
    <p:extLst>
      <p:ext uri="{BB962C8B-B14F-4D97-AF65-F5344CB8AC3E}">
        <p14:creationId xmlns:p14="http://schemas.microsoft.com/office/powerpoint/2010/main" val="5940691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1819137" y="1254636"/>
            <a:ext cx="8553816" cy="461665"/>
          </a:xfrm>
          <a:prstGeom prst="rect">
            <a:avLst/>
          </a:prstGeom>
          <a:noFill/>
        </p:spPr>
        <p:txBody>
          <a:bodyPr wrap="none" rtlCol="0">
            <a:spAutoFit/>
          </a:bodyPr>
          <a:lstStyle/>
          <a:p>
            <a:pPr algn="ctr"/>
            <a:r>
              <a:rPr lang="en-US" sz="2400" dirty="0"/>
              <a:t>String many functions together to answer “reason” about the input</a:t>
            </a:r>
          </a:p>
        </p:txBody>
      </p:sp>
      <p:pic>
        <p:nvPicPr>
          <p:cNvPr id="38918" name="Picture 6" descr="10-708 PGM | Lecture 16: Building Blocks of Deep Learning">
            <a:extLst>
              <a:ext uri="{FF2B5EF4-FFF2-40B4-BE49-F238E27FC236}">
                <a16:creationId xmlns:a16="http://schemas.microsoft.com/office/drawing/2014/main" id="{E9D4FE4E-55D3-7BDC-81D7-B244AC7E0D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950" y="2006798"/>
            <a:ext cx="9944100" cy="429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233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3727751" y="1254636"/>
            <a:ext cx="4736554" cy="461665"/>
          </a:xfrm>
          <a:prstGeom prst="rect">
            <a:avLst/>
          </a:prstGeom>
          <a:noFill/>
        </p:spPr>
        <p:txBody>
          <a:bodyPr wrap="none" rtlCol="0">
            <a:spAutoFit/>
          </a:bodyPr>
          <a:lstStyle/>
          <a:p>
            <a:pPr algn="ctr"/>
            <a:r>
              <a:rPr lang="en-US" sz="2400" dirty="0"/>
              <a:t>Building Blocks: Activation Functions</a:t>
            </a:r>
          </a:p>
        </p:txBody>
      </p:sp>
      <p:pic>
        <p:nvPicPr>
          <p:cNvPr id="35842" name="Picture 2" descr="Plot of Inputs vs. Outputs for the ReLU Activation Function.">
            <a:extLst>
              <a:ext uri="{FF2B5EF4-FFF2-40B4-BE49-F238E27FC236}">
                <a16:creationId xmlns:a16="http://schemas.microsoft.com/office/drawing/2014/main" id="{E5C106F8-DDC6-DB43-8B08-510B52DC20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51" y="2054245"/>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descr="Plot of Inputs vs. Outputs for the Sigmoid Activation Function.">
            <a:extLst>
              <a:ext uri="{FF2B5EF4-FFF2-40B4-BE49-F238E27FC236}">
                <a16:creationId xmlns:a16="http://schemas.microsoft.com/office/drawing/2014/main" id="{0244492D-2D95-7C69-0920-9B062B813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8975" y="2054245"/>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35846" name="Picture 6" descr="Plot of Inputs vs. Outputs for the Tanh Activation Function.">
            <a:extLst>
              <a:ext uri="{FF2B5EF4-FFF2-40B4-BE49-F238E27FC236}">
                <a16:creationId xmlns:a16="http://schemas.microsoft.com/office/drawing/2014/main" id="{F4E897EF-C662-B14F-A020-95D83794AF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4700" y="2054245"/>
            <a:ext cx="3048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C26CC30-49CC-7F94-E0A5-52D5D94BAABF}"/>
              </a:ext>
            </a:extLst>
          </p:cNvPr>
          <p:cNvSpPr txBox="1"/>
          <p:nvPr/>
        </p:nvSpPr>
        <p:spPr>
          <a:xfrm>
            <a:off x="419702" y="4514765"/>
            <a:ext cx="3695098" cy="461665"/>
          </a:xfrm>
          <a:prstGeom prst="rect">
            <a:avLst/>
          </a:prstGeom>
          <a:noFill/>
        </p:spPr>
        <p:txBody>
          <a:bodyPr wrap="square" rtlCol="0">
            <a:spAutoFit/>
          </a:bodyPr>
          <a:lstStyle/>
          <a:p>
            <a:pPr algn="ctr"/>
            <a:r>
              <a:rPr lang="en-US" sz="2400" b="1" dirty="0"/>
              <a:t>Rectified Linear Unit (</a:t>
            </a:r>
            <a:r>
              <a:rPr lang="en-US" sz="2400" b="1" dirty="0" err="1"/>
              <a:t>ReLU</a:t>
            </a:r>
            <a:r>
              <a:rPr lang="en-US" sz="2400" b="1" dirty="0"/>
              <a:t>)</a:t>
            </a:r>
          </a:p>
        </p:txBody>
      </p:sp>
      <p:sp>
        <p:nvSpPr>
          <p:cNvPr id="7" name="TextBox 6">
            <a:extLst>
              <a:ext uri="{FF2B5EF4-FFF2-40B4-BE49-F238E27FC236}">
                <a16:creationId xmlns:a16="http://schemas.microsoft.com/office/drawing/2014/main" id="{B2C1367B-BE6F-B629-CDA1-4F815BBA84E6}"/>
              </a:ext>
            </a:extLst>
          </p:cNvPr>
          <p:cNvSpPr txBox="1"/>
          <p:nvPr/>
        </p:nvSpPr>
        <p:spPr>
          <a:xfrm>
            <a:off x="4472962" y="4514765"/>
            <a:ext cx="3240026" cy="461665"/>
          </a:xfrm>
          <a:prstGeom prst="rect">
            <a:avLst/>
          </a:prstGeom>
          <a:noFill/>
        </p:spPr>
        <p:txBody>
          <a:bodyPr wrap="square" rtlCol="0">
            <a:spAutoFit/>
          </a:bodyPr>
          <a:lstStyle/>
          <a:p>
            <a:pPr algn="ctr"/>
            <a:r>
              <a:rPr lang="en-US" sz="2400" b="1" dirty="0"/>
              <a:t>Sigmoid</a:t>
            </a:r>
          </a:p>
        </p:txBody>
      </p:sp>
      <p:sp>
        <p:nvSpPr>
          <p:cNvPr id="8" name="TextBox 7">
            <a:extLst>
              <a:ext uri="{FF2B5EF4-FFF2-40B4-BE49-F238E27FC236}">
                <a16:creationId xmlns:a16="http://schemas.microsoft.com/office/drawing/2014/main" id="{9718A6C9-97B0-5DEF-7C87-2F85E513F197}"/>
              </a:ext>
            </a:extLst>
          </p:cNvPr>
          <p:cNvSpPr txBox="1"/>
          <p:nvPr/>
        </p:nvSpPr>
        <p:spPr>
          <a:xfrm>
            <a:off x="8298686" y="4514764"/>
            <a:ext cx="3240026" cy="461665"/>
          </a:xfrm>
          <a:prstGeom prst="rect">
            <a:avLst/>
          </a:prstGeom>
          <a:noFill/>
        </p:spPr>
        <p:txBody>
          <a:bodyPr wrap="square" rtlCol="0">
            <a:spAutoFit/>
          </a:bodyPr>
          <a:lstStyle/>
          <a:p>
            <a:pPr algn="ctr"/>
            <a:r>
              <a:rPr lang="en-US" sz="2400" b="1" dirty="0"/>
              <a:t>Hyperbolic Tangent</a:t>
            </a:r>
          </a:p>
        </p:txBody>
      </p:sp>
      <p:sp>
        <p:nvSpPr>
          <p:cNvPr id="11" name="TextBox 10">
            <a:extLst>
              <a:ext uri="{FF2B5EF4-FFF2-40B4-BE49-F238E27FC236}">
                <a16:creationId xmlns:a16="http://schemas.microsoft.com/office/drawing/2014/main" id="{CEBF5243-C891-A216-1341-43603519429A}"/>
              </a:ext>
            </a:extLst>
          </p:cNvPr>
          <p:cNvSpPr txBox="1"/>
          <p:nvPr/>
        </p:nvSpPr>
        <p:spPr>
          <a:xfrm>
            <a:off x="2755900" y="6488668"/>
            <a:ext cx="9436100" cy="369332"/>
          </a:xfrm>
          <a:prstGeom prst="rect">
            <a:avLst/>
          </a:prstGeom>
          <a:noFill/>
        </p:spPr>
        <p:txBody>
          <a:bodyPr wrap="square">
            <a:spAutoFit/>
          </a:bodyPr>
          <a:lstStyle/>
          <a:p>
            <a:pPr algn="r"/>
            <a:r>
              <a:rPr lang="en-US" dirty="0"/>
              <a:t>https://machinelearningmastery.com/choose-an-activation-function-for-deep-learning/</a:t>
            </a:r>
          </a:p>
        </p:txBody>
      </p:sp>
      <p:sp>
        <p:nvSpPr>
          <p:cNvPr id="12" name="TextBox 11">
            <a:extLst>
              <a:ext uri="{FF2B5EF4-FFF2-40B4-BE49-F238E27FC236}">
                <a16:creationId xmlns:a16="http://schemas.microsoft.com/office/drawing/2014/main" id="{344E73B0-DDAB-DF9D-8F15-415BC55569B7}"/>
              </a:ext>
            </a:extLst>
          </p:cNvPr>
          <p:cNvSpPr txBox="1"/>
          <p:nvPr/>
        </p:nvSpPr>
        <p:spPr>
          <a:xfrm>
            <a:off x="534002" y="4954679"/>
            <a:ext cx="3466498" cy="1200329"/>
          </a:xfrm>
          <a:prstGeom prst="rect">
            <a:avLst/>
          </a:prstGeom>
          <a:noFill/>
        </p:spPr>
        <p:txBody>
          <a:bodyPr wrap="square" rtlCol="0">
            <a:spAutoFit/>
          </a:bodyPr>
          <a:lstStyle/>
          <a:p>
            <a:pPr algn="ctr"/>
            <a:r>
              <a:rPr lang="en-US" sz="2400" dirty="0"/>
              <a:t>Good general purpose </a:t>
            </a:r>
            <a:r>
              <a:rPr lang="en-US" sz="2400" dirty="0" err="1"/>
              <a:t>fn</a:t>
            </a:r>
            <a:r>
              <a:rPr lang="en-US" sz="2400" dirty="0"/>
              <a:t>, overcomes vanishing gradient issues</a:t>
            </a:r>
          </a:p>
        </p:txBody>
      </p:sp>
      <p:sp>
        <p:nvSpPr>
          <p:cNvPr id="13" name="TextBox 12">
            <a:extLst>
              <a:ext uri="{FF2B5EF4-FFF2-40B4-BE49-F238E27FC236}">
                <a16:creationId xmlns:a16="http://schemas.microsoft.com/office/drawing/2014/main" id="{890B77F7-D2BE-FA65-5216-0797A2724E0B}"/>
              </a:ext>
            </a:extLst>
          </p:cNvPr>
          <p:cNvSpPr txBox="1"/>
          <p:nvPr/>
        </p:nvSpPr>
        <p:spPr>
          <a:xfrm>
            <a:off x="4472962" y="4954679"/>
            <a:ext cx="3240026" cy="1200329"/>
          </a:xfrm>
          <a:prstGeom prst="rect">
            <a:avLst/>
          </a:prstGeom>
          <a:noFill/>
        </p:spPr>
        <p:txBody>
          <a:bodyPr wrap="square" rtlCol="0">
            <a:spAutoFit/>
          </a:bodyPr>
          <a:lstStyle/>
          <a:p>
            <a:pPr algn="ctr"/>
            <a:r>
              <a:rPr lang="en-US" sz="2400" dirty="0"/>
              <a:t>Used for RNNs and binary classification output</a:t>
            </a:r>
          </a:p>
        </p:txBody>
      </p:sp>
      <p:sp>
        <p:nvSpPr>
          <p:cNvPr id="14" name="TextBox 13">
            <a:extLst>
              <a:ext uri="{FF2B5EF4-FFF2-40B4-BE49-F238E27FC236}">
                <a16:creationId xmlns:a16="http://schemas.microsoft.com/office/drawing/2014/main" id="{28B3CE65-F81B-8CEB-AFFA-302B5A18F57C}"/>
              </a:ext>
            </a:extLst>
          </p:cNvPr>
          <p:cNvSpPr txBox="1"/>
          <p:nvPr/>
        </p:nvSpPr>
        <p:spPr>
          <a:xfrm>
            <a:off x="8298686" y="4954678"/>
            <a:ext cx="3240026" cy="461665"/>
          </a:xfrm>
          <a:prstGeom prst="rect">
            <a:avLst/>
          </a:prstGeom>
          <a:noFill/>
        </p:spPr>
        <p:txBody>
          <a:bodyPr wrap="square" rtlCol="0">
            <a:spAutoFit/>
          </a:bodyPr>
          <a:lstStyle/>
          <a:p>
            <a:pPr algn="ctr"/>
            <a:r>
              <a:rPr lang="en-US" sz="2400" dirty="0"/>
              <a:t>Used for RNNs</a:t>
            </a:r>
          </a:p>
        </p:txBody>
      </p:sp>
      <p:sp>
        <p:nvSpPr>
          <p:cNvPr id="16" name="TextBox 15">
            <a:extLst>
              <a:ext uri="{FF2B5EF4-FFF2-40B4-BE49-F238E27FC236}">
                <a16:creationId xmlns:a16="http://schemas.microsoft.com/office/drawing/2014/main" id="{4AA8CBE5-AA15-2FDA-51C0-7C29E4A8E88E}"/>
              </a:ext>
            </a:extLst>
          </p:cNvPr>
          <p:cNvSpPr txBox="1"/>
          <p:nvPr/>
        </p:nvSpPr>
        <p:spPr>
          <a:xfrm>
            <a:off x="419100" y="6225590"/>
            <a:ext cx="11772900" cy="369332"/>
          </a:xfrm>
          <a:prstGeom prst="rect">
            <a:avLst/>
          </a:prstGeom>
          <a:noFill/>
        </p:spPr>
        <p:txBody>
          <a:bodyPr wrap="square">
            <a:spAutoFit/>
          </a:bodyPr>
          <a:lstStyle/>
          <a:p>
            <a:pPr algn="r"/>
            <a:r>
              <a:rPr lang="en-US" dirty="0"/>
              <a:t>https://towardsdatascience.com/how-to-choose-the-right-activation-function-for-neural-networks-3941ff0e6f9c</a:t>
            </a:r>
          </a:p>
        </p:txBody>
      </p:sp>
    </p:spTree>
    <p:extLst>
      <p:ext uri="{BB962C8B-B14F-4D97-AF65-F5344CB8AC3E}">
        <p14:creationId xmlns:p14="http://schemas.microsoft.com/office/powerpoint/2010/main" val="35098988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5D071417-FA09-8E2A-9C43-DAAD238B4512}"/>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959" r="21535"/>
          <a:stretch/>
        </p:blipFill>
        <p:spPr>
          <a:xfrm>
            <a:off x="5073650" y="2451006"/>
            <a:ext cx="2108200" cy="1840321"/>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180859" y="1254636"/>
            <a:ext cx="3830344" cy="461665"/>
          </a:xfrm>
          <a:prstGeom prst="rect">
            <a:avLst/>
          </a:prstGeom>
          <a:noFill/>
        </p:spPr>
        <p:txBody>
          <a:bodyPr wrap="none" rtlCol="0">
            <a:spAutoFit/>
          </a:bodyPr>
          <a:lstStyle/>
          <a:p>
            <a:pPr algn="ctr"/>
            <a:r>
              <a:rPr lang="en-US" sz="2400" dirty="0"/>
              <a:t>Building Blocks: Output Layer</a:t>
            </a:r>
          </a:p>
        </p:txBody>
      </p:sp>
      <p:pic>
        <p:nvPicPr>
          <p:cNvPr id="3" name="Graphic 2">
            <a:extLst>
              <a:ext uri="{FF2B5EF4-FFF2-40B4-BE49-F238E27FC236}">
                <a16:creationId xmlns:a16="http://schemas.microsoft.com/office/drawing/2014/main" id="{8286F184-8FDE-DC5E-122A-4EDE6256B41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959" r="21535"/>
          <a:stretch/>
        </p:blipFill>
        <p:spPr>
          <a:xfrm>
            <a:off x="1638301" y="2451006"/>
            <a:ext cx="2108200" cy="1840321"/>
          </a:xfrm>
          <a:prstGeom prst="rect">
            <a:avLst/>
          </a:prstGeom>
        </p:spPr>
      </p:pic>
      <p:sp>
        <p:nvSpPr>
          <p:cNvPr id="4" name="TextBox 3">
            <a:extLst>
              <a:ext uri="{FF2B5EF4-FFF2-40B4-BE49-F238E27FC236}">
                <a16:creationId xmlns:a16="http://schemas.microsoft.com/office/drawing/2014/main" id="{30BC94A2-EE74-B380-7988-F2B3E7C4C99E}"/>
              </a:ext>
            </a:extLst>
          </p:cNvPr>
          <p:cNvSpPr txBox="1"/>
          <p:nvPr/>
        </p:nvSpPr>
        <p:spPr>
          <a:xfrm>
            <a:off x="546702" y="4514765"/>
            <a:ext cx="3695098" cy="461665"/>
          </a:xfrm>
          <a:prstGeom prst="rect">
            <a:avLst/>
          </a:prstGeom>
          <a:noFill/>
        </p:spPr>
        <p:txBody>
          <a:bodyPr wrap="square" rtlCol="0">
            <a:spAutoFit/>
          </a:bodyPr>
          <a:lstStyle/>
          <a:p>
            <a:pPr algn="ctr"/>
            <a:r>
              <a:rPr lang="en-US" sz="2400" b="1" dirty="0"/>
              <a:t>Binary Classification</a:t>
            </a:r>
          </a:p>
        </p:txBody>
      </p:sp>
      <p:sp>
        <p:nvSpPr>
          <p:cNvPr id="6" name="TextBox 5">
            <a:extLst>
              <a:ext uri="{FF2B5EF4-FFF2-40B4-BE49-F238E27FC236}">
                <a16:creationId xmlns:a16="http://schemas.microsoft.com/office/drawing/2014/main" id="{FFAA97A3-9C7B-D3F6-FBC9-B8C1CF87369D}"/>
              </a:ext>
            </a:extLst>
          </p:cNvPr>
          <p:cNvSpPr txBox="1"/>
          <p:nvPr/>
        </p:nvSpPr>
        <p:spPr>
          <a:xfrm>
            <a:off x="774238" y="5012560"/>
            <a:ext cx="3240026" cy="830997"/>
          </a:xfrm>
          <a:prstGeom prst="rect">
            <a:avLst/>
          </a:prstGeom>
          <a:noFill/>
        </p:spPr>
        <p:txBody>
          <a:bodyPr wrap="square" rtlCol="0">
            <a:spAutoFit/>
          </a:bodyPr>
          <a:lstStyle/>
          <a:p>
            <a:pPr algn="ctr"/>
            <a:r>
              <a:rPr lang="en-US" sz="2400" dirty="0"/>
              <a:t>Single Node</a:t>
            </a:r>
          </a:p>
          <a:p>
            <a:pPr algn="ctr"/>
            <a:r>
              <a:rPr lang="en-US" sz="2400" dirty="0"/>
              <a:t>Sigmoid activation</a:t>
            </a:r>
          </a:p>
        </p:txBody>
      </p:sp>
      <p:sp>
        <p:nvSpPr>
          <p:cNvPr id="15" name="TextBox 14">
            <a:extLst>
              <a:ext uri="{FF2B5EF4-FFF2-40B4-BE49-F238E27FC236}">
                <a16:creationId xmlns:a16="http://schemas.microsoft.com/office/drawing/2014/main" id="{9F1C2B52-6369-C4B7-0F74-1CEB7A5AC174}"/>
              </a:ext>
            </a:extLst>
          </p:cNvPr>
          <p:cNvSpPr txBox="1"/>
          <p:nvPr/>
        </p:nvSpPr>
        <p:spPr>
          <a:xfrm>
            <a:off x="4248451" y="4514765"/>
            <a:ext cx="3695098" cy="461665"/>
          </a:xfrm>
          <a:prstGeom prst="rect">
            <a:avLst/>
          </a:prstGeom>
          <a:noFill/>
        </p:spPr>
        <p:txBody>
          <a:bodyPr wrap="square" rtlCol="0">
            <a:spAutoFit/>
          </a:bodyPr>
          <a:lstStyle/>
          <a:p>
            <a:pPr algn="ctr"/>
            <a:r>
              <a:rPr lang="en-US" sz="2400" b="1" dirty="0"/>
              <a:t>Regression</a:t>
            </a:r>
          </a:p>
        </p:txBody>
      </p:sp>
      <p:sp>
        <p:nvSpPr>
          <p:cNvPr id="16" name="TextBox 15">
            <a:extLst>
              <a:ext uri="{FF2B5EF4-FFF2-40B4-BE49-F238E27FC236}">
                <a16:creationId xmlns:a16="http://schemas.microsoft.com/office/drawing/2014/main" id="{5FFCBD10-3E2D-EE39-65B9-9D519F3277E8}"/>
              </a:ext>
            </a:extLst>
          </p:cNvPr>
          <p:cNvSpPr txBox="1"/>
          <p:nvPr/>
        </p:nvSpPr>
        <p:spPr>
          <a:xfrm>
            <a:off x="4025900" y="5012560"/>
            <a:ext cx="4140200" cy="830997"/>
          </a:xfrm>
          <a:prstGeom prst="rect">
            <a:avLst/>
          </a:prstGeom>
          <a:noFill/>
        </p:spPr>
        <p:txBody>
          <a:bodyPr wrap="square" rtlCol="0">
            <a:spAutoFit/>
          </a:bodyPr>
          <a:lstStyle/>
          <a:p>
            <a:pPr algn="ctr"/>
            <a:r>
              <a:rPr lang="en-US" sz="2400" dirty="0"/>
              <a:t>Single Node</a:t>
            </a:r>
          </a:p>
          <a:p>
            <a:pPr algn="ctr"/>
            <a:r>
              <a:rPr lang="en-US" sz="2400" dirty="0"/>
              <a:t>Linear activation</a:t>
            </a:r>
          </a:p>
        </p:txBody>
      </p:sp>
      <p:pic>
        <p:nvPicPr>
          <p:cNvPr id="18" name="Graphic 17">
            <a:extLst>
              <a:ext uri="{FF2B5EF4-FFF2-40B4-BE49-F238E27FC236}">
                <a16:creationId xmlns:a16="http://schemas.microsoft.com/office/drawing/2014/main" id="{87C98769-5344-85A3-0284-16F74E3E8B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08976" y="771097"/>
            <a:ext cx="1706724" cy="621830"/>
          </a:xfrm>
          <a:prstGeom prst="rect">
            <a:avLst/>
          </a:prstGeom>
        </p:spPr>
      </p:pic>
      <p:sp>
        <p:nvSpPr>
          <p:cNvPr id="19" name="TextBox 18">
            <a:extLst>
              <a:ext uri="{FF2B5EF4-FFF2-40B4-BE49-F238E27FC236}">
                <a16:creationId xmlns:a16="http://schemas.microsoft.com/office/drawing/2014/main" id="{18ABECD4-BD29-5EFC-83D3-298C7D657CA4}"/>
              </a:ext>
            </a:extLst>
          </p:cNvPr>
          <p:cNvSpPr txBox="1"/>
          <p:nvPr/>
        </p:nvSpPr>
        <p:spPr>
          <a:xfrm>
            <a:off x="9541688" y="1392927"/>
            <a:ext cx="1847549" cy="461665"/>
          </a:xfrm>
          <a:prstGeom prst="rect">
            <a:avLst/>
          </a:prstGeom>
          <a:noFill/>
        </p:spPr>
        <p:txBody>
          <a:bodyPr wrap="square" rtlCol="0">
            <a:spAutoFit/>
          </a:bodyPr>
          <a:lstStyle/>
          <a:p>
            <a:pPr algn="ctr"/>
            <a:r>
              <a:rPr lang="en-US" sz="2400" dirty="0" err="1"/>
              <a:t>softmax</a:t>
            </a:r>
            <a:endParaRPr lang="en-US" sz="2400" dirty="0"/>
          </a:p>
        </p:txBody>
      </p:sp>
      <p:pic>
        <p:nvPicPr>
          <p:cNvPr id="20" name="Graphic 19">
            <a:extLst>
              <a:ext uri="{FF2B5EF4-FFF2-40B4-BE49-F238E27FC236}">
                <a16:creationId xmlns:a16="http://schemas.microsoft.com/office/drawing/2014/main" id="{D658C089-9D95-306C-4EA6-53A582D9BFE3}"/>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7396" r="19687"/>
          <a:stretch/>
        </p:blipFill>
        <p:spPr>
          <a:xfrm>
            <a:off x="8737700" y="2393173"/>
            <a:ext cx="2120900" cy="1955987"/>
          </a:xfrm>
          <a:prstGeom prst="rect">
            <a:avLst/>
          </a:prstGeom>
        </p:spPr>
      </p:pic>
      <p:sp>
        <p:nvSpPr>
          <p:cNvPr id="22" name="TextBox 21">
            <a:extLst>
              <a:ext uri="{FF2B5EF4-FFF2-40B4-BE49-F238E27FC236}">
                <a16:creationId xmlns:a16="http://schemas.microsoft.com/office/drawing/2014/main" id="{EB8662DE-C6C8-32A6-4151-E93328C40082}"/>
              </a:ext>
            </a:extLst>
          </p:cNvPr>
          <p:cNvSpPr txBox="1"/>
          <p:nvPr/>
        </p:nvSpPr>
        <p:spPr>
          <a:xfrm>
            <a:off x="7950601" y="4514765"/>
            <a:ext cx="3695098" cy="461665"/>
          </a:xfrm>
          <a:prstGeom prst="rect">
            <a:avLst/>
          </a:prstGeom>
          <a:noFill/>
        </p:spPr>
        <p:txBody>
          <a:bodyPr wrap="square" rtlCol="0">
            <a:spAutoFit/>
          </a:bodyPr>
          <a:lstStyle/>
          <a:p>
            <a:pPr algn="ctr"/>
            <a:r>
              <a:rPr lang="en-US" sz="2400" b="1" dirty="0"/>
              <a:t>Classification</a:t>
            </a:r>
          </a:p>
        </p:txBody>
      </p:sp>
      <p:sp>
        <p:nvSpPr>
          <p:cNvPr id="23" name="TextBox 22">
            <a:extLst>
              <a:ext uri="{FF2B5EF4-FFF2-40B4-BE49-F238E27FC236}">
                <a16:creationId xmlns:a16="http://schemas.microsoft.com/office/drawing/2014/main" id="{142BDA5E-5843-4398-C997-B1FF0D58B49F}"/>
              </a:ext>
            </a:extLst>
          </p:cNvPr>
          <p:cNvSpPr txBox="1"/>
          <p:nvPr/>
        </p:nvSpPr>
        <p:spPr>
          <a:xfrm>
            <a:off x="7728050" y="5012560"/>
            <a:ext cx="4140200" cy="830997"/>
          </a:xfrm>
          <a:prstGeom prst="rect">
            <a:avLst/>
          </a:prstGeom>
          <a:noFill/>
        </p:spPr>
        <p:txBody>
          <a:bodyPr wrap="square" rtlCol="0">
            <a:spAutoFit/>
          </a:bodyPr>
          <a:lstStyle/>
          <a:p>
            <a:pPr algn="ctr"/>
            <a:r>
              <a:rPr lang="en-US" sz="2400" dirty="0"/>
              <a:t>Multiple Nodes</a:t>
            </a:r>
          </a:p>
          <a:p>
            <a:pPr algn="ctr"/>
            <a:r>
              <a:rPr lang="en-US" sz="2400" dirty="0" err="1"/>
              <a:t>ReLU</a:t>
            </a:r>
            <a:r>
              <a:rPr lang="en-US" sz="2400" dirty="0"/>
              <a:t> activation with </a:t>
            </a:r>
            <a:r>
              <a:rPr lang="en-US" sz="2400" dirty="0" err="1"/>
              <a:t>Softmax</a:t>
            </a:r>
            <a:endParaRPr lang="en-US" sz="2400" dirty="0"/>
          </a:p>
        </p:txBody>
      </p:sp>
      <p:sp>
        <p:nvSpPr>
          <p:cNvPr id="27" name="Rectangle 26">
            <a:extLst>
              <a:ext uri="{FF2B5EF4-FFF2-40B4-BE49-F238E27FC236}">
                <a16:creationId xmlns:a16="http://schemas.microsoft.com/office/drawing/2014/main" id="{2FBF6F58-FE27-B1F8-A7EE-9CEE984E3450}"/>
              </a:ext>
            </a:extLst>
          </p:cNvPr>
          <p:cNvSpPr/>
          <p:nvPr/>
        </p:nvSpPr>
        <p:spPr>
          <a:xfrm>
            <a:off x="10960200" y="2643959"/>
            <a:ext cx="457100" cy="136924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25177DB3-6636-E70E-2391-3D8FE2ED8F8C}"/>
              </a:ext>
            </a:extLst>
          </p:cNvPr>
          <p:cNvSpPr txBox="1"/>
          <p:nvPr/>
        </p:nvSpPr>
        <p:spPr>
          <a:xfrm rot="16200000">
            <a:off x="10466921" y="3097746"/>
            <a:ext cx="1369242" cy="461665"/>
          </a:xfrm>
          <a:prstGeom prst="rect">
            <a:avLst/>
          </a:prstGeom>
          <a:noFill/>
        </p:spPr>
        <p:txBody>
          <a:bodyPr wrap="square" rtlCol="0">
            <a:spAutoFit/>
          </a:bodyPr>
          <a:lstStyle/>
          <a:p>
            <a:pPr algn="ctr"/>
            <a:r>
              <a:rPr lang="en-US" sz="2400" dirty="0" err="1"/>
              <a:t>softmax</a:t>
            </a:r>
            <a:endParaRPr lang="en-US" sz="2400" dirty="0"/>
          </a:p>
        </p:txBody>
      </p:sp>
      <p:cxnSp>
        <p:nvCxnSpPr>
          <p:cNvPr id="29" name="Straight Arrow Connector 28">
            <a:extLst>
              <a:ext uri="{FF2B5EF4-FFF2-40B4-BE49-F238E27FC236}">
                <a16:creationId xmlns:a16="http://schemas.microsoft.com/office/drawing/2014/main" id="{6E0E41B7-1AA0-201B-9485-710B64F0919B}"/>
              </a:ext>
            </a:extLst>
          </p:cNvPr>
          <p:cNvCxnSpPr>
            <a:cxnSpLocks/>
          </p:cNvCxnSpPr>
          <p:nvPr/>
        </p:nvCxnSpPr>
        <p:spPr>
          <a:xfrm>
            <a:off x="10763507" y="3100454"/>
            <a:ext cx="133141"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9787D07-6560-491B-E644-AA49819779FF}"/>
              </a:ext>
            </a:extLst>
          </p:cNvPr>
          <p:cNvCxnSpPr>
            <a:cxnSpLocks/>
          </p:cNvCxnSpPr>
          <p:nvPr/>
        </p:nvCxnSpPr>
        <p:spPr>
          <a:xfrm>
            <a:off x="10763507" y="3557654"/>
            <a:ext cx="133141"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79AADC7-EDD5-A01C-E22C-F58DC11A8FC0}"/>
              </a:ext>
            </a:extLst>
          </p:cNvPr>
          <p:cNvCxnSpPr>
            <a:cxnSpLocks/>
          </p:cNvCxnSpPr>
          <p:nvPr/>
        </p:nvCxnSpPr>
        <p:spPr>
          <a:xfrm>
            <a:off x="7120194" y="3357629"/>
            <a:ext cx="133141"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E4AA86-4D83-13B7-9C2F-2B88718E4C04}"/>
              </a:ext>
            </a:extLst>
          </p:cNvPr>
          <p:cNvCxnSpPr>
            <a:cxnSpLocks/>
          </p:cNvCxnSpPr>
          <p:nvPr/>
        </p:nvCxnSpPr>
        <p:spPr>
          <a:xfrm>
            <a:off x="3684845" y="3357629"/>
            <a:ext cx="133141"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92638B8-FEF5-CFC7-092B-AA0732D92880}"/>
              </a:ext>
            </a:extLst>
          </p:cNvPr>
          <p:cNvSpPr txBox="1"/>
          <p:nvPr/>
        </p:nvSpPr>
        <p:spPr>
          <a:xfrm>
            <a:off x="6873158" y="3115076"/>
            <a:ext cx="1369242" cy="461665"/>
          </a:xfrm>
          <a:prstGeom prst="rect">
            <a:avLst/>
          </a:prstGeom>
          <a:noFill/>
        </p:spPr>
        <p:txBody>
          <a:bodyPr wrap="square" rtlCol="0">
            <a:spAutoFit/>
          </a:bodyPr>
          <a:lstStyle/>
          <a:p>
            <a:pPr algn="ctr"/>
            <a:r>
              <a:rPr lang="en-US" sz="2400" dirty="0"/>
              <a:t>real</a:t>
            </a:r>
          </a:p>
        </p:txBody>
      </p:sp>
      <p:sp>
        <p:nvSpPr>
          <p:cNvPr id="36" name="TextBox 35">
            <a:extLst>
              <a:ext uri="{FF2B5EF4-FFF2-40B4-BE49-F238E27FC236}">
                <a16:creationId xmlns:a16="http://schemas.microsoft.com/office/drawing/2014/main" id="{4A0F4F6D-DC1C-0A13-3934-8F07B55CF00D}"/>
              </a:ext>
            </a:extLst>
          </p:cNvPr>
          <p:cNvSpPr txBox="1"/>
          <p:nvPr/>
        </p:nvSpPr>
        <p:spPr>
          <a:xfrm>
            <a:off x="3456758" y="3115076"/>
            <a:ext cx="1369242" cy="461665"/>
          </a:xfrm>
          <a:prstGeom prst="rect">
            <a:avLst/>
          </a:prstGeom>
          <a:noFill/>
        </p:spPr>
        <p:txBody>
          <a:bodyPr wrap="square" rtlCol="0">
            <a:spAutoFit/>
          </a:bodyPr>
          <a:lstStyle/>
          <a:p>
            <a:pPr algn="ctr"/>
            <a:r>
              <a:rPr lang="en-US" sz="2400" dirty="0"/>
              <a:t>0/1</a:t>
            </a:r>
          </a:p>
        </p:txBody>
      </p:sp>
    </p:spTree>
    <p:extLst>
      <p:ext uri="{BB962C8B-B14F-4D97-AF65-F5344CB8AC3E}">
        <p14:creationId xmlns:p14="http://schemas.microsoft.com/office/powerpoint/2010/main" val="36907445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182668" y="1254636"/>
            <a:ext cx="3826753" cy="461665"/>
          </a:xfrm>
          <a:prstGeom prst="rect">
            <a:avLst/>
          </a:prstGeom>
          <a:noFill/>
        </p:spPr>
        <p:txBody>
          <a:bodyPr wrap="none" rtlCol="0">
            <a:spAutoFit/>
          </a:bodyPr>
          <a:lstStyle/>
          <a:p>
            <a:pPr algn="ctr"/>
            <a:r>
              <a:rPr lang="en-US" sz="2400" dirty="0"/>
              <a:t>Building Blocks: Network Size</a:t>
            </a:r>
          </a:p>
        </p:txBody>
      </p:sp>
      <p:sp>
        <p:nvSpPr>
          <p:cNvPr id="14" name="TextBox 13">
            <a:extLst>
              <a:ext uri="{FF2B5EF4-FFF2-40B4-BE49-F238E27FC236}">
                <a16:creationId xmlns:a16="http://schemas.microsoft.com/office/drawing/2014/main" id="{DF5A8D51-B6F7-0610-0646-C8A4AAA219B0}"/>
              </a:ext>
            </a:extLst>
          </p:cNvPr>
          <p:cNvSpPr txBox="1"/>
          <p:nvPr/>
        </p:nvSpPr>
        <p:spPr>
          <a:xfrm>
            <a:off x="601268" y="2142547"/>
            <a:ext cx="5062932" cy="461665"/>
          </a:xfrm>
          <a:prstGeom prst="rect">
            <a:avLst/>
          </a:prstGeom>
          <a:noFill/>
        </p:spPr>
        <p:txBody>
          <a:bodyPr wrap="square" rtlCol="0">
            <a:spAutoFit/>
          </a:bodyPr>
          <a:lstStyle/>
          <a:p>
            <a:r>
              <a:rPr lang="en-US" sz="2400" dirty="0"/>
              <a:t>How many nodes/layers should I use?</a:t>
            </a:r>
          </a:p>
        </p:txBody>
      </p:sp>
      <p:sp>
        <p:nvSpPr>
          <p:cNvPr id="25" name="TextBox 24">
            <a:extLst>
              <a:ext uri="{FF2B5EF4-FFF2-40B4-BE49-F238E27FC236}">
                <a16:creationId xmlns:a16="http://schemas.microsoft.com/office/drawing/2014/main" id="{2ED7EA9E-84B9-657A-8B47-486A8410CDC8}"/>
              </a:ext>
            </a:extLst>
          </p:cNvPr>
          <p:cNvSpPr txBox="1"/>
          <p:nvPr/>
        </p:nvSpPr>
        <p:spPr>
          <a:xfrm>
            <a:off x="601268" y="2820844"/>
            <a:ext cx="4826000" cy="2308324"/>
          </a:xfrm>
          <a:prstGeom prst="rect">
            <a:avLst/>
          </a:prstGeom>
          <a:noFill/>
        </p:spPr>
        <p:txBody>
          <a:bodyPr wrap="square">
            <a:spAutoFit/>
          </a:bodyPr>
          <a:lstStyle/>
          <a:p>
            <a:r>
              <a:rPr lang="en-US" sz="2400" dirty="0"/>
              <a:t>“Width and depth are both important and should be carefully tuned… </a:t>
            </a:r>
            <a:r>
              <a:rPr lang="en-US" sz="2400" b="1" dirty="0"/>
              <a:t>depth may determine the abstraction level </a:t>
            </a:r>
            <a:r>
              <a:rPr lang="en-US" sz="2400" dirty="0"/>
              <a:t>but the </a:t>
            </a:r>
            <a:r>
              <a:rPr lang="en-US" sz="2400" b="1" dirty="0"/>
              <a:t>width may influence the loss of information in the forwarding pass</a:t>
            </a:r>
            <a:r>
              <a:rPr lang="en-US" sz="2400" dirty="0"/>
              <a:t>.”</a:t>
            </a:r>
          </a:p>
        </p:txBody>
      </p:sp>
      <p:sp>
        <p:nvSpPr>
          <p:cNvPr id="37" name="TextBox 36">
            <a:extLst>
              <a:ext uri="{FF2B5EF4-FFF2-40B4-BE49-F238E27FC236}">
                <a16:creationId xmlns:a16="http://schemas.microsoft.com/office/drawing/2014/main" id="{16388247-2AEF-AA4B-403E-31C6A4557F2F}"/>
              </a:ext>
            </a:extLst>
          </p:cNvPr>
          <p:cNvSpPr txBox="1"/>
          <p:nvPr/>
        </p:nvSpPr>
        <p:spPr>
          <a:xfrm>
            <a:off x="2654300" y="6472891"/>
            <a:ext cx="9537700" cy="369332"/>
          </a:xfrm>
          <a:prstGeom prst="rect">
            <a:avLst/>
          </a:prstGeom>
          <a:noFill/>
        </p:spPr>
        <p:txBody>
          <a:bodyPr wrap="square">
            <a:spAutoFit/>
          </a:bodyPr>
          <a:lstStyle/>
          <a:p>
            <a:pPr algn="r"/>
            <a:r>
              <a:rPr lang="en-US" dirty="0"/>
              <a:t>https://proceedings.neurips.cc/paper/2017/file/32cbf687880eb1674a07bf717761dd3a-Paper.pdf</a:t>
            </a:r>
          </a:p>
        </p:txBody>
      </p:sp>
    </p:spTree>
    <p:extLst>
      <p:ext uri="{BB962C8B-B14F-4D97-AF65-F5344CB8AC3E}">
        <p14:creationId xmlns:p14="http://schemas.microsoft.com/office/powerpoint/2010/main" val="23175068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182668" y="1254636"/>
            <a:ext cx="3826753" cy="461665"/>
          </a:xfrm>
          <a:prstGeom prst="rect">
            <a:avLst/>
          </a:prstGeom>
          <a:noFill/>
        </p:spPr>
        <p:txBody>
          <a:bodyPr wrap="none" rtlCol="0">
            <a:spAutoFit/>
          </a:bodyPr>
          <a:lstStyle/>
          <a:p>
            <a:pPr algn="ctr"/>
            <a:r>
              <a:rPr lang="en-US" sz="2400" dirty="0"/>
              <a:t>Building Blocks: Network Size</a:t>
            </a:r>
          </a:p>
        </p:txBody>
      </p:sp>
      <p:sp>
        <p:nvSpPr>
          <p:cNvPr id="14" name="TextBox 13">
            <a:extLst>
              <a:ext uri="{FF2B5EF4-FFF2-40B4-BE49-F238E27FC236}">
                <a16:creationId xmlns:a16="http://schemas.microsoft.com/office/drawing/2014/main" id="{DF5A8D51-B6F7-0610-0646-C8A4AAA219B0}"/>
              </a:ext>
            </a:extLst>
          </p:cNvPr>
          <p:cNvSpPr txBox="1"/>
          <p:nvPr/>
        </p:nvSpPr>
        <p:spPr>
          <a:xfrm>
            <a:off x="601268" y="2142547"/>
            <a:ext cx="5062932" cy="461665"/>
          </a:xfrm>
          <a:prstGeom prst="rect">
            <a:avLst/>
          </a:prstGeom>
          <a:noFill/>
        </p:spPr>
        <p:txBody>
          <a:bodyPr wrap="square" rtlCol="0">
            <a:spAutoFit/>
          </a:bodyPr>
          <a:lstStyle/>
          <a:p>
            <a:r>
              <a:rPr lang="en-US" sz="2400" dirty="0"/>
              <a:t>How many nodes/layers should I use?</a:t>
            </a:r>
          </a:p>
        </p:txBody>
      </p:sp>
      <p:sp>
        <p:nvSpPr>
          <p:cNvPr id="25" name="TextBox 24">
            <a:extLst>
              <a:ext uri="{FF2B5EF4-FFF2-40B4-BE49-F238E27FC236}">
                <a16:creationId xmlns:a16="http://schemas.microsoft.com/office/drawing/2014/main" id="{2ED7EA9E-84B9-657A-8B47-486A8410CDC8}"/>
              </a:ext>
            </a:extLst>
          </p:cNvPr>
          <p:cNvSpPr txBox="1"/>
          <p:nvPr/>
        </p:nvSpPr>
        <p:spPr>
          <a:xfrm>
            <a:off x="601268" y="2820844"/>
            <a:ext cx="4826000" cy="2308324"/>
          </a:xfrm>
          <a:prstGeom prst="rect">
            <a:avLst/>
          </a:prstGeom>
          <a:noFill/>
        </p:spPr>
        <p:txBody>
          <a:bodyPr wrap="square">
            <a:spAutoFit/>
          </a:bodyPr>
          <a:lstStyle/>
          <a:p>
            <a:r>
              <a:rPr lang="en-US" sz="2400" dirty="0"/>
              <a:t>“Width and depth are both important and should be carefully tuned… </a:t>
            </a:r>
            <a:r>
              <a:rPr lang="en-US" sz="2400" b="1" dirty="0"/>
              <a:t>depth may determine the abstraction level </a:t>
            </a:r>
            <a:r>
              <a:rPr lang="en-US" sz="2400" dirty="0"/>
              <a:t>but the </a:t>
            </a:r>
            <a:r>
              <a:rPr lang="en-US" sz="2400" b="1" dirty="0"/>
              <a:t>width may influence the loss of information in the forwarding pass</a:t>
            </a:r>
            <a:r>
              <a:rPr lang="en-US" sz="2400" dirty="0"/>
              <a:t>.”</a:t>
            </a:r>
          </a:p>
        </p:txBody>
      </p:sp>
      <p:sp>
        <p:nvSpPr>
          <p:cNvPr id="30" name="TextBox 29">
            <a:extLst>
              <a:ext uri="{FF2B5EF4-FFF2-40B4-BE49-F238E27FC236}">
                <a16:creationId xmlns:a16="http://schemas.microsoft.com/office/drawing/2014/main" id="{0A5F5F3A-1130-9F27-78A0-82EDADD4A86E}"/>
              </a:ext>
            </a:extLst>
          </p:cNvPr>
          <p:cNvSpPr txBox="1"/>
          <p:nvPr/>
        </p:nvSpPr>
        <p:spPr>
          <a:xfrm>
            <a:off x="6764734" y="3060024"/>
            <a:ext cx="4064000" cy="1200329"/>
          </a:xfrm>
          <a:prstGeom prst="rect">
            <a:avLst/>
          </a:prstGeom>
          <a:noFill/>
        </p:spPr>
        <p:txBody>
          <a:bodyPr wrap="square">
            <a:spAutoFit/>
          </a:bodyPr>
          <a:lstStyle/>
          <a:p>
            <a:pPr algn="ctr"/>
            <a:r>
              <a:rPr lang="en-US" sz="2400" dirty="0"/>
              <a:t>At a minimum you should have more nodes than the dimensionality of your input. </a:t>
            </a:r>
          </a:p>
        </p:txBody>
      </p:sp>
      <p:sp>
        <p:nvSpPr>
          <p:cNvPr id="37" name="TextBox 36">
            <a:extLst>
              <a:ext uri="{FF2B5EF4-FFF2-40B4-BE49-F238E27FC236}">
                <a16:creationId xmlns:a16="http://schemas.microsoft.com/office/drawing/2014/main" id="{16388247-2AEF-AA4B-403E-31C6A4557F2F}"/>
              </a:ext>
            </a:extLst>
          </p:cNvPr>
          <p:cNvSpPr txBox="1"/>
          <p:nvPr/>
        </p:nvSpPr>
        <p:spPr>
          <a:xfrm>
            <a:off x="2654300" y="6472891"/>
            <a:ext cx="9537700" cy="369332"/>
          </a:xfrm>
          <a:prstGeom prst="rect">
            <a:avLst/>
          </a:prstGeom>
          <a:noFill/>
        </p:spPr>
        <p:txBody>
          <a:bodyPr wrap="square">
            <a:spAutoFit/>
          </a:bodyPr>
          <a:lstStyle/>
          <a:p>
            <a:pPr algn="r"/>
            <a:r>
              <a:rPr lang="en-US" dirty="0"/>
              <a:t>https://proceedings.neurips.cc/paper/2017/file/32cbf687880eb1674a07bf717761dd3a-Paper.pdf</a:t>
            </a:r>
          </a:p>
        </p:txBody>
      </p:sp>
    </p:spTree>
    <p:extLst>
      <p:ext uri="{BB962C8B-B14F-4D97-AF65-F5344CB8AC3E}">
        <p14:creationId xmlns:p14="http://schemas.microsoft.com/office/powerpoint/2010/main" val="27152955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21" name="TextBox 20">
            <a:extLst>
              <a:ext uri="{FF2B5EF4-FFF2-40B4-BE49-F238E27FC236}">
                <a16:creationId xmlns:a16="http://schemas.microsoft.com/office/drawing/2014/main" id="{0CBA70AB-E72F-111F-671A-A099D6FA38A1}"/>
              </a:ext>
            </a:extLst>
          </p:cNvPr>
          <p:cNvSpPr txBox="1"/>
          <p:nvPr/>
        </p:nvSpPr>
        <p:spPr>
          <a:xfrm>
            <a:off x="3093200" y="1254636"/>
            <a:ext cx="6005683" cy="461665"/>
          </a:xfrm>
          <a:prstGeom prst="rect">
            <a:avLst/>
          </a:prstGeom>
          <a:noFill/>
        </p:spPr>
        <p:txBody>
          <a:bodyPr wrap="none" rtlCol="0">
            <a:spAutoFit/>
          </a:bodyPr>
          <a:lstStyle/>
          <a:p>
            <a:pPr algn="ctr"/>
            <a:r>
              <a:rPr lang="en-US" sz="2400" dirty="0"/>
              <a:t>How do we input images to a Neural Network?</a:t>
            </a:r>
          </a:p>
        </p:txBody>
      </p:sp>
      <p:pic>
        <p:nvPicPr>
          <p:cNvPr id="5" name="Graphic 4">
            <a:extLst>
              <a:ext uri="{FF2B5EF4-FFF2-40B4-BE49-F238E27FC236}">
                <a16:creationId xmlns:a16="http://schemas.microsoft.com/office/drawing/2014/main" id="{308976EB-FBC0-604F-A146-FA29500DE987}"/>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959" r="21535"/>
          <a:stretch/>
        </p:blipFill>
        <p:spPr>
          <a:xfrm>
            <a:off x="1377950" y="2588381"/>
            <a:ext cx="2108200" cy="1840321"/>
          </a:xfrm>
          <a:prstGeom prst="rect">
            <a:avLst/>
          </a:prstGeom>
        </p:spPr>
      </p:pic>
      <p:sp>
        <p:nvSpPr>
          <p:cNvPr id="7" name="TextBox 6">
            <a:extLst>
              <a:ext uri="{FF2B5EF4-FFF2-40B4-BE49-F238E27FC236}">
                <a16:creationId xmlns:a16="http://schemas.microsoft.com/office/drawing/2014/main" id="{5D8FBAC3-3708-C027-3AC7-7D897CA24D59}"/>
              </a:ext>
            </a:extLst>
          </p:cNvPr>
          <p:cNvSpPr txBox="1"/>
          <p:nvPr/>
        </p:nvSpPr>
        <p:spPr>
          <a:xfrm>
            <a:off x="330200" y="4680035"/>
            <a:ext cx="4140200" cy="461665"/>
          </a:xfrm>
          <a:prstGeom prst="rect">
            <a:avLst/>
          </a:prstGeom>
          <a:noFill/>
        </p:spPr>
        <p:txBody>
          <a:bodyPr wrap="square" rtlCol="0">
            <a:spAutoFit/>
          </a:bodyPr>
          <a:lstStyle/>
          <a:p>
            <a:pPr algn="ctr"/>
            <a:r>
              <a:rPr lang="en-US" sz="2400" dirty="0"/>
              <a:t>Can’t use a FCN</a:t>
            </a:r>
          </a:p>
        </p:txBody>
      </p:sp>
    </p:spTree>
    <p:extLst>
      <p:ext uri="{BB962C8B-B14F-4D97-AF65-F5344CB8AC3E}">
        <p14:creationId xmlns:p14="http://schemas.microsoft.com/office/powerpoint/2010/main" val="6735705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21" name="TextBox 20">
            <a:extLst>
              <a:ext uri="{FF2B5EF4-FFF2-40B4-BE49-F238E27FC236}">
                <a16:creationId xmlns:a16="http://schemas.microsoft.com/office/drawing/2014/main" id="{0CBA70AB-E72F-111F-671A-A099D6FA38A1}"/>
              </a:ext>
            </a:extLst>
          </p:cNvPr>
          <p:cNvSpPr txBox="1"/>
          <p:nvPr/>
        </p:nvSpPr>
        <p:spPr>
          <a:xfrm>
            <a:off x="3093200" y="1254636"/>
            <a:ext cx="6005683" cy="461665"/>
          </a:xfrm>
          <a:prstGeom prst="rect">
            <a:avLst/>
          </a:prstGeom>
          <a:noFill/>
        </p:spPr>
        <p:txBody>
          <a:bodyPr wrap="none" rtlCol="0">
            <a:spAutoFit/>
          </a:bodyPr>
          <a:lstStyle/>
          <a:p>
            <a:pPr algn="ctr"/>
            <a:r>
              <a:rPr lang="en-US" sz="2400" dirty="0"/>
              <a:t>How do we input images to a Neural Network?</a:t>
            </a:r>
          </a:p>
        </p:txBody>
      </p:sp>
      <p:pic>
        <p:nvPicPr>
          <p:cNvPr id="5" name="Graphic 4">
            <a:extLst>
              <a:ext uri="{FF2B5EF4-FFF2-40B4-BE49-F238E27FC236}">
                <a16:creationId xmlns:a16="http://schemas.microsoft.com/office/drawing/2014/main" id="{308976EB-FBC0-604F-A146-FA29500DE987}"/>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959" r="21535"/>
          <a:stretch/>
        </p:blipFill>
        <p:spPr>
          <a:xfrm>
            <a:off x="1377950" y="2588381"/>
            <a:ext cx="2108200" cy="1840321"/>
          </a:xfrm>
          <a:prstGeom prst="rect">
            <a:avLst/>
          </a:prstGeom>
        </p:spPr>
      </p:pic>
      <p:sp>
        <p:nvSpPr>
          <p:cNvPr id="7" name="TextBox 6">
            <a:extLst>
              <a:ext uri="{FF2B5EF4-FFF2-40B4-BE49-F238E27FC236}">
                <a16:creationId xmlns:a16="http://schemas.microsoft.com/office/drawing/2014/main" id="{5D8FBAC3-3708-C027-3AC7-7D897CA24D59}"/>
              </a:ext>
            </a:extLst>
          </p:cNvPr>
          <p:cNvSpPr txBox="1"/>
          <p:nvPr/>
        </p:nvSpPr>
        <p:spPr>
          <a:xfrm>
            <a:off x="330200" y="4680035"/>
            <a:ext cx="4140200" cy="461665"/>
          </a:xfrm>
          <a:prstGeom prst="rect">
            <a:avLst/>
          </a:prstGeom>
          <a:noFill/>
        </p:spPr>
        <p:txBody>
          <a:bodyPr wrap="square" rtlCol="0">
            <a:spAutoFit/>
          </a:bodyPr>
          <a:lstStyle/>
          <a:p>
            <a:pPr algn="ctr"/>
            <a:r>
              <a:rPr lang="en-US" sz="2400" dirty="0"/>
              <a:t>Can’t use a FCN</a:t>
            </a:r>
          </a:p>
        </p:txBody>
      </p:sp>
      <p:sp>
        <p:nvSpPr>
          <p:cNvPr id="3" name="TextBox 2">
            <a:extLst>
              <a:ext uri="{FF2B5EF4-FFF2-40B4-BE49-F238E27FC236}">
                <a16:creationId xmlns:a16="http://schemas.microsoft.com/office/drawing/2014/main" id="{50206A88-5D67-2938-07D2-5A08AB96E2EF}"/>
              </a:ext>
            </a:extLst>
          </p:cNvPr>
          <p:cNvSpPr txBox="1"/>
          <p:nvPr/>
        </p:nvSpPr>
        <p:spPr>
          <a:xfrm>
            <a:off x="4565652" y="2890948"/>
            <a:ext cx="4140200" cy="461665"/>
          </a:xfrm>
          <a:prstGeom prst="rect">
            <a:avLst/>
          </a:prstGeom>
          <a:noFill/>
        </p:spPr>
        <p:txBody>
          <a:bodyPr wrap="square" rtlCol="0">
            <a:spAutoFit/>
          </a:bodyPr>
          <a:lstStyle/>
          <a:p>
            <a:r>
              <a:rPr lang="en-US" sz="2400" dirty="0"/>
              <a:t>Let’s input a 128x128 image</a:t>
            </a:r>
          </a:p>
        </p:txBody>
      </p:sp>
      <p:pic>
        <p:nvPicPr>
          <p:cNvPr id="4" name="Picture 2">
            <a:extLst>
              <a:ext uri="{FF2B5EF4-FFF2-40B4-BE49-F238E27FC236}">
                <a16:creationId xmlns:a16="http://schemas.microsoft.com/office/drawing/2014/main" id="{267C444A-EE81-F0ED-CBC2-06FAA922D0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451" r="11829"/>
          <a:stretch/>
        </p:blipFill>
        <p:spPr bwMode="auto">
          <a:xfrm>
            <a:off x="8489952" y="2708855"/>
            <a:ext cx="812800" cy="8258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9EF5804-3C3B-4758-A320-ECB42B99F750}"/>
              </a:ext>
            </a:extLst>
          </p:cNvPr>
          <p:cNvSpPr txBox="1"/>
          <p:nvPr/>
        </p:nvSpPr>
        <p:spPr>
          <a:xfrm>
            <a:off x="4565652" y="3510079"/>
            <a:ext cx="4140200" cy="461665"/>
          </a:xfrm>
          <a:prstGeom prst="rect">
            <a:avLst/>
          </a:prstGeom>
          <a:noFill/>
        </p:spPr>
        <p:txBody>
          <a:bodyPr wrap="square" rtlCol="0">
            <a:spAutoFit/>
          </a:bodyPr>
          <a:lstStyle/>
          <a:p>
            <a:r>
              <a:rPr lang="en-US" sz="2400" dirty="0"/>
              <a:t>Need 16,384 input nodes</a:t>
            </a:r>
          </a:p>
        </p:txBody>
      </p:sp>
      <p:sp>
        <p:nvSpPr>
          <p:cNvPr id="12" name="TextBox 11">
            <a:extLst>
              <a:ext uri="{FF2B5EF4-FFF2-40B4-BE49-F238E27FC236}">
                <a16:creationId xmlns:a16="http://schemas.microsoft.com/office/drawing/2014/main" id="{F9DAB2E2-DB23-E686-E73A-1CB8B0C0B7C4}"/>
              </a:ext>
            </a:extLst>
          </p:cNvPr>
          <p:cNvSpPr txBox="1"/>
          <p:nvPr/>
        </p:nvSpPr>
        <p:spPr>
          <a:xfrm>
            <a:off x="4565652" y="5367472"/>
            <a:ext cx="6673848" cy="461665"/>
          </a:xfrm>
          <a:prstGeom prst="rect">
            <a:avLst/>
          </a:prstGeom>
          <a:noFill/>
        </p:spPr>
        <p:txBody>
          <a:bodyPr wrap="square" rtlCol="0">
            <a:spAutoFit/>
          </a:bodyPr>
          <a:lstStyle/>
          <a:p>
            <a:r>
              <a:rPr lang="en-US" sz="2400" dirty="0"/>
              <a:t>This is not trainable in a reasonable amount of time</a:t>
            </a:r>
          </a:p>
        </p:txBody>
      </p:sp>
      <p:sp>
        <p:nvSpPr>
          <p:cNvPr id="13" name="TextBox 12">
            <a:extLst>
              <a:ext uri="{FF2B5EF4-FFF2-40B4-BE49-F238E27FC236}">
                <a16:creationId xmlns:a16="http://schemas.microsoft.com/office/drawing/2014/main" id="{19B367D7-9090-73A4-E24E-73458E139998}"/>
              </a:ext>
            </a:extLst>
          </p:cNvPr>
          <p:cNvSpPr txBox="1"/>
          <p:nvPr/>
        </p:nvSpPr>
        <p:spPr>
          <a:xfrm>
            <a:off x="4565652" y="4129210"/>
            <a:ext cx="6394448" cy="461665"/>
          </a:xfrm>
          <a:prstGeom prst="rect">
            <a:avLst/>
          </a:prstGeom>
          <a:noFill/>
        </p:spPr>
        <p:txBody>
          <a:bodyPr wrap="square" rtlCol="0">
            <a:spAutoFit/>
          </a:bodyPr>
          <a:lstStyle/>
          <a:p>
            <a:r>
              <a:rPr lang="en-US" sz="2400" dirty="0"/>
              <a:t>Assume 3 layers with 16,384 nodes each</a:t>
            </a:r>
          </a:p>
        </p:txBody>
      </p:sp>
      <p:sp>
        <p:nvSpPr>
          <p:cNvPr id="14" name="TextBox 13">
            <a:extLst>
              <a:ext uri="{FF2B5EF4-FFF2-40B4-BE49-F238E27FC236}">
                <a16:creationId xmlns:a16="http://schemas.microsoft.com/office/drawing/2014/main" id="{48F92C4F-4BB3-2945-EB34-4FC380B38F4F}"/>
              </a:ext>
            </a:extLst>
          </p:cNvPr>
          <p:cNvSpPr txBox="1"/>
          <p:nvPr/>
        </p:nvSpPr>
        <p:spPr>
          <a:xfrm>
            <a:off x="4565652" y="4748341"/>
            <a:ext cx="6394448" cy="461665"/>
          </a:xfrm>
          <a:prstGeom prst="rect">
            <a:avLst/>
          </a:prstGeom>
          <a:noFill/>
        </p:spPr>
        <p:txBody>
          <a:bodyPr wrap="square" rtlCol="0">
            <a:spAutoFit/>
          </a:bodyPr>
          <a:lstStyle/>
          <a:p>
            <a:r>
              <a:rPr lang="en-US" sz="2400" dirty="0"/>
              <a:t>(16,384x2x16,384)x3 + 2x16,384 = 1.6 billion</a:t>
            </a:r>
          </a:p>
        </p:txBody>
      </p:sp>
      <p:sp>
        <p:nvSpPr>
          <p:cNvPr id="15" name="TextBox 14">
            <a:extLst>
              <a:ext uri="{FF2B5EF4-FFF2-40B4-BE49-F238E27FC236}">
                <a16:creationId xmlns:a16="http://schemas.microsoft.com/office/drawing/2014/main" id="{5165D00D-E77C-01AB-76CD-6A8CFF2A3D56}"/>
              </a:ext>
            </a:extLst>
          </p:cNvPr>
          <p:cNvSpPr txBox="1"/>
          <p:nvPr/>
        </p:nvSpPr>
        <p:spPr>
          <a:xfrm>
            <a:off x="4565652" y="5986603"/>
            <a:ext cx="6673848" cy="461665"/>
          </a:xfrm>
          <a:prstGeom prst="rect">
            <a:avLst/>
          </a:prstGeom>
          <a:noFill/>
        </p:spPr>
        <p:txBody>
          <a:bodyPr wrap="square" rtlCol="0">
            <a:spAutoFit/>
          </a:bodyPr>
          <a:lstStyle/>
          <a:p>
            <a:r>
              <a:rPr lang="en-US" sz="2400" dirty="0"/>
              <a:t>Does not model inherent structure of images</a:t>
            </a:r>
          </a:p>
        </p:txBody>
      </p:sp>
    </p:spTree>
    <p:extLst>
      <p:ext uri="{BB962C8B-B14F-4D97-AF65-F5344CB8AC3E}">
        <p14:creationId xmlns:p14="http://schemas.microsoft.com/office/powerpoint/2010/main" val="979132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BE203219-F66B-C8F6-57DB-7DA29817BC6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646" t="32273" r="15313" b="27272"/>
          <a:stretch/>
        </p:blipFill>
        <p:spPr>
          <a:xfrm>
            <a:off x="1026703" y="2453199"/>
            <a:ext cx="10327097" cy="3136900"/>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Tree>
    <p:extLst>
      <p:ext uri="{BB962C8B-B14F-4D97-AF65-F5344CB8AC3E}">
        <p14:creationId xmlns:p14="http://schemas.microsoft.com/office/powerpoint/2010/main" val="31194611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pic>
        <p:nvPicPr>
          <p:cNvPr id="38916" name="Picture 4">
            <a:extLst>
              <a:ext uri="{FF2B5EF4-FFF2-40B4-BE49-F238E27FC236}">
                <a16:creationId xmlns:a16="http://schemas.microsoft.com/office/drawing/2014/main" id="{823F6CA1-B03A-DDC8-F6B4-EE81C1A8D1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0549"/>
          <a:stretch/>
        </p:blipFill>
        <p:spPr bwMode="auto">
          <a:xfrm>
            <a:off x="2733675" y="1361075"/>
            <a:ext cx="6724650" cy="40071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06B1ECB-442F-02CB-D13C-433F04F27824}"/>
              </a:ext>
            </a:extLst>
          </p:cNvPr>
          <p:cNvSpPr txBox="1"/>
          <p:nvPr/>
        </p:nvSpPr>
        <p:spPr>
          <a:xfrm>
            <a:off x="3333750" y="5643435"/>
            <a:ext cx="5524500" cy="461665"/>
          </a:xfrm>
          <a:prstGeom prst="rect">
            <a:avLst/>
          </a:prstGeom>
          <a:noFill/>
        </p:spPr>
        <p:txBody>
          <a:bodyPr wrap="square" rtlCol="0">
            <a:spAutoFit/>
          </a:bodyPr>
          <a:lstStyle/>
          <a:p>
            <a:pPr algn="ctr"/>
            <a:r>
              <a:rPr lang="en-US" sz="2400" dirty="0"/>
              <a:t>MNIST as an example (28x28px) images </a:t>
            </a:r>
          </a:p>
        </p:txBody>
      </p:sp>
    </p:spTree>
    <p:extLst>
      <p:ext uri="{BB962C8B-B14F-4D97-AF65-F5344CB8AC3E}">
        <p14:creationId xmlns:p14="http://schemas.microsoft.com/office/powerpoint/2010/main" val="3646102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Machine Learning</a:t>
            </a:r>
          </a:p>
        </p:txBody>
      </p:sp>
      <p:sp>
        <p:nvSpPr>
          <p:cNvPr id="20" name="TextBox 19">
            <a:extLst>
              <a:ext uri="{FF2B5EF4-FFF2-40B4-BE49-F238E27FC236}">
                <a16:creationId xmlns:a16="http://schemas.microsoft.com/office/drawing/2014/main" id="{7218BA55-F20F-A0D2-833F-D4AEB17CD159}"/>
              </a:ext>
            </a:extLst>
          </p:cNvPr>
          <p:cNvSpPr txBox="1"/>
          <p:nvPr/>
        </p:nvSpPr>
        <p:spPr>
          <a:xfrm>
            <a:off x="4464621" y="1254636"/>
            <a:ext cx="3262816" cy="461665"/>
          </a:xfrm>
          <a:prstGeom prst="rect">
            <a:avLst/>
          </a:prstGeom>
          <a:noFill/>
        </p:spPr>
        <p:txBody>
          <a:bodyPr wrap="none" rtlCol="0">
            <a:spAutoFit/>
          </a:bodyPr>
          <a:lstStyle/>
          <a:p>
            <a:pPr algn="ctr"/>
            <a:r>
              <a:rPr lang="en-US" sz="2400" dirty="0"/>
              <a:t>How do machines learn?</a:t>
            </a:r>
          </a:p>
        </p:txBody>
      </p:sp>
      <p:sp>
        <p:nvSpPr>
          <p:cNvPr id="4" name="TextBox 3">
            <a:extLst>
              <a:ext uri="{FF2B5EF4-FFF2-40B4-BE49-F238E27FC236}">
                <a16:creationId xmlns:a16="http://schemas.microsoft.com/office/drawing/2014/main" id="{6E4912CB-F2DA-D157-D254-386D194CB0E4}"/>
              </a:ext>
            </a:extLst>
          </p:cNvPr>
          <p:cNvSpPr txBox="1"/>
          <p:nvPr/>
        </p:nvSpPr>
        <p:spPr>
          <a:xfrm>
            <a:off x="2909403" y="1902285"/>
            <a:ext cx="6373283" cy="461665"/>
          </a:xfrm>
          <a:prstGeom prst="rect">
            <a:avLst/>
          </a:prstGeom>
          <a:noFill/>
        </p:spPr>
        <p:txBody>
          <a:bodyPr wrap="none" rtlCol="0">
            <a:spAutoFit/>
          </a:bodyPr>
          <a:lstStyle/>
          <a:p>
            <a:pPr algn="ctr"/>
            <a:r>
              <a:rPr lang="en-US" sz="2400" dirty="0"/>
              <a:t>Feature Extraction followed by Feature Reasoning</a:t>
            </a:r>
          </a:p>
        </p:txBody>
      </p:sp>
    </p:spTree>
    <p:extLst>
      <p:ext uri="{BB962C8B-B14F-4D97-AF65-F5344CB8AC3E}">
        <p14:creationId xmlns:p14="http://schemas.microsoft.com/office/powerpoint/2010/main" val="40582125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pic>
        <p:nvPicPr>
          <p:cNvPr id="38914" name="Picture 2">
            <a:extLst>
              <a:ext uri="{FF2B5EF4-FFF2-40B4-BE49-F238E27FC236}">
                <a16:creationId xmlns:a16="http://schemas.microsoft.com/office/drawing/2014/main" id="{8BFBF321-B515-F033-326F-35171DD65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200" y="2311400"/>
            <a:ext cx="3011254" cy="32919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87E6C3E-155D-80DA-1819-6F675A0DD917}"/>
              </a:ext>
            </a:extLst>
          </p:cNvPr>
          <p:cNvSpPr txBox="1"/>
          <p:nvPr/>
        </p:nvSpPr>
        <p:spPr>
          <a:xfrm>
            <a:off x="1389012" y="5763136"/>
            <a:ext cx="1125629" cy="461665"/>
          </a:xfrm>
          <a:prstGeom prst="rect">
            <a:avLst/>
          </a:prstGeom>
          <a:noFill/>
        </p:spPr>
        <p:txBody>
          <a:bodyPr wrap="none" rtlCol="0">
            <a:spAutoFit/>
          </a:bodyPr>
          <a:lstStyle/>
          <a:p>
            <a:pPr algn="ctr"/>
            <a:r>
              <a:rPr lang="en-US" sz="2400" dirty="0"/>
              <a:t>(28x28)</a:t>
            </a:r>
          </a:p>
        </p:txBody>
      </p:sp>
      <p:pic>
        <p:nvPicPr>
          <p:cNvPr id="4" name="Picture 4">
            <a:extLst>
              <a:ext uri="{FF2B5EF4-FFF2-40B4-BE49-F238E27FC236}">
                <a16:creationId xmlns:a16="http://schemas.microsoft.com/office/drawing/2014/main" id="{2C643400-DE81-C7E6-E994-F18C2D19D7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7394" b="81157"/>
          <a:stretch/>
        </p:blipFill>
        <p:spPr bwMode="auto">
          <a:xfrm>
            <a:off x="215849" y="1021263"/>
            <a:ext cx="1008327" cy="113036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A5D877E-94BD-744A-7EB0-36F0F38FEAFA}"/>
              </a:ext>
            </a:extLst>
          </p:cNvPr>
          <p:cNvCxnSpPr/>
          <p:nvPr/>
        </p:nvCxnSpPr>
        <p:spPr>
          <a:xfrm>
            <a:off x="838200" y="2159000"/>
            <a:ext cx="152400" cy="3175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4CFC42A-4430-B9E0-CCC0-558E4AC07ADD}"/>
              </a:ext>
            </a:extLst>
          </p:cNvPr>
          <p:cNvSpPr txBox="1"/>
          <p:nvPr/>
        </p:nvSpPr>
        <p:spPr>
          <a:xfrm>
            <a:off x="-328972" y="6130375"/>
            <a:ext cx="4561596" cy="461665"/>
          </a:xfrm>
          <a:prstGeom prst="rect">
            <a:avLst/>
          </a:prstGeom>
          <a:noFill/>
        </p:spPr>
        <p:txBody>
          <a:bodyPr wrap="square" rtlCol="0">
            <a:spAutoFit/>
          </a:bodyPr>
          <a:lstStyle/>
          <a:p>
            <a:pPr algn="ctr"/>
            <a:r>
              <a:rPr lang="en-US" sz="2400" dirty="0"/>
              <a:t>Input Values</a:t>
            </a:r>
          </a:p>
        </p:txBody>
      </p:sp>
    </p:spTree>
    <p:extLst>
      <p:ext uri="{BB962C8B-B14F-4D97-AF65-F5344CB8AC3E}">
        <p14:creationId xmlns:p14="http://schemas.microsoft.com/office/powerpoint/2010/main" val="32353892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a:extLst>
              <a:ext uri="{FF2B5EF4-FFF2-40B4-BE49-F238E27FC236}">
                <a16:creationId xmlns:a16="http://schemas.microsoft.com/office/drawing/2014/main" id="{7CE5AAE1-9CF5-EE35-C0EF-4F180F7D57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200" y="2309853"/>
            <a:ext cx="4506237" cy="32935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3" name="TextBox 2">
            <a:extLst>
              <a:ext uri="{FF2B5EF4-FFF2-40B4-BE49-F238E27FC236}">
                <a16:creationId xmlns:a16="http://schemas.microsoft.com/office/drawing/2014/main" id="{E87E6C3E-155D-80DA-1819-6F675A0DD917}"/>
              </a:ext>
            </a:extLst>
          </p:cNvPr>
          <p:cNvSpPr txBox="1"/>
          <p:nvPr/>
        </p:nvSpPr>
        <p:spPr>
          <a:xfrm>
            <a:off x="1389012" y="5763136"/>
            <a:ext cx="1125629" cy="461665"/>
          </a:xfrm>
          <a:prstGeom prst="rect">
            <a:avLst/>
          </a:prstGeom>
          <a:noFill/>
        </p:spPr>
        <p:txBody>
          <a:bodyPr wrap="none" rtlCol="0">
            <a:spAutoFit/>
          </a:bodyPr>
          <a:lstStyle/>
          <a:p>
            <a:pPr algn="ctr"/>
            <a:r>
              <a:rPr lang="en-US" sz="2400" dirty="0"/>
              <a:t>(28x28)</a:t>
            </a:r>
          </a:p>
        </p:txBody>
      </p:sp>
      <p:sp>
        <p:nvSpPr>
          <p:cNvPr id="6" name="TextBox 5">
            <a:extLst>
              <a:ext uri="{FF2B5EF4-FFF2-40B4-BE49-F238E27FC236}">
                <a16:creationId xmlns:a16="http://schemas.microsoft.com/office/drawing/2014/main" id="{B9AA7880-FA03-9AFC-E066-69C3AB7BD0EC}"/>
              </a:ext>
            </a:extLst>
          </p:cNvPr>
          <p:cNvSpPr txBox="1"/>
          <p:nvPr/>
        </p:nvSpPr>
        <p:spPr>
          <a:xfrm>
            <a:off x="7322696" y="1688045"/>
            <a:ext cx="4423104" cy="1938992"/>
          </a:xfrm>
          <a:prstGeom prst="rect">
            <a:avLst/>
          </a:prstGeom>
          <a:noFill/>
        </p:spPr>
        <p:txBody>
          <a:bodyPr wrap="square" rtlCol="0">
            <a:spAutoFit/>
          </a:bodyPr>
          <a:lstStyle/>
          <a:p>
            <a:pPr marL="457200" indent="-457200">
              <a:buFont typeface="+mj-lt"/>
              <a:buAutoNum type="arabicPeriod"/>
            </a:pPr>
            <a:r>
              <a:rPr lang="en-US" sz="2400" dirty="0"/>
              <a:t>have each hidden neuron process a small window of the input, called the “receptive field”. </a:t>
            </a:r>
          </a:p>
          <a:p>
            <a:endParaRPr lang="en-US" sz="2400" dirty="0"/>
          </a:p>
        </p:txBody>
      </p:sp>
      <p:sp>
        <p:nvSpPr>
          <p:cNvPr id="7" name="TextBox 6">
            <a:extLst>
              <a:ext uri="{FF2B5EF4-FFF2-40B4-BE49-F238E27FC236}">
                <a16:creationId xmlns:a16="http://schemas.microsoft.com/office/drawing/2014/main" id="{2AFB05B9-8CAA-6C43-2AFC-3A2FA929CE24}"/>
              </a:ext>
            </a:extLst>
          </p:cNvPr>
          <p:cNvSpPr txBox="1"/>
          <p:nvPr/>
        </p:nvSpPr>
        <p:spPr>
          <a:xfrm>
            <a:off x="3868604" y="4556636"/>
            <a:ext cx="814647" cy="461665"/>
          </a:xfrm>
          <a:prstGeom prst="rect">
            <a:avLst/>
          </a:prstGeom>
          <a:noFill/>
        </p:spPr>
        <p:txBody>
          <a:bodyPr wrap="none" rtlCol="0">
            <a:spAutoFit/>
          </a:bodyPr>
          <a:lstStyle/>
          <a:p>
            <a:pPr algn="ctr"/>
            <a:r>
              <a:rPr lang="en-US" sz="2400" dirty="0"/>
              <a:t>(5x5)</a:t>
            </a:r>
          </a:p>
        </p:txBody>
      </p:sp>
      <p:sp>
        <p:nvSpPr>
          <p:cNvPr id="4" name="TextBox 3">
            <a:extLst>
              <a:ext uri="{FF2B5EF4-FFF2-40B4-BE49-F238E27FC236}">
                <a16:creationId xmlns:a16="http://schemas.microsoft.com/office/drawing/2014/main" id="{F5766969-E24A-5EF6-20EE-3A6BE83F0FFA}"/>
              </a:ext>
            </a:extLst>
          </p:cNvPr>
          <p:cNvSpPr txBox="1"/>
          <p:nvPr/>
        </p:nvSpPr>
        <p:spPr>
          <a:xfrm>
            <a:off x="4818637" y="3587139"/>
            <a:ext cx="2690114" cy="1569660"/>
          </a:xfrm>
          <a:prstGeom prst="rect">
            <a:avLst/>
          </a:prstGeom>
          <a:noFill/>
        </p:spPr>
        <p:txBody>
          <a:bodyPr wrap="square" rtlCol="0">
            <a:spAutoFit/>
          </a:bodyPr>
          <a:lstStyle/>
          <a:p>
            <a:pPr algn="ctr"/>
            <a:r>
              <a:rPr lang="en-US" sz="2400" dirty="0"/>
              <a:t>Grid of weights we multiply by the input to get a single output value</a:t>
            </a:r>
          </a:p>
        </p:txBody>
      </p:sp>
      <p:sp>
        <p:nvSpPr>
          <p:cNvPr id="5" name="TextBox 4">
            <a:extLst>
              <a:ext uri="{FF2B5EF4-FFF2-40B4-BE49-F238E27FC236}">
                <a16:creationId xmlns:a16="http://schemas.microsoft.com/office/drawing/2014/main" id="{183E261E-FFEF-8B1B-6018-C4D326E15156}"/>
              </a:ext>
            </a:extLst>
          </p:cNvPr>
          <p:cNvSpPr txBox="1"/>
          <p:nvPr/>
        </p:nvSpPr>
        <p:spPr>
          <a:xfrm>
            <a:off x="-328972" y="6130375"/>
            <a:ext cx="4561596" cy="461665"/>
          </a:xfrm>
          <a:prstGeom prst="rect">
            <a:avLst/>
          </a:prstGeom>
          <a:noFill/>
        </p:spPr>
        <p:txBody>
          <a:bodyPr wrap="square" rtlCol="0">
            <a:spAutoFit/>
          </a:bodyPr>
          <a:lstStyle/>
          <a:p>
            <a:pPr algn="ctr"/>
            <a:r>
              <a:rPr lang="en-US" sz="2400" dirty="0"/>
              <a:t>Input Values</a:t>
            </a:r>
          </a:p>
        </p:txBody>
      </p:sp>
    </p:spTree>
    <p:extLst>
      <p:ext uri="{BB962C8B-B14F-4D97-AF65-F5344CB8AC3E}">
        <p14:creationId xmlns:p14="http://schemas.microsoft.com/office/powerpoint/2010/main" val="38074433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a:extLst>
              <a:ext uri="{FF2B5EF4-FFF2-40B4-BE49-F238E27FC236}">
                <a16:creationId xmlns:a16="http://schemas.microsoft.com/office/drawing/2014/main" id="{C6934F95-DDA7-D288-A9E1-9927FD18B1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200" y="2309852"/>
            <a:ext cx="6408304" cy="32935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3" name="TextBox 2">
            <a:extLst>
              <a:ext uri="{FF2B5EF4-FFF2-40B4-BE49-F238E27FC236}">
                <a16:creationId xmlns:a16="http://schemas.microsoft.com/office/drawing/2014/main" id="{E87E6C3E-155D-80DA-1819-6F675A0DD917}"/>
              </a:ext>
            </a:extLst>
          </p:cNvPr>
          <p:cNvSpPr txBox="1"/>
          <p:nvPr/>
        </p:nvSpPr>
        <p:spPr>
          <a:xfrm>
            <a:off x="1389012" y="5763136"/>
            <a:ext cx="1125629" cy="461665"/>
          </a:xfrm>
          <a:prstGeom prst="rect">
            <a:avLst/>
          </a:prstGeom>
          <a:noFill/>
        </p:spPr>
        <p:txBody>
          <a:bodyPr wrap="none" rtlCol="0">
            <a:spAutoFit/>
          </a:bodyPr>
          <a:lstStyle/>
          <a:p>
            <a:pPr algn="ctr"/>
            <a:r>
              <a:rPr lang="en-US" sz="2400" dirty="0"/>
              <a:t>(28x28)</a:t>
            </a:r>
          </a:p>
        </p:txBody>
      </p:sp>
      <p:sp>
        <p:nvSpPr>
          <p:cNvPr id="6" name="TextBox 5">
            <a:extLst>
              <a:ext uri="{FF2B5EF4-FFF2-40B4-BE49-F238E27FC236}">
                <a16:creationId xmlns:a16="http://schemas.microsoft.com/office/drawing/2014/main" id="{49B20124-46F4-F20F-D7C0-04817037BE4C}"/>
              </a:ext>
            </a:extLst>
          </p:cNvPr>
          <p:cNvSpPr txBox="1"/>
          <p:nvPr/>
        </p:nvSpPr>
        <p:spPr>
          <a:xfrm>
            <a:off x="7322696" y="1688045"/>
            <a:ext cx="4423104" cy="2677656"/>
          </a:xfrm>
          <a:prstGeom prst="rect">
            <a:avLst/>
          </a:prstGeom>
          <a:noFill/>
        </p:spPr>
        <p:txBody>
          <a:bodyPr wrap="square" rtlCol="0">
            <a:spAutoFit/>
          </a:bodyPr>
          <a:lstStyle/>
          <a:p>
            <a:pPr marL="457200" indent="-457200">
              <a:buFont typeface="+mj-lt"/>
              <a:buAutoNum type="arabicPeriod"/>
            </a:pPr>
            <a:r>
              <a:rPr lang="en-US" sz="2400" dirty="0"/>
              <a:t>have each hidden neuron process a small window of the input, called the “receptive field”. </a:t>
            </a:r>
          </a:p>
          <a:p>
            <a:pPr marL="457200" indent="-457200">
              <a:buFont typeface="+mj-lt"/>
              <a:buAutoNum type="arabicPeriod"/>
            </a:pPr>
            <a:r>
              <a:rPr lang="en-US" sz="2400" dirty="0"/>
              <a:t>Slide the receptive field across the image.</a:t>
            </a:r>
          </a:p>
          <a:p>
            <a:endParaRPr lang="en-US" sz="2400" dirty="0"/>
          </a:p>
        </p:txBody>
      </p:sp>
      <p:sp>
        <p:nvSpPr>
          <p:cNvPr id="7" name="TextBox 6">
            <a:extLst>
              <a:ext uri="{FF2B5EF4-FFF2-40B4-BE49-F238E27FC236}">
                <a16:creationId xmlns:a16="http://schemas.microsoft.com/office/drawing/2014/main" id="{77F7847E-C91E-9DA9-74CF-96D6629628EB}"/>
              </a:ext>
            </a:extLst>
          </p:cNvPr>
          <p:cNvSpPr txBox="1"/>
          <p:nvPr/>
        </p:nvSpPr>
        <p:spPr>
          <a:xfrm>
            <a:off x="5097412" y="5532303"/>
            <a:ext cx="1125629" cy="461665"/>
          </a:xfrm>
          <a:prstGeom prst="rect">
            <a:avLst/>
          </a:prstGeom>
          <a:noFill/>
        </p:spPr>
        <p:txBody>
          <a:bodyPr wrap="none" rtlCol="0">
            <a:spAutoFit/>
          </a:bodyPr>
          <a:lstStyle/>
          <a:p>
            <a:pPr algn="ctr"/>
            <a:r>
              <a:rPr lang="en-US" sz="2400" dirty="0"/>
              <a:t>(24x24)</a:t>
            </a:r>
          </a:p>
        </p:txBody>
      </p:sp>
      <p:sp>
        <p:nvSpPr>
          <p:cNvPr id="4" name="TextBox 3">
            <a:extLst>
              <a:ext uri="{FF2B5EF4-FFF2-40B4-BE49-F238E27FC236}">
                <a16:creationId xmlns:a16="http://schemas.microsoft.com/office/drawing/2014/main" id="{D6E04A88-FF23-FCD0-A640-C2E24F124A8A}"/>
              </a:ext>
            </a:extLst>
          </p:cNvPr>
          <p:cNvSpPr txBox="1"/>
          <p:nvPr/>
        </p:nvSpPr>
        <p:spPr>
          <a:xfrm>
            <a:off x="3379428" y="5993968"/>
            <a:ext cx="4561596" cy="461665"/>
          </a:xfrm>
          <a:prstGeom prst="rect">
            <a:avLst/>
          </a:prstGeom>
          <a:noFill/>
        </p:spPr>
        <p:txBody>
          <a:bodyPr wrap="square" rtlCol="0">
            <a:spAutoFit/>
          </a:bodyPr>
          <a:lstStyle/>
          <a:p>
            <a:pPr algn="ctr"/>
            <a:r>
              <a:rPr lang="en-US" sz="2400" dirty="0"/>
              <a:t>Output Values</a:t>
            </a:r>
          </a:p>
        </p:txBody>
      </p:sp>
      <p:sp>
        <p:nvSpPr>
          <p:cNvPr id="5" name="TextBox 4">
            <a:extLst>
              <a:ext uri="{FF2B5EF4-FFF2-40B4-BE49-F238E27FC236}">
                <a16:creationId xmlns:a16="http://schemas.microsoft.com/office/drawing/2014/main" id="{CA9A6B7E-0F21-1E5C-06FB-3A2646E70E64}"/>
              </a:ext>
            </a:extLst>
          </p:cNvPr>
          <p:cNvSpPr txBox="1"/>
          <p:nvPr/>
        </p:nvSpPr>
        <p:spPr>
          <a:xfrm>
            <a:off x="-328972" y="6130375"/>
            <a:ext cx="4561596" cy="461665"/>
          </a:xfrm>
          <a:prstGeom prst="rect">
            <a:avLst/>
          </a:prstGeom>
          <a:noFill/>
        </p:spPr>
        <p:txBody>
          <a:bodyPr wrap="square" rtlCol="0">
            <a:spAutoFit/>
          </a:bodyPr>
          <a:lstStyle/>
          <a:p>
            <a:pPr algn="ctr"/>
            <a:r>
              <a:rPr lang="en-US" sz="2400" dirty="0"/>
              <a:t>Input Values</a:t>
            </a:r>
          </a:p>
        </p:txBody>
      </p:sp>
    </p:spTree>
    <p:extLst>
      <p:ext uri="{BB962C8B-B14F-4D97-AF65-F5344CB8AC3E}">
        <p14:creationId xmlns:p14="http://schemas.microsoft.com/office/powerpoint/2010/main" val="28216056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2C8AC97C-1E84-F9BB-8061-FEC749DD1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200" y="2309851"/>
            <a:ext cx="6408304" cy="32935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3" name="TextBox 2">
            <a:extLst>
              <a:ext uri="{FF2B5EF4-FFF2-40B4-BE49-F238E27FC236}">
                <a16:creationId xmlns:a16="http://schemas.microsoft.com/office/drawing/2014/main" id="{E87E6C3E-155D-80DA-1819-6F675A0DD917}"/>
              </a:ext>
            </a:extLst>
          </p:cNvPr>
          <p:cNvSpPr txBox="1"/>
          <p:nvPr/>
        </p:nvSpPr>
        <p:spPr>
          <a:xfrm>
            <a:off x="1389012" y="5763136"/>
            <a:ext cx="1125629" cy="461665"/>
          </a:xfrm>
          <a:prstGeom prst="rect">
            <a:avLst/>
          </a:prstGeom>
          <a:noFill/>
        </p:spPr>
        <p:txBody>
          <a:bodyPr wrap="none" rtlCol="0">
            <a:spAutoFit/>
          </a:bodyPr>
          <a:lstStyle/>
          <a:p>
            <a:pPr algn="ctr"/>
            <a:r>
              <a:rPr lang="en-US" sz="2400" dirty="0"/>
              <a:t>(28x28)</a:t>
            </a:r>
          </a:p>
        </p:txBody>
      </p:sp>
      <p:sp>
        <p:nvSpPr>
          <p:cNvPr id="5" name="TextBox 4">
            <a:extLst>
              <a:ext uri="{FF2B5EF4-FFF2-40B4-BE49-F238E27FC236}">
                <a16:creationId xmlns:a16="http://schemas.microsoft.com/office/drawing/2014/main" id="{A9CC33CF-4226-06E1-CDFA-5A4EA8413AEC}"/>
              </a:ext>
            </a:extLst>
          </p:cNvPr>
          <p:cNvSpPr txBox="1"/>
          <p:nvPr/>
        </p:nvSpPr>
        <p:spPr>
          <a:xfrm>
            <a:off x="7322696" y="1688045"/>
            <a:ext cx="4423104" cy="2677656"/>
          </a:xfrm>
          <a:prstGeom prst="rect">
            <a:avLst/>
          </a:prstGeom>
          <a:noFill/>
        </p:spPr>
        <p:txBody>
          <a:bodyPr wrap="square" rtlCol="0">
            <a:spAutoFit/>
          </a:bodyPr>
          <a:lstStyle/>
          <a:p>
            <a:pPr marL="457200" indent="-457200">
              <a:buFont typeface="+mj-lt"/>
              <a:buAutoNum type="arabicPeriod"/>
            </a:pPr>
            <a:r>
              <a:rPr lang="en-US" sz="2400" dirty="0"/>
              <a:t>have each hidden neuron process a small window of the input, called the “receptive field”. </a:t>
            </a:r>
          </a:p>
          <a:p>
            <a:pPr marL="457200" indent="-457200">
              <a:buFont typeface="+mj-lt"/>
              <a:buAutoNum type="arabicPeriod"/>
            </a:pPr>
            <a:r>
              <a:rPr lang="en-US" sz="2400" dirty="0"/>
              <a:t>Slide the receptive field across the image.</a:t>
            </a:r>
          </a:p>
          <a:p>
            <a:endParaRPr lang="en-US" sz="2400" dirty="0"/>
          </a:p>
        </p:txBody>
      </p:sp>
      <p:sp>
        <p:nvSpPr>
          <p:cNvPr id="7" name="TextBox 6">
            <a:extLst>
              <a:ext uri="{FF2B5EF4-FFF2-40B4-BE49-F238E27FC236}">
                <a16:creationId xmlns:a16="http://schemas.microsoft.com/office/drawing/2014/main" id="{C6116856-4F61-E229-5A64-A36B3756F043}"/>
              </a:ext>
            </a:extLst>
          </p:cNvPr>
          <p:cNvSpPr txBox="1"/>
          <p:nvPr/>
        </p:nvSpPr>
        <p:spPr>
          <a:xfrm>
            <a:off x="7462396" y="4198203"/>
            <a:ext cx="4423104" cy="1200329"/>
          </a:xfrm>
          <a:prstGeom prst="rect">
            <a:avLst/>
          </a:prstGeom>
          <a:noFill/>
        </p:spPr>
        <p:txBody>
          <a:bodyPr wrap="square" rtlCol="0">
            <a:spAutoFit/>
          </a:bodyPr>
          <a:lstStyle/>
          <a:p>
            <a:r>
              <a:rPr lang="en-US" sz="2400" b="1" dirty="0"/>
              <a:t>Kernel (or Filter):</a:t>
            </a:r>
            <a:r>
              <a:rPr lang="en-US" sz="2400" dirty="0"/>
              <a:t> the weights applied inside the receptive field to obtain the next layer output.</a:t>
            </a:r>
          </a:p>
        </p:txBody>
      </p:sp>
      <p:sp>
        <p:nvSpPr>
          <p:cNvPr id="8" name="TextBox 7">
            <a:extLst>
              <a:ext uri="{FF2B5EF4-FFF2-40B4-BE49-F238E27FC236}">
                <a16:creationId xmlns:a16="http://schemas.microsoft.com/office/drawing/2014/main" id="{B781190A-C1A3-2181-E33D-F31AE29F275C}"/>
              </a:ext>
            </a:extLst>
          </p:cNvPr>
          <p:cNvSpPr txBox="1"/>
          <p:nvPr/>
        </p:nvSpPr>
        <p:spPr>
          <a:xfrm>
            <a:off x="5097412" y="5532303"/>
            <a:ext cx="1125629" cy="461665"/>
          </a:xfrm>
          <a:prstGeom prst="rect">
            <a:avLst/>
          </a:prstGeom>
          <a:noFill/>
        </p:spPr>
        <p:txBody>
          <a:bodyPr wrap="none" rtlCol="0">
            <a:spAutoFit/>
          </a:bodyPr>
          <a:lstStyle/>
          <a:p>
            <a:pPr algn="ctr"/>
            <a:r>
              <a:rPr lang="en-US" sz="2400" dirty="0"/>
              <a:t>(24x24)</a:t>
            </a:r>
          </a:p>
        </p:txBody>
      </p:sp>
      <p:sp>
        <p:nvSpPr>
          <p:cNvPr id="9" name="TextBox 8">
            <a:extLst>
              <a:ext uri="{FF2B5EF4-FFF2-40B4-BE49-F238E27FC236}">
                <a16:creationId xmlns:a16="http://schemas.microsoft.com/office/drawing/2014/main" id="{F07CA325-C4C0-FD0C-E4D6-0A2EF5F86767}"/>
              </a:ext>
            </a:extLst>
          </p:cNvPr>
          <p:cNvSpPr txBox="1"/>
          <p:nvPr/>
        </p:nvSpPr>
        <p:spPr>
          <a:xfrm>
            <a:off x="1801104" y="1847131"/>
            <a:ext cx="4561596" cy="461665"/>
          </a:xfrm>
          <a:prstGeom prst="rect">
            <a:avLst/>
          </a:prstGeom>
          <a:noFill/>
        </p:spPr>
        <p:txBody>
          <a:bodyPr wrap="square" rtlCol="0">
            <a:spAutoFit/>
          </a:bodyPr>
          <a:lstStyle/>
          <a:p>
            <a:pPr algn="ctr"/>
            <a:r>
              <a:rPr lang="en-US" sz="2400" dirty="0"/>
              <a:t>Same Weights (Kernel)</a:t>
            </a:r>
          </a:p>
        </p:txBody>
      </p:sp>
      <p:cxnSp>
        <p:nvCxnSpPr>
          <p:cNvPr id="11" name="Straight Arrow Connector 10">
            <a:extLst>
              <a:ext uri="{FF2B5EF4-FFF2-40B4-BE49-F238E27FC236}">
                <a16:creationId xmlns:a16="http://schemas.microsoft.com/office/drawing/2014/main" id="{DFA28DF8-135B-06FA-C599-7A61F55E4ADE}"/>
              </a:ext>
            </a:extLst>
          </p:cNvPr>
          <p:cNvCxnSpPr/>
          <p:nvPr/>
        </p:nvCxnSpPr>
        <p:spPr>
          <a:xfrm flipH="1">
            <a:off x="3949700" y="2309851"/>
            <a:ext cx="101600" cy="3317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6F539EC-4909-E11D-B57E-811BE88CE727}"/>
              </a:ext>
            </a:extLst>
          </p:cNvPr>
          <p:cNvSpPr txBox="1"/>
          <p:nvPr/>
        </p:nvSpPr>
        <p:spPr>
          <a:xfrm>
            <a:off x="-328972" y="6130375"/>
            <a:ext cx="4561596" cy="461665"/>
          </a:xfrm>
          <a:prstGeom prst="rect">
            <a:avLst/>
          </a:prstGeom>
          <a:noFill/>
        </p:spPr>
        <p:txBody>
          <a:bodyPr wrap="square" rtlCol="0">
            <a:spAutoFit/>
          </a:bodyPr>
          <a:lstStyle/>
          <a:p>
            <a:pPr algn="ctr"/>
            <a:r>
              <a:rPr lang="en-US" sz="2400" dirty="0"/>
              <a:t>Input Values</a:t>
            </a:r>
          </a:p>
        </p:txBody>
      </p:sp>
      <p:sp>
        <p:nvSpPr>
          <p:cNvPr id="10" name="TextBox 9">
            <a:extLst>
              <a:ext uri="{FF2B5EF4-FFF2-40B4-BE49-F238E27FC236}">
                <a16:creationId xmlns:a16="http://schemas.microsoft.com/office/drawing/2014/main" id="{7D0D493D-4BD7-83BB-1B83-7B39D5757B9F}"/>
              </a:ext>
            </a:extLst>
          </p:cNvPr>
          <p:cNvSpPr txBox="1"/>
          <p:nvPr/>
        </p:nvSpPr>
        <p:spPr>
          <a:xfrm>
            <a:off x="3379428" y="5993968"/>
            <a:ext cx="4561596" cy="461665"/>
          </a:xfrm>
          <a:prstGeom prst="rect">
            <a:avLst/>
          </a:prstGeom>
          <a:noFill/>
        </p:spPr>
        <p:txBody>
          <a:bodyPr wrap="square" rtlCol="0">
            <a:spAutoFit/>
          </a:bodyPr>
          <a:lstStyle/>
          <a:p>
            <a:pPr algn="ctr"/>
            <a:r>
              <a:rPr lang="en-US" sz="2400" dirty="0"/>
              <a:t>Output Values</a:t>
            </a:r>
          </a:p>
        </p:txBody>
      </p:sp>
    </p:spTree>
    <p:extLst>
      <p:ext uri="{BB962C8B-B14F-4D97-AF65-F5344CB8AC3E}">
        <p14:creationId xmlns:p14="http://schemas.microsoft.com/office/powerpoint/2010/main" val="31247650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2C8AC97C-1E84-F9BB-8061-FEC749DD1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200" y="2309851"/>
            <a:ext cx="6408304" cy="32935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3" name="TextBox 2">
            <a:extLst>
              <a:ext uri="{FF2B5EF4-FFF2-40B4-BE49-F238E27FC236}">
                <a16:creationId xmlns:a16="http://schemas.microsoft.com/office/drawing/2014/main" id="{E87E6C3E-155D-80DA-1819-6F675A0DD917}"/>
              </a:ext>
            </a:extLst>
          </p:cNvPr>
          <p:cNvSpPr txBox="1"/>
          <p:nvPr/>
        </p:nvSpPr>
        <p:spPr>
          <a:xfrm>
            <a:off x="1389012" y="5763136"/>
            <a:ext cx="1125629" cy="461665"/>
          </a:xfrm>
          <a:prstGeom prst="rect">
            <a:avLst/>
          </a:prstGeom>
          <a:noFill/>
        </p:spPr>
        <p:txBody>
          <a:bodyPr wrap="none" rtlCol="0">
            <a:spAutoFit/>
          </a:bodyPr>
          <a:lstStyle/>
          <a:p>
            <a:pPr algn="ctr"/>
            <a:r>
              <a:rPr lang="en-US" sz="2400" dirty="0"/>
              <a:t>(28x28)</a:t>
            </a:r>
          </a:p>
        </p:txBody>
      </p:sp>
      <p:sp>
        <p:nvSpPr>
          <p:cNvPr id="8" name="TextBox 7">
            <a:extLst>
              <a:ext uri="{FF2B5EF4-FFF2-40B4-BE49-F238E27FC236}">
                <a16:creationId xmlns:a16="http://schemas.microsoft.com/office/drawing/2014/main" id="{B781190A-C1A3-2181-E33D-F31AE29F275C}"/>
              </a:ext>
            </a:extLst>
          </p:cNvPr>
          <p:cNvSpPr txBox="1"/>
          <p:nvPr/>
        </p:nvSpPr>
        <p:spPr>
          <a:xfrm>
            <a:off x="5097412" y="5532303"/>
            <a:ext cx="1125629" cy="461665"/>
          </a:xfrm>
          <a:prstGeom prst="rect">
            <a:avLst/>
          </a:prstGeom>
          <a:noFill/>
        </p:spPr>
        <p:txBody>
          <a:bodyPr wrap="none" rtlCol="0">
            <a:spAutoFit/>
          </a:bodyPr>
          <a:lstStyle/>
          <a:p>
            <a:pPr algn="ctr"/>
            <a:r>
              <a:rPr lang="en-US" sz="2400" dirty="0"/>
              <a:t>(24x24)</a:t>
            </a:r>
          </a:p>
        </p:txBody>
      </p:sp>
      <p:sp>
        <p:nvSpPr>
          <p:cNvPr id="9" name="TextBox 8">
            <a:extLst>
              <a:ext uri="{FF2B5EF4-FFF2-40B4-BE49-F238E27FC236}">
                <a16:creationId xmlns:a16="http://schemas.microsoft.com/office/drawing/2014/main" id="{F07CA325-C4C0-FD0C-E4D6-0A2EF5F86767}"/>
              </a:ext>
            </a:extLst>
          </p:cNvPr>
          <p:cNvSpPr txBox="1"/>
          <p:nvPr/>
        </p:nvSpPr>
        <p:spPr>
          <a:xfrm>
            <a:off x="1801104" y="1847131"/>
            <a:ext cx="4561596" cy="461665"/>
          </a:xfrm>
          <a:prstGeom prst="rect">
            <a:avLst/>
          </a:prstGeom>
          <a:noFill/>
        </p:spPr>
        <p:txBody>
          <a:bodyPr wrap="square" rtlCol="0">
            <a:spAutoFit/>
          </a:bodyPr>
          <a:lstStyle/>
          <a:p>
            <a:pPr algn="ctr"/>
            <a:r>
              <a:rPr lang="en-US" sz="2400" dirty="0"/>
              <a:t>Same Weights (kernel)</a:t>
            </a:r>
          </a:p>
        </p:txBody>
      </p:sp>
      <p:cxnSp>
        <p:nvCxnSpPr>
          <p:cNvPr id="11" name="Straight Arrow Connector 10">
            <a:extLst>
              <a:ext uri="{FF2B5EF4-FFF2-40B4-BE49-F238E27FC236}">
                <a16:creationId xmlns:a16="http://schemas.microsoft.com/office/drawing/2014/main" id="{DFA28DF8-135B-06FA-C599-7A61F55E4ADE}"/>
              </a:ext>
            </a:extLst>
          </p:cNvPr>
          <p:cNvCxnSpPr/>
          <p:nvPr/>
        </p:nvCxnSpPr>
        <p:spPr>
          <a:xfrm flipH="1">
            <a:off x="3949700" y="2309851"/>
            <a:ext cx="101600" cy="3317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9DDBA53-250C-B505-B81E-3EB16E7A42A7}"/>
              </a:ext>
            </a:extLst>
          </p:cNvPr>
          <p:cNvSpPr/>
          <p:nvPr/>
        </p:nvSpPr>
        <p:spPr>
          <a:xfrm>
            <a:off x="2334504" y="1254637"/>
            <a:ext cx="8056392" cy="497016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a:extLst>
              <a:ext uri="{FF2B5EF4-FFF2-40B4-BE49-F238E27FC236}">
                <a16:creationId xmlns:a16="http://schemas.microsoft.com/office/drawing/2014/main" id="{32E5D538-EE1E-7EF7-3D6E-E2713F94EF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02249" y="1480884"/>
            <a:ext cx="7241583" cy="3061981"/>
          </a:xfrm>
          <a:prstGeom prst="rect">
            <a:avLst/>
          </a:prstGeom>
        </p:spPr>
      </p:pic>
      <p:sp>
        <p:nvSpPr>
          <p:cNvPr id="21" name="TextBox 20">
            <a:extLst>
              <a:ext uri="{FF2B5EF4-FFF2-40B4-BE49-F238E27FC236}">
                <a16:creationId xmlns:a16="http://schemas.microsoft.com/office/drawing/2014/main" id="{20917684-B622-9566-5C56-24283FC0E908}"/>
              </a:ext>
            </a:extLst>
          </p:cNvPr>
          <p:cNvSpPr txBox="1"/>
          <p:nvPr/>
        </p:nvSpPr>
        <p:spPr>
          <a:xfrm>
            <a:off x="3610774" y="6511701"/>
            <a:ext cx="8581226" cy="369332"/>
          </a:xfrm>
          <a:prstGeom prst="rect">
            <a:avLst/>
          </a:prstGeom>
          <a:noFill/>
        </p:spPr>
        <p:txBody>
          <a:bodyPr wrap="square">
            <a:spAutoFit/>
          </a:bodyPr>
          <a:lstStyle/>
          <a:p>
            <a:pPr algn="r"/>
            <a:r>
              <a:rPr lang="en-US" dirty="0"/>
              <a:t>https://d2l.ai/chapter_convolutional-neural-networks/why-conv.html</a:t>
            </a:r>
          </a:p>
        </p:txBody>
      </p:sp>
      <p:pic>
        <p:nvPicPr>
          <p:cNvPr id="23" name="Graphic 22">
            <a:extLst>
              <a:ext uri="{FF2B5EF4-FFF2-40B4-BE49-F238E27FC236}">
                <a16:creationId xmlns:a16="http://schemas.microsoft.com/office/drawing/2014/main" id="{159E335E-543E-24EB-0D99-4D91616817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06480" y="4969528"/>
            <a:ext cx="2912439" cy="1008152"/>
          </a:xfrm>
          <a:prstGeom prst="rect">
            <a:avLst/>
          </a:prstGeom>
        </p:spPr>
      </p:pic>
      <p:cxnSp>
        <p:nvCxnSpPr>
          <p:cNvPr id="25" name="Straight Arrow Connector 24">
            <a:extLst>
              <a:ext uri="{FF2B5EF4-FFF2-40B4-BE49-F238E27FC236}">
                <a16:creationId xmlns:a16="http://schemas.microsoft.com/office/drawing/2014/main" id="{AB9F5663-1B00-994F-0611-883227D3994E}"/>
              </a:ext>
            </a:extLst>
          </p:cNvPr>
          <p:cNvCxnSpPr>
            <a:cxnSpLocks/>
          </p:cNvCxnSpPr>
          <p:nvPr/>
        </p:nvCxnSpPr>
        <p:spPr>
          <a:xfrm>
            <a:off x="5473700" y="4536706"/>
            <a:ext cx="0" cy="28454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42E794F-DED0-EEEB-29B2-7A57AA4B1179}"/>
              </a:ext>
            </a:extLst>
          </p:cNvPr>
          <p:cNvSpPr txBox="1"/>
          <p:nvPr/>
        </p:nvSpPr>
        <p:spPr>
          <a:xfrm>
            <a:off x="5156273" y="4143472"/>
            <a:ext cx="634854" cy="369332"/>
          </a:xfrm>
          <a:prstGeom prst="rect">
            <a:avLst/>
          </a:prstGeom>
          <a:noFill/>
        </p:spPr>
        <p:txBody>
          <a:bodyPr wrap="none" rtlCol="0">
            <a:spAutoFit/>
          </a:bodyPr>
          <a:lstStyle/>
          <a:p>
            <a:r>
              <a:rPr lang="en-US" dirty="0"/>
              <a:t>rows</a:t>
            </a:r>
          </a:p>
        </p:txBody>
      </p:sp>
      <p:cxnSp>
        <p:nvCxnSpPr>
          <p:cNvPr id="28" name="Straight Arrow Connector 27">
            <a:extLst>
              <a:ext uri="{FF2B5EF4-FFF2-40B4-BE49-F238E27FC236}">
                <a16:creationId xmlns:a16="http://schemas.microsoft.com/office/drawing/2014/main" id="{448013AC-7CD4-7A03-7A09-E91F7054AACC}"/>
              </a:ext>
            </a:extLst>
          </p:cNvPr>
          <p:cNvCxnSpPr>
            <a:cxnSpLocks/>
          </p:cNvCxnSpPr>
          <p:nvPr/>
        </p:nvCxnSpPr>
        <p:spPr>
          <a:xfrm>
            <a:off x="6005388" y="4536706"/>
            <a:ext cx="0" cy="28454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B078913-FD70-507A-59AC-545DCE372626}"/>
              </a:ext>
            </a:extLst>
          </p:cNvPr>
          <p:cNvSpPr txBox="1"/>
          <p:nvPr/>
        </p:nvSpPr>
        <p:spPr>
          <a:xfrm>
            <a:off x="5740351" y="4143472"/>
            <a:ext cx="545021" cy="369332"/>
          </a:xfrm>
          <a:prstGeom prst="rect">
            <a:avLst/>
          </a:prstGeom>
          <a:noFill/>
        </p:spPr>
        <p:txBody>
          <a:bodyPr wrap="none" rtlCol="0">
            <a:spAutoFit/>
          </a:bodyPr>
          <a:lstStyle/>
          <a:p>
            <a:r>
              <a:rPr lang="en-US" dirty="0"/>
              <a:t>cols</a:t>
            </a:r>
          </a:p>
        </p:txBody>
      </p:sp>
      <p:cxnSp>
        <p:nvCxnSpPr>
          <p:cNvPr id="30" name="Straight Arrow Connector 29">
            <a:extLst>
              <a:ext uri="{FF2B5EF4-FFF2-40B4-BE49-F238E27FC236}">
                <a16:creationId xmlns:a16="http://schemas.microsoft.com/office/drawing/2014/main" id="{462B1AB1-FBAE-BE70-47A6-0D05BCA12E86}"/>
              </a:ext>
            </a:extLst>
          </p:cNvPr>
          <p:cNvCxnSpPr>
            <a:cxnSpLocks/>
          </p:cNvCxnSpPr>
          <p:nvPr/>
        </p:nvCxnSpPr>
        <p:spPr>
          <a:xfrm>
            <a:off x="6500688" y="4969528"/>
            <a:ext cx="0" cy="28454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E87EED5-640B-CAEA-6D01-0AF0CEA729B6}"/>
              </a:ext>
            </a:extLst>
          </p:cNvPr>
          <p:cNvSpPr txBox="1"/>
          <p:nvPr/>
        </p:nvSpPr>
        <p:spPr>
          <a:xfrm>
            <a:off x="6215541" y="4532843"/>
            <a:ext cx="530915" cy="369332"/>
          </a:xfrm>
          <a:prstGeom prst="rect">
            <a:avLst/>
          </a:prstGeom>
          <a:noFill/>
        </p:spPr>
        <p:txBody>
          <a:bodyPr wrap="none" rtlCol="0">
            <a:spAutoFit/>
          </a:bodyPr>
          <a:lstStyle/>
          <a:p>
            <a:r>
              <a:rPr lang="en-US" dirty="0" err="1"/>
              <a:t>img</a:t>
            </a:r>
            <a:endParaRPr lang="en-US" dirty="0"/>
          </a:p>
        </p:txBody>
      </p:sp>
      <p:cxnSp>
        <p:nvCxnSpPr>
          <p:cNvPr id="32" name="Straight Arrow Connector 31">
            <a:extLst>
              <a:ext uri="{FF2B5EF4-FFF2-40B4-BE49-F238E27FC236}">
                <a16:creationId xmlns:a16="http://schemas.microsoft.com/office/drawing/2014/main" id="{9AB0B6CD-9904-8C0C-6974-131232392E33}"/>
              </a:ext>
            </a:extLst>
          </p:cNvPr>
          <p:cNvCxnSpPr>
            <a:cxnSpLocks/>
          </p:cNvCxnSpPr>
          <p:nvPr/>
        </p:nvCxnSpPr>
        <p:spPr>
          <a:xfrm flipH="1">
            <a:off x="6954538" y="4961640"/>
            <a:ext cx="254782" cy="2994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EF2DFE1-E599-498D-23ED-AF690350CBE5}"/>
              </a:ext>
            </a:extLst>
          </p:cNvPr>
          <p:cNvSpPr txBox="1"/>
          <p:nvPr/>
        </p:nvSpPr>
        <p:spPr>
          <a:xfrm>
            <a:off x="6768038" y="4539077"/>
            <a:ext cx="911468" cy="369332"/>
          </a:xfrm>
          <a:prstGeom prst="rect">
            <a:avLst/>
          </a:prstGeom>
          <a:noFill/>
        </p:spPr>
        <p:txBody>
          <a:bodyPr wrap="none" rtlCol="0">
            <a:spAutoFit/>
          </a:bodyPr>
          <a:lstStyle/>
          <a:p>
            <a:r>
              <a:rPr lang="en-US" dirty="0"/>
              <a:t>weights</a:t>
            </a:r>
          </a:p>
        </p:txBody>
      </p:sp>
      <p:sp>
        <p:nvSpPr>
          <p:cNvPr id="34" name="TextBox 33">
            <a:extLst>
              <a:ext uri="{FF2B5EF4-FFF2-40B4-BE49-F238E27FC236}">
                <a16:creationId xmlns:a16="http://schemas.microsoft.com/office/drawing/2014/main" id="{A24EFBA6-A379-D24F-DE1A-BB27A73140AD}"/>
              </a:ext>
            </a:extLst>
          </p:cNvPr>
          <p:cNvSpPr txBox="1"/>
          <p:nvPr/>
        </p:nvSpPr>
        <p:spPr>
          <a:xfrm>
            <a:off x="7805724" y="4539077"/>
            <a:ext cx="559769" cy="369332"/>
          </a:xfrm>
          <a:prstGeom prst="rect">
            <a:avLst/>
          </a:prstGeom>
          <a:noFill/>
        </p:spPr>
        <p:txBody>
          <a:bodyPr wrap="none" rtlCol="0">
            <a:spAutoFit/>
          </a:bodyPr>
          <a:lstStyle/>
          <a:p>
            <a:r>
              <a:rPr lang="en-US" dirty="0"/>
              <a:t>bias</a:t>
            </a:r>
          </a:p>
        </p:txBody>
      </p:sp>
      <p:cxnSp>
        <p:nvCxnSpPr>
          <p:cNvPr id="36" name="Straight Arrow Connector 35">
            <a:extLst>
              <a:ext uri="{FF2B5EF4-FFF2-40B4-BE49-F238E27FC236}">
                <a16:creationId xmlns:a16="http://schemas.microsoft.com/office/drawing/2014/main" id="{875A60EE-942E-A1E2-1B0C-6DB3EF69BFE1}"/>
              </a:ext>
            </a:extLst>
          </p:cNvPr>
          <p:cNvCxnSpPr>
            <a:cxnSpLocks/>
          </p:cNvCxnSpPr>
          <p:nvPr/>
        </p:nvCxnSpPr>
        <p:spPr>
          <a:xfrm flipH="1">
            <a:off x="7719614" y="4961639"/>
            <a:ext cx="254782" cy="2994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93289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2C8AC97C-1E84-F9BB-8061-FEC749DD1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200" y="2309851"/>
            <a:ext cx="6408304" cy="32935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3" name="TextBox 2">
            <a:extLst>
              <a:ext uri="{FF2B5EF4-FFF2-40B4-BE49-F238E27FC236}">
                <a16:creationId xmlns:a16="http://schemas.microsoft.com/office/drawing/2014/main" id="{E87E6C3E-155D-80DA-1819-6F675A0DD917}"/>
              </a:ext>
            </a:extLst>
          </p:cNvPr>
          <p:cNvSpPr txBox="1"/>
          <p:nvPr/>
        </p:nvSpPr>
        <p:spPr>
          <a:xfrm>
            <a:off x="1389012" y="5763136"/>
            <a:ext cx="1125629" cy="461665"/>
          </a:xfrm>
          <a:prstGeom prst="rect">
            <a:avLst/>
          </a:prstGeom>
          <a:noFill/>
        </p:spPr>
        <p:txBody>
          <a:bodyPr wrap="none" rtlCol="0">
            <a:spAutoFit/>
          </a:bodyPr>
          <a:lstStyle/>
          <a:p>
            <a:pPr algn="ctr"/>
            <a:r>
              <a:rPr lang="en-US" sz="2400" dirty="0"/>
              <a:t>(28x28)</a:t>
            </a:r>
          </a:p>
        </p:txBody>
      </p:sp>
      <p:sp>
        <p:nvSpPr>
          <p:cNvPr id="8" name="TextBox 7">
            <a:extLst>
              <a:ext uri="{FF2B5EF4-FFF2-40B4-BE49-F238E27FC236}">
                <a16:creationId xmlns:a16="http://schemas.microsoft.com/office/drawing/2014/main" id="{B781190A-C1A3-2181-E33D-F31AE29F275C}"/>
              </a:ext>
            </a:extLst>
          </p:cNvPr>
          <p:cNvSpPr txBox="1"/>
          <p:nvPr/>
        </p:nvSpPr>
        <p:spPr>
          <a:xfrm>
            <a:off x="5097412" y="5532303"/>
            <a:ext cx="1125629" cy="461665"/>
          </a:xfrm>
          <a:prstGeom prst="rect">
            <a:avLst/>
          </a:prstGeom>
          <a:noFill/>
        </p:spPr>
        <p:txBody>
          <a:bodyPr wrap="none" rtlCol="0">
            <a:spAutoFit/>
          </a:bodyPr>
          <a:lstStyle/>
          <a:p>
            <a:pPr algn="ctr"/>
            <a:r>
              <a:rPr lang="en-US" sz="2400" dirty="0"/>
              <a:t>(24x24)</a:t>
            </a:r>
          </a:p>
        </p:txBody>
      </p:sp>
      <p:sp>
        <p:nvSpPr>
          <p:cNvPr id="9" name="TextBox 8">
            <a:extLst>
              <a:ext uri="{FF2B5EF4-FFF2-40B4-BE49-F238E27FC236}">
                <a16:creationId xmlns:a16="http://schemas.microsoft.com/office/drawing/2014/main" id="{F07CA325-C4C0-FD0C-E4D6-0A2EF5F86767}"/>
              </a:ext>
            </a:extLst>
          </p:cNvPr>
          <p:cNvSpPr txBox="1"/>
          <p:nvPr/>
        </p:nvSpPr>
        <p:spPr>
          <a:xfrm>
            <a:off x="1801104" y="1847131"/>
            <a:ext cx="4561596" cy="461665"/>
          </a:xfrm>
          <a:prstGeom prst="rect">
            <a:avLst/>
          </a:prstGeom>
          <a:noFill/>
        </p:spPr>
        <p:txBody>
          <a:bodyPr wrap="square" rtlCol="0">
            <a:spAutoFit/>
          </a:bodyPr>
          <a:lstStyle/>
          <a:p>
            <a:pPr algn="ctr"/>
            <a:r>
              <a:rPr lang="en-US" sz="2400" dirty="0"/>
              <a:t>Same Weights (kernel)</a:t>
            </a:r>
          </a:p>
        </p:txBody>
      </p:sp>
      <p:cxnSp>
        <p:nvCxnSpPr>
          <p:cNvPr id="11" name="Straight Arrow Connector 10">
            <a:extLst>
              <a:ext uri="{FF2B5EF4-FFF2-40B4-BE49-F238E27FC236}">
                <a16:creationId xmlns:a16="http://schemas.microsoft.com/office/drawing/2014/main" id="{DFA28DF8-135B-06FA-C599-7A61F55E4ADE}"/>
              </a:ext>
            </a:extLst>
          </p:cNvPr>
          <p:cNvCxnSpPr/>
          <p:nvPr/>
        </p:nvCxnSpPr>
        <p:spPr>
          <a:xfrm flipH="1">
            <a:off x="3949700" y="2309851"/>
            <a:ext cx="101600" cy="3317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9DDBA53-250C-B505-B81E-3EB16E7A42A7}"/>
              </a:ext>
            </a:extLst>
          </p:cNvPr>
          <p:cNvSpPr/>
          <p:nvPr/>
        </p:nvSpPr>
        <p:spPr>
          <a:xfrm>
            <a:off x="2334504" y="1254637"/>
            <a:ext cx="8056392" cy="497016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a:extLst>
              <a:ext uri="{FF2B5EF4-FFF2-40B4-BE49-F238E27FC236}">
                <a16:creationId xmlns:a16="http://schemas.microsoft.com/office/drawing/2014/main" id="{32E5D538-EE1E-7EF7-3D6E-E2713F94EF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02249" y="1480884"/>
            <a:ext cx="7241583" cy="3061981"/>
          </a:xfrm>
          <a:prstGeom prst="rect">
            <a:avLst/>
          </a:prstGeom>
        </p:spPr>
      </p:pic>
      <p:sp>
        <p:nvSpPr>
          <p:cNvPr id="21" name="TextBox 20">
            <a:extLst>
              <a:ext uri="{FF2B5EF4-FFF2-40B4-BE49-F238E27FC236}">
                <a16:creationId xmlns:a16="http://schemas.microsoft.com/office/drawing/2014/main" id="{20917684-B622-9566-5C56-24283FC0E908}"/>
              </a:ext>
            </a:extLst>
          </p:cNvPr>
          <p:cNvSpPr txBox="1"/>
          <p:nvPr/>
        </p:nvSpPr>
        <p:spPr>
          <a:xfrm>
            <a:off x="3610774" y="6511701"/>
            <a:ext cx="8581226" cy="369332"/>
          </a:xfrm>
          <a:prstGeom prst="rect">
            <a:avLst/>
          </a:prstGeom>
          <a:noFill/>
        </p:spPr>
        <p:txBody>
          <a:bodyPr wrap="square">
            <a:spAutoFit/>
          </a:bodyPr>
          <a:lstStyle/>
          <a:p>
            <a:pPr algn="r"/>
            <a:r>
              <a:rPr lang="en-US" dirty="0"/>
              <a:t>https://d2l.ai/chapter_convolutional-neural-networks/why-conv.html</a:t>
            </a:r>
          </a:p>
        </p:txBody>
      </p:sp>
      <p:pic>
        <p:nvPicPr>
          <p:cNvPr id="23" name="Graphic 22">
            <a:extLst>
              <a:ext uri="{FF2B5EF4-FFF2-40B4-BE49-F238E27FC236}">
                <a16:creationId xmlns:a16="http://schemas.microsoft.com/office/drawing/2014/main" id="{159E335E-543E-24EB-0D99-4D91616817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06480" y="4969528"/>
            <a:ext cx="2912439" cy="1008152"/>
          </a:xfrm>
          <a:prstGeom prst="rect">
            <a:avLst/>
          </a:prstGeom>
        </p:spPr>
      </p:pic>
      <p:cxnSp>
        <p:nvCxnSpPr>
          <p:cNvPr id="25" name="Straight Arrow Connector 24">
            <a:extLst>
              <a:ext uri="{FF2B5EF4-FFF2-40B4-BE49-F238E27FC236}">
                <a16:creationId xmlns:a16="http://schemas.microsoft.com/office/drawing/2014/main" id="{AB9F5663-1B00-994F-0611-883227D3994E}"/>
              </a:ext>
            </a:extLst>
          </p:cNvPr>
          <p:cNvCxnSpPr>
            <a:cxnSpLocks/>
          </p:cNvCxnSpPr>
          <p:nvPr/>
        </p:nvCxnSpPr>
        <p:spPr>
          <a:xfrm>
            <a:off x="5473700" y="4536706"/>
            <a:ext cx="0" cy="28454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42E794F-DED0-EEEB-29B2-7A57AA4B1179}"/>
              </a:ext>
            </a:extLst>
          </p:cNvPr>
          <p:cNvSpPr txBox="1"/>
          <p:nvPr/>
        </p:nvSpPr>
        <p:spPr>
          <a:xfrm>
            <a:off x="5156273" y="4143472"/>
            <a:ext cx="634854" cy="369332"/>
          </a:xfrm>
          <a:prstGeom prst="rect">
            <a:avLst/>
          </a:prstGeom>
          <a:noFill/>
        </p:spPr>
        <p:txBody>
          <a:bodyPr wrap="none" rtlCol="0">
            <a:spAutoFit/>
          </a:bodyPr>
          <a:lstStyle/>
          <a:p>
            <a:r>
              <a:rPr lang="en-US" dirty="0"/>
              <a:t>rows</a:t>
            </a:r>
          </a:p>
        </p:txBody>
      </p:sp>
      <p:cxnSp>
        <p:nvCxnSpPr>
          <p:cNvPr id="28" name="Straight Arrow Connector 27">
            <a:extLst>
              <a:ext uri="{FF2B5EF4-FFF2-40B4-BE49-F238E27FC236}">
                <a16:creationId xmlns:a16="http://schemas.microsoft.com/office/drawing/2014/main" id="{448013AC-7CD4-7A03-7A09-E91F7054AACC}"/>
              </a:ext>
            </a:extLst>
          </p:cNvPr>
          <p:cNvCxnSpPr>
            <a:cxnSpLocks/>
          </p:cNvCxnSpPr>
          <p:nvPr/>
        </p:nvCxnSpPr>
        <p:spPr>
          <a:xfrm>
            <a:off x="6005388" y="4536706"/>
            <a:ext cx="0" cy="28454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B078913-FD70-507A-59AC-545DCE372626}"/>
              </a:ext>
            </a:extLst>
          </p:cNvPr>
          <p:cNvSpPr txBox="1"/>
          <p:nvPr/>
        </p:nvSpPr>
        <p:spPr>
          <a:xfrm>
            <a:off x="5740351" y="4143472"/>
            <a:ext cx="545021" cy="369332"/>
          </a:xfrm>
          <a:prstGeom prst="rect">
            <a:avLst/>
          </a:prstGeom>
          <a:noFill/>
        </p:spPr>
        <p:txBody>
          <a:bodyPr wrap="none" rtlCol="0">
            <a:spAutoFit/>
          </a:bodyPr>
          <a:lstStyle/>
          <a:p>
            <a:r>
              <a:rPr lang="en-US" dirty="0"/>
              <a:t>cols</a:t>
            </a:r>
          </a:p>
        </p:txBody>
      </p:sp>
      <p:cxnSp>
        <p:nvCxnSpPr>
          <p:cNvPr id="30" name="Straight Arrow Connector 29">
            <a:extLst>
              <a:ext uri="{FF2B5EF4-FFF2-40B4-BE49-F238E27FC236}">
                <a16:creationId xmlns:a16="http://schemas.microsoft.com/office/drawing/2014/main" id="{462B1AB1-FBAE-BE70-47A6-0D05BCA12E86}"/>
              </a:ext>
            </a:extLst>
          </p:cNvPr>
          <p:cNvCxnSpPr>
            <a:cxnSpLocks/>
          </p:cNvCxnSpPr>
          <p:nvPr/>
        </p:nvCxnSpPr>
        <p:spPr>
          <a:xfrm>
            <a:off x="6500688" y="4969528"/>
            <a:ext cx="0" cy="28454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E87EED5-640B-CAEA-6D01-0AF0CEA729B6}"/>
              </a:ext>
            </a:extLst>
          </p:cNvPr>
          <p:cNvSpPr txBox="1"/>
          <p:nvPr/>
        </p:nvSpPr>
        <p:spPr>
          <a:xfrm>
            <a:off x="6215541" y="4532843"/>
            <a:ext cx="530915" cy="369332"/>
          </a:xfrm>
          <a:prstGeom prst="rect">
            <a:avLst/>
          </a:prstGeom>
          <a:noFill/>
        </p:spPr>
        <p:txBody>
          <a:bodyPr wrap="none" rtlCol="0">
            <a:spAutoFit/>
          </a:bodyPr>
          <a:lstStyle/>
          <a:p>
            <a:r>
              <a:rPr lang="en-US" dirty="0" err="1"/>
              <a:t>img</a:t>
            </a:r>
            <a:endParaRPr lang="en-US" dirty="0"/>
          </a:p>
        </p:txBody>
      </p:sp>
      <p:cxnSp>
        <p:nvCxnSpPr>
          <p:cNvPr id="32" name="Straight Arrow Connector 31">
            <a:extLst>
              <a:ext uri="{FF2B5EF4-FFF2-40B4-BE49-F238E27FC236}">
                <a16:creationId xmlns:a16="http://schemas.microsoft.com/office/drawing/2014/main" id="{9AB0B6CD-9904-8C0C-6974-131232392E33}"/>
              </a:ext>
            </a:extLst>
          </p:cNvPr>
          <p:cNvCxnSpPr>
            <a:cxnSpLocks/>
          </p:cNvCxnSpPr>
          <p:nvPr/>
        </p:nvCxnSpPr>
        <p:spPr>
          <a:xfrm flipH="1">
            <a:off x="6954538" y="4961640"/>
            <a:ext cx="254782" cy="2994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EF2DFE1-E599-498D-23ED-AF690350CBE5}"/>
              </a:ext>
            </a:extLst>
          </p:cNvPr>
          <p:cNvSpPr txBox="1"/>
          <p:nvPr/>
        </p:nvSpPr>
        <p:spPr>
          <a:xfrm>
            <a:off x="6768038" y="4539077"/>
            <a:ext cx="911468" cy="369332"/>
          </a:xfrm>
          <a:prstGeom prst="rect">
            <a:avLst/>
          </a:prstGeom>
          <a:noFill/>
        </p:spPr>
        <p:txBody>
          <a:bodyPr wrap="none" rtlCol="0">
            <a:spAutoFit/>
          </a:bodyPr>
          <a:lstStyle/>
          <a:p>
            <a:r>
              <a:rPr lang="en-US" dirty="0"/>
              <a:t>weights</a:t>
            </a:r>
          </a:p>
        </p:txBody>
      </p:sp>
      <p:sp>
        <p:nvSpPr>
          <p:cNvPr id="34" name="TextBox 33">
            <a:extLst>
              <a:ext uri="{FF2B5EF4-FFF2-40B4-BE49-F238E27FC236}">
                <a16:creationId xmlns:a16="http://schemas.microsoft.com/office/drawing/2014/main" id="{A24EFBA6-A379-D24F-DE1A-BB27A73140AD}"/>
              </a:ext>
            </a:extLst>
          </p:cNvPr>
          <p:cNvSpPr txBox="1"/>
          <p:nvPr/>
        </p:nvSpPr>
        <p:spPr>
          <a:xfrm>
            <a:off x="7805724" y="4539077"/>
            <a:ext cx="559769" cy="369332"/>
          </a:xfrm>
          <a:prstGeom prst="rect">
            <a:avLst/>
          </a:prstGeom>
          <a:noFill/>
        </p:spPr>
        <p:txBody>
          <a:bodyPr wrap="none" rtlCol="0">
            <a:spAutoFit/>
          </a:bodyPr>
          <a:lstStyle/>
          <a:p>
            <a:r>
              <a:rPr lang="en-US" dirty="0"/>
              <a:t>bias</a:t>
            </a:r>
          </a:p>
        </p:txBody>
      </p:sp>
      <p:cxnSp>
        <p:nvCxnSpPr>
          <p:cNvPr id="36" name="Straight Arrow Connector 35">
            <a:extLst>
              <a:ext uri="{FF2B5EF4-FFF2-40B4-BE49-F238E27FC236}">
                <a16:creationId xmlns:a16="http://schemas.microsoft.com/office/drawing/2014/main" id="{875A60EE-942E-A1E2-1B0C-6DB3EF69BFE1}"/>
              </a:ext>
            </a:extLst>
          </p:cNvPr>
          <p:cNvCxnSpPr>
            <a:cxnSpLocks/>
          </p:cNvCxnSpPr>
          <p:nvPr/>
        </p:nvCxnSpPr>
        <p:spPr>
          <a:xfrm flipH="1">
            <a:off x="7719614" y="4961639"/>
            <a:ext cx="254782" cy="2994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37D8C97-56B8-79CD-C326-0294C4F86B9D}"/>
              </a:ext>
            </a:extLst>
          </p:cNvPr>
          <p:cNvSpPr/>
          <p:nvPr/>
        </p:nvSpPr>
        <p:spPr>
          <a:xfrm>
            <a:off x="2602249" y="2203450"/>
            <a:ext cx="947401" cy="9343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 name="Rectangle 4">
            <a:extLst>
              <a:ext uri="{FF2B5EF4-FFF2-40B4-BE49-F238E27FC236}">
                <a16:creationId xmlns:a16="http://schemas.microsoft.com/office/drawing/2014/main" id="{73FB663A-6B9A-CA28-48A4-B0653AC1BE92}"/>
              </a:ext>
            </a:extLst>
          </p:cNvPr>
          <p:cNvSpPr/>
          <p:nvPr/>
        </p:nvSpPr>
        <p:spPr>
          <a:xfrm>
            <a:off x="7974396" y="2468321"/>
            <a:ext cx="456334" cy="4500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23615376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2C8AC97C-1E84-F9BB-8061-FEC749DD1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200" y="2309851"/>
            <a:ext cx="6408304" cy="32935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3" name="TextBox 2">
            <a:extLst>
              <a:ext uri="{FF2B5EF4-FFF2-40B4-BE49-F238E27FC236}">
                <a16:creationId xmlns:a16="http://schemas.microsoft.com/office/drawing/2014/main" id="{E87E6C3E-155D-80DA-1819-6F675A0DD917}"/>
              </a:ext>
            </a:extLst>
          </p:cNvPr>
          <p:cNvSpPr txBox="1"/>
          <p:nvPr/>
        </p:nvSpPr>
        <p:spPr>
          <a:xfrm>
            <a:off x="1389012" y="5763136"/>
            <a:ext cx="1125629" cy="461665"/>
          </a:xfrm>
          <a:prstGeom prst="rect">
            <a:avLst/>
          </a:prstGeom>
          <a:noFill/>
        </p:spPr>
        <p:txBody>
          <a:bodyPr wrap="none" rtlCol="0">
            <a:spAutoFit/>
          </a:bodyPr>
          <a:lstStyle/>
          <a:p>
            <a:pPr algn="ctr"/>
            <a:r>
              <a:rPr lang="en-US" sz="2400" dirty="0"/>
              <a:t>(28x28)</a:t>
            </a:r>
          </a:p>
        </p:txBody>
      </p:sp>
      <p:sp>
        <p:nvSpPr>
          <p:cNvPr id="8" name="TextBox 7">
            <a:extLst>
              <a:ext uri="{FF2B5EF4-FFF2-40B4-BE49-F238E27FC236}">
                <a16:creationId xmlns:a16="http://schemas.microsoft.com/office/drawing/2014/main" id="{B781190A-C1A3-2181-E33D-F31AE29F275C}"/>
              </a:ext>
            </a:extLst>
          </p:cNvPr>
          <p:cNvSpPr txBox="1"/>
          <p:nvPr/>
        </p:nvSpPr>
        <p:spPr>
          <a:xfrm>
            <a:off x="5097412" y="5532303"/>
            <a:ext cx="1125629" cy="461665"/>
          </a:xfrm>
          <a:prstGeom prst="rect">
            <a:avLst/>
          </a:prstGeom>
          <a:noFill/>
        </p:spPr>
        <p:txBody>
          <a:bodyPr wrap="none" rtlCol="0">
            <a:spAutoFit/>
          </a:bodyPr>
          <a:lstStyle/>
          <a:p>
            <a:pPr algn="ctr"/>
            <a:r>
              <a:rPr lang="en-US" sz="2400" dirty="0"/>
              <a:t>(24x24)</a:t>
            </a:r>
          </a:p>
        </p:txBody>
      </p:sp>
      <p:sp>
        <p:nvSpPr>
          <p:cNvPr id="9" name="TextBox 8">
            <a:extLst>
              <a:ext uri="{FF2B5EF4-FFF2-40B4-BE49-F238E27FC236}">
                <a16:creationId xmlns:a16="http://schemas.microsoft.com/office/drawing/2014/main" id="{F07CA325-C4C0-FD0C-E4D6-0A2EF5F86767}"/>
              </a:ext>
            </a:extLst>
          </p:cNvPr>
          <p:cNvSpPr txBox="1"/>
          <p:nvPr/>
        </p:nvSpPr>
        <p:spPr>
          <a:xfrm>
            <a:off x="1801104" y="1847131"/>
            <a:ext cx="4561596" cy="461665"/>
          </a:xfrm>
          <a:prstGeom prst="rect">
            <a:avLst/>
          </a:prstGeom>
          <a:noFill/>
        </p:spPr>
        <p:txBody>
          <a:bodyPr wrap="square" rtlCol="0">
            <a:spAutoFit/>
          </a:bodyPr>
          <a:lstStyle/>
          <a:p>
            <a:pPr algn="ctr"/>
            <a:r>
              <a:rPr lang="en-US" sz="2400" dirty="0"/>
              <a:t>Same Weights (kernel)</a:t>
            </a:r>
          </a:p>
        </p:txBody>
      </p:sp>
      <p:cxnSp>
        <p:nvCxnSpPr>
          <p:cNvPr id="11" name="Straight Arrow Connector 10">
            <a:extLst>
              <a:ext uri="{FF2B5EF4-FFF2-40B4-BE49-F238E27FC236}">
                <a16:creationId xmlns:a16="http://schemas.microsoft.com/office/drawing/2014/main" id="{DFA28DF8-135B-06FA-C599-7A61F55E4ADE}"/>
              </a:ext>
            </a:extLst>
          </p:cNvPr>
          <p:cNvCxnSpPr/>
          <p:nvPr/>
        </p:nvCxnSpPr>
        <p:spPr>
          <a:xfrm flipH="1">
            <a:off x="3949700" y="2309851"/>
            <a:ext cx="101600" cy="3317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9DDBA53-250C-B505-B81E-3EB16E7A42A7}"/>
              </a:ext>
            </a:extLst>
          </p:cNvPr>
          <p:cNvSpPr/>
          <p:nvPr/>
        </p:nvSpPr>
        <p:spPr>
          <a:xfrm>
            <a:off x="2334504" y="1254637"/>
            <a:ext cx="8056392" cy="497016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a:extLst>
              <a:ext uri="{FF2B5EF4-FFF2-40B4-BE49-F238E27FC236}">
                <a16:creationId xmlns:a16="http://schemas.microsoft.com/office/drawing/2014/main" id="{32E5D538-EE1E-7EF7-3D6E-E2713F94EF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02249" y="1480884"/>
            <a:ext cx="7241583" cy="3061981"/>
          </a:xfrm>
          <a:prstGeom prst="rect">
            <a:avLst/>
          </a:prstGeom>
        </p:spPr>
      </p:pic>
      <p:sp>
        <p:nvSpPr>
          <p:cNvPr id="21" name="TextBox 20">
            <a:extLst>
              <a:ext uri="{FF2B5EF4-FFF2-40B4-BE49-F238E27FC236}">
                <a16:creationId xmlns:a16="http://schemas.microsoft.com/office/drawing/2014/main" id="{20917684-B622-9566-5C56-24283FC0E908}"/>
              </a:ext>
            </a:extLst>
          </p:cNvPr>
          <p:cNvSpPr txBox="1"/>
          <p:nvPr/>
        </p:nvSpPr>
        <p:spPr>
          <a:xfrm>
            <a:off x="3610774" y="6511701"/>
            <a:ext cx="8581226" cy="369332"/>
          </a:xfrm>
          <a:prstGeom prst="rect">
            <a:avLst/>
          </a:prstGeom>
          <a:noFill/>
        </p:spPr>
        <p:txBody>
          <a:bodyPr wrap="square">
            <a:spAutoFit/>
          </a:bodyPr>
          <a:lstStyle/>
          <a:p>
            <a:pPr algn="r"/>
            <a:r>
              <a:rPr lang="en-US" dirty="0"/>
              <a:t>https://d2l.ai/chapter_convolutional-neural-networks/why-conv.html</a:t>
            </a:r>
          </a:p>
        </p:txBody>
      </p:sp>
      <p:pic>
        <p:nvPicPr>
          <p:cNvPr id="23" name="Graphic 22">
            <a:extLst>
              <a:ext uri="{FF2B5EF4-FFF2-40B4-BE49-F238E27FC236}">
                <a16:creationId xmlns:a16="http://schemas.microsoft.com/office/drawing/2014/main" id="{159E335E-543E-24EB-0D99-4D91616817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06480" y="4969528"/>
            <a:ext cx="2912439" cy="1008152"/>
          </a:xfrm>
          <a:prstGeom prst="rect">
            <a:avLst/>
          </a:prstGeom>
        </p:spPr>
      </p:pic>
      <p:cxnSp>
        <p:nvCxnSpPr>
          <p:cNvPr id="25" name="Straight Arrow Connector 24">
            <a:extLst>
              <a:ext uri="{FF2B5EF4-FFF2-40B4-BE49-F238E27FC236}">
                <a16:creationId xmlns:a16="http://schemas.microsoft.com/office/drawing/2014/main" id="{AB9F5663-1B00-994F-0611-883227D3994E}"/>
              </a:ext>
            </a:extLst>
          </p:cNvPr>
          <p:cNvCxnSpPr>
            <a:cxnSpLocks/>
          </p:cNvCxnSpPr>
          <p:nvPr/>
        </p:nvCxnSpPr>
        <p:spPr>
          <a:xfrm>
            <a:off x="5473700" y="4536706"/>
            <a:ext cx="0" cy="28454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42E794F-DED0-EEEB-29B2-7A57AA4B1179}"/>
              </a:ext>
            </a:extLst>
          </p:cNvPr>
          <p:cNvSpPr txBox="1"/>
          <p:nvPr/>
        </p:nvSpPr>
        <p:spPr>
          <a:xfrm>
            <a:off x="5156273" y="4143472"/>
            <a:ext cx="634854" cy="369332"/>
          </a:xfrm>
          <a:prstGeom prst="rect">
            <a:avLst/>
          </a:prstGeom>
          <a:noFill/>
        </p:spPr>
        <p:txBody>
          <a:bodyPr wrap="none" rtlCol="0">
            <a:spAutoFit/>
          </a:bodyPr>
          <a:lstStyle/>
          <a:p>
            <a:r>
              <a:rPr lang="en-US" dirty="0"/>
              <a:t>rows</a:t>
            </a:r>
          </a:p>
        </p:txBody>
      </p:sp>
      <p:cxnSp>
        <p:nvCxnSpPr>
          <p:cNvPr id="28" name="Straight Arrow Connector 27">
            <a:extLst>
              <a:ext uri="{FF2B5EF4-FFF2-40B4-BE49-F238E27FC236}">
                <a16:creationId xmlns:a16="http://schemas.microsoft.com/office/drawing/2014/main" id="{448013AC-7CD4-7A03-7A09-E91F7054AACC}"/>
              </a:ext>
            </a:extLst>
          </p:cNvPr>
          <p:cNvCxnSpPr>
            <a:cxnSpLocks/>
          </p:cNvCxnSpPr>
          <p:nvPr/>
        </p:nvCxnSpPr>
        <p:spPr>
          <a:xfrm>
            <a:off x="6005388" y="4536706"/>
            <a:ext cx="0" cy="28454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B078913-FD70-507A-59AC-545DCE372626}"/>
              </a:ext>
            </a:extLst>
          </p:cNvPr>
          <p:cNvSpPr txBox="1"/>
          <p:nvPr/>
        </p:nvSpPr>
        <p:spPr>
          <a:xfrm>
            <a:off x="5740351" y="4143472"/>
            <a:ext cx="545021" cy="369332"/>
          </a:xfrm>
          <a:prstGeom prst="rect">
            <a:avLst/>
          </a:prstGeom>
          <a:noFill/>
        </p:spPr>
        <p:txBody>
          <a:bodyPr wrap="none" rtlCol="0">
            <a:spAutoFit/>
          </a:bodyPr>
          <a:lstStyle/>
          <a:p>
            <a:r>
              <a:rPr lang="en-US" dirty="0"/>
              <a:t>cols</a:t>
            </a:r>
          </a:p>
        </p:txBody>
      </p:sp>
      <p:cxnSp>
        <p:nvCxnSpPr>
          <p:cNvPr id="30" name="Straight Arrow Connector 29">
            <a:extLst>
              <a:ext uri="{FF2B5EF4-FFF2-40B4-BE49-F238E27FC236}">
                <a16:creationId xmlns:a16="http://schemas.microsoft.com/office/drawing/2014/main" id="{462B1AB1-FBAE-BE70-47A6-0D05BCA12E86}"/>
              </a:ext>
            </a:extLst>
          </p:cNvPr>
          <p:cNvCxnSpPr>
            <a:cxnSpLocks/>
          </p:cNvCxnSpPr>
          <p:nvPr/>
        </p:nvCxnSpPr>
        <p:spPr>
          <a:xfrm>
            <a:off x="6500688" y="4969528"/>
            <a:ext cx="0" cy="28454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E87EED5-640B-CAEA-6D01-0AF0CEA729B6}"/>
              </a:ext>
            </a:extLst>
          </p:cNvPr>
          <p:cNvSpPr txBox="1"/>
          <p:nvPr/>
        </p:nvSpPr>
        <p:spPr>
          <a:xfrm>
            <a:off x="6215541" y="4532843"/>
            <a:ext cx="530915" cy="369332"/>
          </a:xfrm>
          <a:prstGeom prst="rect">
            <a:avLst/>
          </a:prstGeom>
          <a:noFill/>
        </p:spPr>
        <p:txBody>
          <a:bodyPr wrap="none" rtlCol="0">
            <a:spAutoFit/>
          </a:bodyPr>
          <a:lstStyle/>
          <a:p>
            <a:r>
              <a:rPr lang="en-US" dirty="0" err="1"/>
              <a:t>img</a:t>
            </a:r>
            <a:endParaRPr lang="en-US" dirty="0"/>
          </a:p>
        </p:txBody>
      </p:sp>
      <p:cxnSp>
        <p:nvCxnSpPr>
          <p:cNvPr id="32" name="Straight Arrow Connector 31">
            <a:extLst>
              <a:ext uri="{FF2B5EF4-FFF2-40B4-BE49-F238E27FC236}">
                <a16:creationId xmlns:a16="http://schemas.microsoft.com/office/drawing/2014/main" id="{9AB0B6CD-9904-8C0C-6974-131232392E33}"/>
              </a:ext>
            </a:extLst>
          </p:cNvPr>
          <p:cNvCxnSpPr>
            <a:cxnSpLocks/>
          </p:cNvCxnSpPr>
          <p:nvPr/>
        </p:nvCxnSpPr>
        <p:spPr>
          <a:xfrm flipH="1">
            <a:off x="6954538" y="4961640"/>
            <a:ext cx="254782" cy="2994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EF2DFE1-E599-498D-23ED-AF690350CBE5}"/>
              </a:ext>
            </a:extLst>
          </p:cNvPr>
          <p:cNvSpPr txBox="1"/>
          <p:nvPr/>
        </p:nvSpPr>
        <p:spPr>
          <a:xfrm>
            <a:off x="6768038" y="4539077"/>
            <a:ext cx="911468" cy="369332"/>
          </a:xfrm>
          <a:prstGeom prst="rect">
            <a:avLst/>
          </a:prstGeom>
          <a:noFill/>
        </p:spPr>
        <p:txBody>
          <a:bodyPr wrap="none" rtlCol="0">
            <a:spAutoFit/>
          </a:bodyPr>
          <a:lstStyle/>
          <a:p>
            <a:r>
              <a:rPr lang="en-US" dirty="0"/>
              <a:t>weights</a:t>
            </a:r>
          </a:p>
        </p:txBody>
      </p:sp>
      <p:sp>
        <p:nvSpPr>
          <p:cNvPr id="34" name="TextBox 33">
            <a:extLst>
              <a:ext uri="{FF2B5EF4-FFF2-40B4-BE49-F238E27FC236}">
                <a16:creationId xmlns:a16="http://schemas.microsoft.com/office/drawing/2014/main" id="{A24EFBA6-A379-D24F-DE1A-BB27A73140AD}"/>
              </a:ext>
            </a:extLst>
          </p:cNvPr>
          <p:cNvSpPr txBox="1"/>
          <p:nvPr/>
        </p:nvSpPr>
        <p:spPr>
          <a:xfrm>
            <a:off x="7805724" y="4539077"/>
            <a:ext cx="559769" cy="369332"/>
          </a:xfrm>
          <a:prstGeom prst="rect">
            <a:avLst/>
          </a:prstGeom>
          <a:noFill/>
        </p:spPr>
        <p:txBody>
          <a:bodyPr wrap="none" rtlCol="0">
            <a:spAutoFit/>
          </a:bodyPr>
          <a:lstStyle/>
          <a:p>
            <a:r>
              <a:rPr lang="en-US" dirty="0"/>
              <a:t>bias</a:t>
            </a:r>
          </a:p>
        </p:txBody>
      </p:sp>
      <p:cxnSp>
        <p:nvCxnSpPr>
          <p:cNvPr id="36" name="Straight Arrow Connector 35">
            <a:extLst>
              <a:ext uri="{FF2B5EF4-FFF2-40B4-BE49-F238E27FC236}">
                <a16:creationId xmlns:a16="http://schemas.microsoft.com/office/drawing/2014/main" id="{875A60EE-942E-A1E2-1B0C-6DB3EF69BFE1}"/>
              </a:ext>
            </a:extLst>
          </p:cNvPr>
          <p:cNvCxnSpPr>
            <a:cxnSpLocks/>
          </p:cNvCxnSpPr>
          <p:nvPr/>
        </p:nvCxnSpPr>
        <p:spPr>
          <a:xfrm flipH="1">
            <a:off x="7719614" y="4961639"/>
            <a:ext cx="254782" cy="2994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37D8C97-56B8-79CD-C326-0294C4F86B9D}"/>
              </a:ext>
            </a:extLst>
          </p:cNvPr>
          <p:cNvSpPr/>
          <p:nvPr/>
        </p:nvSpPr>
        <p:spPr>
          <a:xfrm>
            <a:off x="3062754" y="2226179"/>
            <a:ext cx="947401" cy="9343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 name="Rectangle 4">
            <a:extLst>
              <a:ext uri="{FF2B5EF4-FFF2-40B4-BE49-F238E27FC236}">
                <a16:creationId xmlns:a16="http://schemas.microsoft.com/office/drawing/2014/main" id="{73FB663A-6B9A-CA28-48A4-B0653AC1BE92}"/>
              </a:ext>
            </a:extLst>
          </p:cNvPr>
          <p:cNvSpPr/>
          <p:nvPr/>
        </p:nvSpPr>
        <p:spPr>
          <a:xfrm>
            <a:off x="8424213" y="2468320"/>
            <a:ext cx="456334" cy="4500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11853110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pic>
        <p:nvPicPr>
          <p:cNvPr id="58374" name="Picture 6">
            <a:extLst>
              <a:ext uri="{FF2B5EF4-FFF2-40B4-BE49-F238E27FC236}">
                <a16:creationId xmlns:a16="http://schemas.microsoft.com/office/drawing/2014/main" id="{48031F0B-D8B5-C507-A9F2-3A2EC4FCA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4862" y="1576975"/>
            <a:ext cx="5502275" cy="4867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8355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C51C192-813B-0709-958D-E79190C297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100" y="2153672"/>
            <a:ext cx="7305010" cy="34824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pic>
        <p:nvPicPr>
          <p:cNvPr id="9" name="Picture 2">
            <a:extLst>
              <a:ext uri="{FF2B5EF4-FFF2-40B4-BE49-F238E27FC236}">
                <a16:creationId xmlns:a16="http://schemas.microsoft.com/office/drawing/2014/main" id="{54BF870F-A1F1-6B35-68D7-856E19C4F0E0}"/>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7330"/>
          <a:stretch/>
        </p:blipFill>
        <p:spPr bwMode="auto">
          <a:xfrm>
            <a:off x="446200" y="2552700"/>
            <a:ext cx="3011254" cy="30506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52B4119-8E7A-93D4-ABAD-C65E17A5E8CD}"/>
              </a:ext>
            </a:extLst>
          </p:cNvPr>
          <p:cNvSpPr txBox="1"/>
          <p:nvPr/>
        </p:nvSpPr>
        <p:spPr>
          <a:xfrm>
            <a:off x="2705324" y="5804330"/>
            <a:ext cx="2277611" cy="461665"/>
          </a:xfrm>
          <a:prstGeom prst="rect">
            <a:avLst/>
          </a:prstGeom>
          <a:noFill/>
        </p:spPr>
        <p:txBody>
          <a:bodyPr wrap="none" rtlCol="0">
            <a:spAutoFit/>
          </a:bodyPr>
          <a:lstStyle/>
          <a:p>
            <a:pPr algn="ctr"/>
            <a:r>
              <a:rPr lang="en-US" sz="2400" dirty="0"/>
              <a:t>Applying 3 filters</a:t>
            </a:r>
          </a:p>
        </p:txBody>
      </p:sp>
    </p:spTree>
    <p:extLst>
      <p:ext uri="{BB962C8B-B14F-4D97-AF65-F5344CB8AC3E}">
        <p14:creationId xmlns:p14="http://schemas.microsoft.com/office/powerpoint/2010/main" val="30605821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C51C192-813B-0709-958D-E79190C297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100" y="2153672"/>
            <a:ext cx="7305010" cy="34824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pic>
        <p:nvPicPr>
          <p:cNvPr id="9" name="Picture 2">
            <a:extLst>
              <a:ext uri="{FF2B5EF4-FFF2-40B4-BE49-F238E27FC236}">
                <a16:creationId xmlns:a16="http://schemas.microsoft.com/office/drawing/2014/main" id="{54BF870F-A1F1-6B35-68D7-856E19C4F0E0}"/>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7330"/>
          <a:stretch/>
        </p:blipFill>
        <p:spPr bwMode="auto">
          <a:xfrm>
            <a:off x="446200" y="2552700"/>
            <a:ext cx="3011254" cy="30506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52B4119-8E7A-93D4-ABAD-C65E17A5E8CD}"/>
              </a:ext>
            </a:extLst>
          </p:cNvPr>
          <p:cNvSpPr txBox="1"/>
          <p:nvPr/>
        </p:nvSpPr>
        <p:spPr>
          <a:xfrm>
            <a:off x="2705324" y="5804330"/>
            <a:ext cx="2277611" cy="461665"/>
          </a:xfrm>
          <a:prstGeom prst="rect">
            <a:avLst/>
          </a:prstGeom>
          <a:noFill/>
        </p:spPr>
        <p:txBody>
          <a:bodyPr wrap="none" rtlCol="0">
            <a:spAutoFit/>
          </a:bodyPr>
          <a:lstStyle/>
          <a:p>
            <a:pPr algn="ctr"/>
            <a:r>
              <a:rPr lang="en-US" sz="2400" dirty="0"/>
              <a:t>Applying 3 filters</a:t>
            </a:r>
          </a:p>
        </p:txBody>
      </p:sp>
      <p:pic>
        <p:nvPicPr>
          <p:cNvPr id="51204" name="Picture 4">
            <a:extLst>
              <a:ext uri="{FF2B5EF4-FFF2-40B4-BE49-F238E27FC236}">
                <a16:creationId xmlns:a16="http://schemas.microsoft.com/office/drawing/2014/main" id="{1EACA7EC-E693-959A-CBD8-D57F47B765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53" y="2717799"/>
            <a:ext cx="3383113" cy="253733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B9B4EE6-B618-ACE1-5C2D-D1CFD74ABFBD}"/>
              </a:ext>
            </a:extLst>
          </p:cNvPr>
          <p:cNvSpPr txBox="1"/>
          <p:nvPr/>
        </p:nvSpPr>
        <p:spPr>
          <a:xfrm>
            <a:off x="8472620" y="5342665"/>
            <a:ext cx="2798588" cy="461665"/>
          </a:xfrm>
          <a:prstGeom prst="rect">
            <a:avLst/>
          </a:prstGeom>
          <a:noFill/>
        </p:spPr>
        <p:txBody>
          <a:bodyPr wrap="none" rtlCol="0">
            <a:spAutoFit/>
          </a:bodyPr>
          <a:lstStyle/>
          <a:p>
            <a:pPr algn="ctr"/>
            <a:r>
              <a:rPr lang="en-US" sz="2400" dirty="0"/>
              <a:t>Some Learned Filters</a:t>
            </a:r>
          </a:p>
        </p:txBody>
      </p:sp>
    </p:spTree>
    <p:extLst>
      <p:ext uri="{BB962C8B-B14F-4D97-AF65-F5344CB8AC3E}">
        <p14:creationId xmlns:p14="http://schemas.microsoft.com/office/powerpoint/2010/main" val="1035517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Machine Learning</a:t>
            </a:r>
          </a:p>
        </p:txBody>
      </p:sp>
      <p:sp>
        <p:nvSpPr>
          <p:cNvPr id="20" name="TextBox 19">
            <a:extLst>
              <a:ext uri="{FF2B5EF4-FFF2-40B4-BE49-F238E27FC236}">
                <a16:creationId xmlns:a16="http://schemas.microsoft.com/office/drawing/2014/main" id="{7218BA55-F20F-A0D2-833F-D4AEB17CD159}"/>
              </a:ext>
            </a:extLst>
          </p:cNvPr>
          <p:cNvSpPr txBox="1"/>
          <p:nvPr/>
        </p:nvSpPr>
        <p:spPr>
          <a:xfrm>
            <a:off x="4464621" y="1254636"/>
            <a:ext cx="3262816" cy="461665"/>
          </a:xfrm>
          <a:prstGeom prst="rect">
            <a:avLst/>
          </a:prstGeom>
          <a:noFill/>
        </p:spPr>
        <p:txBody>
          <a:bodyPr wrap="none" rtlCol="0">
            <a:spAutoFit/>
          </a:bodyPr>
          <a:lstStyle/>
          <a:p>
            <a:pPr algn="ctr"/>
            <a:r>
              <a:rPr lang="en-US" sz="2400" dirty="0"/>
              <a:t>How do machines learn?</a:t>
            </a:r>
          </a:p>
        </p:txBody>
      </p:sp>
      <p:sp>
        <p:nvSpPr>
          <p:cNvPr id="3" name="TextBox 2">
            <a:extLst>
              <a:ext uri="{FF2B5EF4-FFF2-40B4-BE49-F238E27FC236}">
                <a16:creationId xmlns:a16="http://schemas.microsoft.com/office/drawing/2014/main" id="{DA2AD9AC-207A-B9C9-0523-A1DC8DB2F1B5}"/>
              </a:ext>
            </a:extLst>
          </p:cNvPr>
          <p:cNvSpPr txBox="1"/>
          <p:nvPr/>
        </p:nvSpPr>
        <p:spPr>
          <a:xfrm>
            <a:off x="3361438" y="5141699"/>
            <a:ext cx="5469190" cy="461665"/>
          </a:xfrm>
          <a:prstGeom prst="rect">
            <a:avLst/>
          </a:prstGeom>
          <a:noFill/>
        </p:spPr>
        <p:txBody>
          <a:bodyPr wrap="none" rtlCol="0">
            <a:spAutoFit/>
          </a:bodyPr>
          <a:lstStyle/>
          <a:p>
            <a:pPr algn="ctr"/>
            <a:r>
              <a:rPr lang="en-US" sz="2400" dirty="0"/>
              <a:t>Example: Let’s answer a specific question: </a:t>
            </a:r>
          </a:p>
        </p:txBody>
      </p:sp>
      <p:sp>
        <p:nvSpPr>
          <p:cNvPr id="4" name="TextBox 3">
            <a:extLst>
              <a:ext uri="{FF2B5EF4-FFF2-40B4-BE49-F238E27FC236}">
                <a16:creationId xmlns:a16="http://schemas.microsoft.com/office/drawing/2014/main" id="{6E4912CB-F2DA-D157-D254-386D194CB0E4}"/>
              </a:ext>
            </a:extLst>
          </p:cNvPr>
          <p:cNvSpPr txBox="1"/>
          <p:nvPr/>
        </p:nvSpPr>
        <p:spPr>
          <a:xfrm>
            <a:off x="2909403" y="1902285"/>
            <a:ext cx="6373283" cy="461665"/>
          </a:xfrm>
          <a:prstGeom prst="rect">
            <a:avLst/>
          </a:prstGeom>
          <a:noFill/>
        </p:spPr>
        <p:txBody>
          <a:bodyPr wrap="none" rtlCol="0">
            <a:spAutoFit/>
          </a:bodyPr>
          <a:lstStyle/>
          <a:p>
            <a:pPr algn="ctr"/>
            <a:r>
              <a:rPr lang="en-US" sz="2400" dirty="0"/>
              <a:t>Feature Extraction followed by Feature Reasoning</a:t>
            </a:r>
          </a:p>
        </p:txBody>
      </p:sp>
    </p:spTree>
    <p:extLst>
      <p:ext uri="{BB962C8B-B14F-4D97-AF65-F5344CB8AC3E}">
        <p14:creationId xmlns:p14="http://schemas.microsoft.com/office/powerpoint/2010/main" val="27857509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4" name="TextBox 3">
            <a:extLst>
              <a:ext uri="{FF2B5EF4-FFF2-40B4-BE49-F238E27FC236}">
                <a16:creationId xmlns:a16="http://schemas.microsoft.com/office/drawing/2014/main" id="{87C98FE3-2E3B-EB0C-3313-A93752071C94}"/>
              </a:ext>
            </a:extLst>
          </p:cNvPr>
          <p:cNvSpPr txBox="1"/>
          <p:nvPr/>
        </p:nvSpPr>
        <p:spPr>
          <a:xfrm>
            <a:off x="7023100" y="1869129"/>
            <a:ext cx="4590496" cy="3046988"/>
          </a:xfrm>
          <a:prstGeom prst="rect">
            <a:avLst/>
          </a:prstGeom>
          <a:noFill/>
        </p:spPr>
        <p:txBody>
          <a:bodyPr wrap="square" rtlCol="0">
            <a:spAutoFit/>
          </a:bodyPr>
          <a:lstStyle/>
          <a:p>
            <a:r>
              <a:rPr lang="en-US" sz="2400" b="1" dirty="0"/>
              <a:t>Stride: </a:t>
            </a:r>
            <a:r>
              <a:rPr lang="en-US" sz="2400" dirty="0"/>
              <a:t>Apply the kernel using a step size.</a:t>
            </a:r>
            <a:endParaRPr lang="en-US" sz="2400" b="1" dirty="0"/>
          </a:p>
          <a:p>
            <a:r>
              <a:rPr lang="en-US" sz="2400" b="1" dirty="0"/>
              <a:t>Padding:</a:t>
            </a:r>
            <a:r>
              <a:rPr lang="en-US" sz="2400" dirty="0"/>
              <a:t> Surround the input with a pad value to prevent shrinking of the input.</a:t>
            </a:r>
            <a:endParaRPr lang="en-US" sz="2400" b="1" dirty="0"/>
          </a:p>
          <a:p>
            <a:r>
              <a:rPr lang="en-US" sz="2400" b="1" dirty="0"/>
              <a:t>Dilation: </a:t>
            </a:r>
            <a:r>
              <a:rPr lang="en-US" sz="2400" dirty="0"/>
              <a:t>Dilate the kernel to artificially increase</a:t>
            </a:r>
          </a:p>
          <a:p>
            <a:r>
              <a:rPr lang="en-US" sz="2400" dirty="0"/>
              <a:t>the receptive field.</a:t>
            </a:r>
          </a:p>
        </p:txBody>
      </p:sp>
      <p:sp>
        <p:nvSpPr>
          <p:cNvPr id="6" name="TextBox 5">
            <a:extLst>
              <a:ext uri="{FF2B5EF4-FFF2-40B4-BE49-F238E27FC236}">
                <a16:creationId xmlns:a16="http://schemas.microsoft.com/office/drawing/2014/main" id="{C9596700-7E92-2E33-F0FB-26B49AA290E9}"/>
              </a:ext>
            </a:extLst>
          </p:cNvPr>
          <p:cNvSpPr txBox="1"/>
          <p:nvPr/>
        </p:nvSpPr>
        <p:spPr>
          <a:xfrm>
            <a:off x="4724400" y="6466961"/>
            <a:ext cx="7467600" cy="369332"/>
          </a:xfrm>
          <a:prstGeom prst="rect">
            <a:avLst/>
          </a:prstGeom>
          <a:noFill/>
        </p:spPr>
        <p:txBody>
          <a:bodyPr wrap="square">
            <a:spAutoFit/>
          </a:bodyPr>
          <a:lstStyle/>
          <a:p>
            <a:pPr algn="r"/>
            <a:r>
              <a:rPr lang="en-US" dirty="0"/>
              <a:t>https://github.com/vdumoulin/conv_arithmetic/blob/master/README.md</a:t>
            </a:r>
          </a:p>
        </p:txBody>
      </p:sp>
      <p:sp>
        <p:nvSpPr>
          <p:cNvPr id="13" name="TextBox 12">
            <a:extLst>
              <a:ext uri="{FF2B5EF4-FFF2-40B4-BE49-F238E27FC236}">
                <a16:creationId xmlns:a16="http://schemas.microsoft.com/office/drawing/2014/main" id="{BB275A64-43BC-40E4-7B84-684878B9E1C6}"/>
              </a:ext>
            </a:extLst>
          </p:cNvPr>
          <p:cNvSpPr txBox="1"/>
          <p:nvPr/>
        </p:nvSpPr>
        <p:spPr>
          <a:xfrm>
            <a:off x="6070600" y="6097629"/>
            <a:ext cx="6121400" cy="369332"/>
          </a:xfrm>
          <a:prstGeom prst="rect">
            <a:avLst/>
          </a:prstGeom>
          <a:noFill/>
        </p:spPr>
        <p:txBody>
          <a:bodyPr wrap="square">
            <a:spAutoFit/>
          </a:bodyPr>
          <a:lstStyle/>
          <a:p>
            <a:pPr algn="r"/>
            <a:r>
              <a:rPr lang="en-US" dirty="0"/>
              <a:t>https://arxiv.org/pdf/1603.07285.pdf</a:t>
            </a:r>
          </a:p>
        </p:txBody>
      </p:sp>
      <p:pic>
        <p:nvPicPr>
          <p:cNvPr id="15" name="Picture 14">
            <a:extLst>
              <a:ext uri="{FF2B5EF4-FFF2-40B4-BE49-F238E27FC236}">
                <a16:creationId xmlns:a16="http://schemas.microsoft.com/office/drawing/2014/main" id="{1DC33379-6731-747A-945B-8A5A13879CC8}"/>
              </a:ext>
            </a:extLst>
          </p:cNvPr>
          <p:cNvPicPr>
            <a:picLocks noChangeAspect="1"/>
          </p:cNvPicPr>
          <p:nvPr/>
        </p:nvPicPr>
        <p:blipFill>
          <a:blip r:embed="rId2"/>
          <a:stretch>
            <a:fillRect/>
          </a:stretch>
        </p:blipFill>
        <p:spPr>
          <a:xfrm>
            <a:off x="136802" y="2623262"/>
            <a:ext cx="6724650" cy="1717059"/>
          </a:xfrm>
          <a:prstGeom prst="rect">
            <a:avLst/>
          </a:prstGeom>
        </p:spPr>
      </p:pic>
      <p:sp>
        <p:nvSpPr>
          <p:cNvPr id="17" name="TextBox 16">
            <a:extLst>
              <a:ext uri="{FF2B5EF4-FFF2-40B4-BE49-F238E27FC236}">
                <a16:creationId xmlns:a16="http://schemas.microsoft.com/office/drawing/2014/main" id="{1784494E-0BA6-1EE4-2BD3-554A651CF1EA}"/>
              </a:ext>
            </a:extLst>
          </p:cNvPr>
          <p:cNvSpPr txBox="1"/>
          <p:nvPr/>
        </p:nvSpPr>
        <p:spPr>
          <a:xfrm>
            <a:off x="438427" y="4369974"/>
            <a:ext cx="6121400" cy="461665"/>
          </a:xfrm>
          <a:prstGeom prst="rect">
            <a:avLst/>
          </a:prstGeom>
          <a:noFill/>
        </p:spPr>
        <p:txBody>
          <a:bodyPr wrap="square">
            <a:spAutoFit/>
          </a:bodyPr>
          <a:lstStyle/>
          <a:p>
            <a:pPr algn="ctr"/>
            <a:r>
              <a:rPr lang="en-US" sz="2400" dirty="0"/>
              <a:t>Stride: 2, Padding: 1, no Dilation</a:t>
            </a:r>
          </a:p>
        </p:txBody>
      </p:sp>
    </p:spTree>
    <p:extLst>
      <p:ext uri="{BB962C8B-B14F-4D97-AF65-F5344CB8AC3E}">
        <p14:creationId xmlns:p14="http://schemas.microsoft.com/office/powerpoint/2010/main" val="7382356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4" name="TextBox 3">
            <a:extLst>
              <a:ext uri="{FF2B5EF4-FFF2-40B4-BE49-F238E27FC236}">
                <a16:creationId xmlns:a16="http://schemas.microsoft.com/office/drawing/2014/main" id="{87C98FE3-2E3B-EB0C-3313-A93752071C94}"/>
              </a:ext>
            </a:extLst>
          </p:cNvPr>
          <p:cNvSpPr txBox="1"/>
          <p:nvPr/>
        </p:nvSpPr>
        <p:spPr>
          <a:xfrm>
            <a:off x="7023100" y="1869129"/>
            <a:ext cx="4590496" cy="830997"/>
          </a:xfrm>
          <a:prstGeom prst="rect">
            <a:avLst/>
          </a:prstGeom>
          <a:noFill/>
        </p:spPr>
        <p:txBody>
          <a:bodyPr wrap="square" rtlCol="0">
            <a:spAutoFit/>
          </a:bodyPr>
          <a:lstStyle/>
          <a:p>
            <a:r>
              <a:rPr lang="en-US" sz="2400" b="1" dirty="0"/>
              <a:t>Stride: </a:t>
            </a:r>
            <a:r>
              <a:rPr lang="en-US" sz="2400" dirty="0"/>
              <a:t>Apply the kernel using a step size.</a:t>
            </a:r>
            <a:endParaRPr lang="en-US" sz="2400" b="1" dirty="0"/>
          </a:p>
        </p:txBody>
      </p:sp>
      <p:sp>
        <p:nvSpPr>
          <p:cNvPr id="6" name="TextBox 5">
            <a:extLst>
              <a:ext uri="{FF2B5EF4-FFF2-40B4-BE49-F238E27FC236}">
                <a16:creationId xmlns:a16="http://schemas.microsoft.com/office/drawing/2014/main" id="{C9596700-7E92-2E33-F0FB-26B49AA290E9}"/>
              </a:ext>
            </a:extLst>
          </p:cNvPr>
          <p:cNvSpPr txBox="1"/>
          <p:nvPr/>
        </p:nvSpPr>
        <p:spPr>
          <a:xfrm>
            <a:off x="4724400" y="6466961"/>
            <a:ext cx="7467600" cy="369332"/>
          </a:xfrm>
          <a:prstGeom prst="rect">
            <a:avLst/>
          </a:prstGeom>
          <a:noFill/>
        </p:spPr>
        <p:txBody>
          <a:bodyPr wrap="square">
            <a:spAutoFit/>
          </a:bodyPr>
          <a:lstStyle/>
          <a:p>
            <a:pPr algn="r"/>
            <a:r>
              <a:rPr lang="en-US" dirty="0"/>
              <a:t>https://github.com/vdumoulin/conv_arithmetic/blob/master/README.md</a:t>
            </a:r>
          </a:p>
        </p:txBody>
      </p:sp>
      <p:sp>
        <p:nvSpPr>
          <p:cNvPr id="13" name="TextBox 12">
            <a:extLst>
              <a:ext uri="{FF2B5EF4-FFF2-40B4-BE49-F238E27FC236}">
                <a16:creationId xmlns:a16="http://schemas.microsoft.com/office/drawing/2014/main" id="{BB275A64-43BC-40E4-7B84-684878B9E1C6}"/>
              </a:ext>
            </a:extLst>
          </p:cNvPr>
          <p:cNvSpPr txBox="1"/>
          <p:nvPr/>
        </p:nvSpPr>
        <p:spPr>
          <a:xfrm>
            <a:off x="6070600" y="6097629"/>
            <a:ext cx="6121400" cy="369332"/>
          </a:xfrm>
          <a:prstGeom prst="rect">
            <a:avLst/>
          </a:prstGeom>
          <a:noFill/>
        </p:spPr>
        <p:txBody>
          <a:bodyPr wrap="square">
            <a:spAutoFit/>
          </a:bodyPr>
          <a:lstStyle/>
          <a:p>
            <a:pPr algn="r"/>
            <a:r>
              <a:rPr lang="en-US" dirty="0"/>
              <a:t>https://arxiv.org/pdf/1603.07285.pdf</a:t>
            </a:r>
          </a:p>
        </p:txBody>
      </p:sp>
      <p:pic>
        <p:nvPicPr>
          <p:cNvPr id="15" name="Picture 14">
            <a:extLst>
              <a:ext uri="{FF2B5EF4-FFF2-40B4-BE49-F238E27FC236}">
                <a16:creationId xmlns:a16="http://schemas.microsoft.com/office/drawing/2014/main" id="{1DC33379-6731-747A-945B-8A5A13879CC8}"/>
              </a:ext>
            </a:extLst>
          </p:cNvPr>
          <p:cNvPicPr>
            <a:picLocks noChangeAspect="1"/>
          </p:cNvPicPr>
          <p:nvPr/>
        </p:nvPicPr>
        <p:blipFill>
          <a:blip r:embed="rId2"/>
          <a:stretch>
            <a:fillRect/>
          </a:stretch>
        </p:blipFill>
        <p:spPr>
          <a:xfrm>
            <a:off x="136802" y="2623262"/>
            <a:ext cx="6724650" cy="1717059"/>
          </a:xfrm>
          <a:prstGeom prst="rect">
            <a:avLst/>
          </a:prstGeom>
        </p:spPr>
      </p:pic>
      <p:sp>
        <p:nvSpPr>
          <p:cNvPr id="17" name="TextBox 16">
            <a:extLst>
              <a:ext uri="{FF2B5EF4-FFF2-40B4-BE49-F238E27FC236}">
                <a16:creationId xmlns:a16="http://schemas.microsoft.com/office/drawing/2014/main" id="{1784494E-0BA6-1EE4-2BD3-554A651CF1EA}"/>
              </a:ext>
            </a:extLst>
          </p:cNvPr>
          <p:cNvSpPr txBox="1"/>
          <p:nvPr/>
        </p:nvSpPr>
        <p:spPr>
          <a:xfrm>
            <a:off x="438427" y="4369974"/>
            <a:ext cx="6121400" cy="461665"/>
          </a:xfrm>
          <a:prstGeom prst="rect">
            <a:avLst/>
          </a:prstGeom>
          <a:noFill/>
        </p:spPr>
        <p:txBody>
          <a:bodyPr wrap="square">
            <a:spAutoFit/>
          </a:bodyPr>
          <a:lstStyle/>
          <a:p>
            <a:pPr algn="ctr"/>
            <a:r>
              <a:rPr lang="en-US" sz="2400" dirty="0"/>
              <a:t>Stride: 2, Padding: 1, no Dilation</a:t>
            </a:r>
          </a:p>
        </p:txBody>
      </p:sp>
    </p:spTree>
    <p:extLst>
      <p:ext uri="{BB962C8B-B14F-4D97-AF65-F5344CB8AC3E}">
        <p14:creationId xmlns:p14="http://schemas.microsoft.com/office/powerpoint/2010/main" val="7735787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4" name="TextBox 3">
            <a:extLst>
              <a:ext uri="{FF2B5EF4-FFF2-40B4-BE49-F238E27FC236}">
                <a16:creationId xmlns:a16="http://schemas.microsoft.com/office/drawing/2014/main" id="{87C98FE3-2E3B-EB0C-3313-A93752071C94}"/>
              </a:ext>
            </a:extLst>
          </p:cNvPr>
          <p:cNvSpPr txBox="1"/>
          <p:nvPr/>
        </p:nvSpPr>
        <p:spPr>
          <a:xfrm>
            <a:off x="7023100" y="1869129"/>
            <a:ext cx="4590496" cy="830997"/>
          </a:xfrm>
          <a:prstGeom prst="rect">
            <a:avLst/>
          </a:prstGeom>
          <a:noFill/>
        </p:spPr>
        <p:txBody>
          <a:bodyPr wrap="square" rtlCol="0">
            <a:spAutoFit/>
          </a:bodyPr>
          <a:lstStyle/>
          <a:p>
            <a:r>
              <a:rPr lang="en-US" sz="2400" b="1" dirty="0"/>
              <a:t>Stride: </a:t>
            </a:r>
            <a:r>
              <a:rPr lang="en-US" sz="2400" dirty="0"/>
              <a:t>Apply the kernel using a step size.</a:t>
            </a:r>
            <a:endParaRPr lang="en-US" sz="2400" b="1" dirty="0"/>
          </a:p>
        </p:txBody>
      </p:sp>
      <p:sp>
        <p:nvSpPr>
          <p:cNvPr id="6" name="TextBox 5">
            <a:extLst>
              <a:ext uri="{FF2B5EF4-FFF2-40B4-BE49-F238E27FC236}">
                <a16:creationId xmlns:a16="http://schemas.microsoft.com/office/drawing/2014/main" id="{C9596700-7E92-2E33-F0FB-26B49AA290E9}"/>
              </a:ext>
            </a:extLst>
          </p:cNvPr>
          <p:cNvSpPr txBox="1"/>
          <p:nvPr/>
        </p:nvSpPr>
        <p:spPr>
          <a:xfrm>
            <a:off x="4724400" y="6466961"/>
            <a:ext cx="7467600" cy="369332"/>
          </a:xfrm>
          <a:prstGeom prst="rect">
            <a:avLst/>
          </a:prstGeom>
          <a:noFill/>
        </p:spPr>
        <p:txBody>
          <a:bodyPr wrap="square">
            <a:spAutoFit/>
          </a:bodyPr>
          <a:lstStyle/>
          <a:p>
            <a:pPr algn="r"/>
            <a:r>
              <a:rPr lang="en-US" dirty="0"/>
              <a:t>https://github.com/vdumoulin/conv_arithmetic/blob/master/README.md</a:t>
            </a:r>
          </a:p>
        </p:txBody>
      </p:sp>
      <p:sp>
        <p:nvSpPr>
          <p:cNvPr id="13" name="TextBox 12">
            <a:extLst>
              <a:ext uri="{FF2B5EF4-FFF2-40B4-BE49-F238E27FC236}">
                <a16:creationId xmlns:a16="http://schemas.microsoft.com/office/drawing/2014/main" id="{BB275A64-43BC-40E4-7B84-684878B9E1C6}"/>
              </a:ext>
            </a:extLst>
          </p:cNvPr>
          <p:cNvSpPr txBox="1"/>
          <p:nvPr/>
        </p:nvSpPr>
        <p:spPr>
          <a:xfrm>
            <a:off x="6070600" y="6097629"/>
            <a:ext cx="6121400" cy="369332"/>
          </a:xfrm>
          <a:prstGeom prst="rect">
            <a:avLst/>
          </a:prstGeom>
          <a:noFill/>
        </p:spPr>
        <p:txBody>
          <a:bodyPr wrap="square">
            <a:spAutoFit/>
          </a:bodyPr>
          <a:lstStyle/>
          <a:p>
            <a:pPr algn="r"/>
            <a:r>
              <a:rPr lang="en-US" dirty="0"/>
              <a:t>https://arxiv.org/pdf/1603.07285.pdf</a:t>
            </a:r>
          </a:p>
        </p:txBody>
      </p:sp>
      <p:pic>
        <p:nvPicPr>
          <p:cNvPr id="15" name="Picture 14">
            <a:extLst>
              <a:ext uri="{FF2B5EF4-FFF2-40B4-BE49-F238E27FC236}">
                <a16:creationId xmlns:a16="http://schemas.microsoft.com/office/drawing/2014/main" id="{1DC33379-6731-747A-945B-8A5A13879CC8}"/>
              </a:ext>
            </a:extLst>
          </p:cNvPr>
          <p:cNvPicPr>
            <a:picLocks noChangeAspect="1"/>
          </p:cNvPicPr>
          <p:nvPr/>
        </p:nvPicPr>
        <p:blipFill>
          <a:blip r:embed="rId2"/>
          <a:stretch>
            <a:fillRect/>
          </a:stretch>
        </p:blipFill>
        <p:spPr>
          <a:xfrm>
            <a:off x="136802" y="2623262"/>
            <a:ext cx="6724650" cy="1717059"/>
          </a:xfrm>
          <a:prstGeom prst="rect">
            <a:avLst/>
          </a:prstGeom>
        </p:spPr>
      </p:pic>
      <p:sp>
        <p:nvSpPr>
          <p:cNvPr id="17" name="TextBox 16">
            <a:extLst>
              <a:ext uri="{FF2B5EF4-FFF2-40B4-BE49-F238E27FC236}">
                <a16:creationId xmlns:a16="http://schemas.microsoft.com/office/drawing/2014/main" id="{1784494E-0BA6-1EE4-2BD3-554A651CF1EA}"/>
              </a:ext>
            </a:extLst>
          </p:cNvPr>
          <p:cNvSpPr txBox="1"/>
          <p:nvPr/>
        </p:nvSpPr>
        <p:spPr>
          <a:xfrm>
            <a:off x="438427" y="4369974"/>
            <a:ext cx="6121400" cy="461665"/>
          </a:xfrm>
          <a:prstGeom prst="rect">
            <a:avLst/>
          </a:prstGeom>
          <a:noFill/>
        </p:spPr>
        <p:txBody>
          <a:bodyPr wrap="square">
            <a:spAutoFit/>
          </a:bodyPr>
          <a:lstStyle/>
          <a:p>
            <a:pPr algn="ctr"/>
            <a:r>
              <a:rPr lang="en-US" sz="2400" dirty="0"/>
              <a:t>Stride: 2, Padding: 1, no Dilation</a:t>
            </a:r>
          </a:p>
        </p:txBody>
      </p:sp>
      <p:sp>
        <p:nvSpPr>
          <p:cNvPr id="5" name="Rectangle 4">
            <a:extLst>
              <a:ext uri="{FF2B5EF4-FFF2-40B4-BE49-F238E27FC236}">
                <a16:creationId xmlns:a16="http://schemas.microsoft.com/office/drawing/2014/main" id="{E791F5E8-0382-8A30-B23B-A8E8D4DD81DA}"/>
              </a:ext>
            </a:extLst>
          </p:cNvPr>
          <p:cNvSpPr/>
          <p:nvPr/>
        </p:nvSpPr>
        <p:spPr>
          <a:xfrm>
            <a:off x="2095500" y="1233479"/>
            <a:ext cx="8001000" cy="4558318"/>
          </a:xfrm>
          <a:prstGeom prst="rect">
            <a:avLst/>
          </a:prstGeom>
          <a:solidFill>
            <a:schemeClr val="bg1"/>
          </a:solidFill>
          <a:ln w="38100">
            <a:solidFill>
              <a:srgbClr val="1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B938177B-262C-B4BE-6974-4F571ABC515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30044"/>
          <a:stretch/>
        </p:blipFill>
        <p:spPr>
          <a:xfrm>
            <a:off x="2602250" y="1480884"/>
            <a:ext cx="5065942" cy="3061981"/>
          </a:xfrm>
          <a:prstGeom prst="rect">
            <a:avLst/>
          </a:prstGeom>
        </p:spPr>
      </p:pic>
      <p:graphicFrame>
        <p:nvGraphicFramePr>
          <p:cNvPr id="9" name="Table 9">
            <a:extLst>
              <a:ext uri="{FF2B5EF4-FFF2-40B4-BE49-F238E27FC236}">
                <a16:creationId xmlns:a16="http://schemas.microsoft.com/office/drawing/2014/main" id="{4A7B05DF-03B1-FEBB-6583-E27996A420DE}"/>
              </a:ext>
            </a:extLst>
          </p:cNvPr>
          <p:cNvGraphicFramePr>
            <a:graphicFrameLocks noGrp="1"/>
          </p:cNvGraphicFramePr>
          <p:nvPr>
            <p:extLst>
              <p:ext uri="{D42A27DB-BD31-4B8C-83A1-F6EECF244321}">
                <p14:modId xmlns:p14="http://schemas.microsoft.com/office/powerpoint/2010/main" val="4258233428"/>
              </p:ext>
            </p:extLst>
          </p:nvPr>
        </p:nvGraphicFramePr>
        <p:xfrm>
          <a:off x="8129672" y="2895886"/>
          <a:ext cx="937008" cy="958808"/>
        </p:xfrm>
        <a:graphic>
          <a:graphicData uri="http://schemas.openxmlformats.org/drawingml/2006/table">
            <a:tbl>
              <a:tblPr firstRow="1" bandRow="1">
                <a:tableStyleId>{2D5ABB26-0587-4C30-8999-92F81FD0307C}</a:tableStyleId>
              </a:tblPr>
              <a:tblGrid>
                <a:gridCol w="468504">
                  <a:extLst>
                    <a:ext uri="{9D8B030D-6E8A-4147-A177-3AD203B41FA5}">
                      <a16:colId xmlns:a16="http://schemas.microsoft.com/office/drawing/2014/main" val="3530391527"/>
                    </a:ext>
                  </a:extLst>
                </a:gridCol>
                <a:gridCol w="468504">
                  <a:extLst>
                    <a:ext uri="{9D8B030D-6E8A-4147-A177-3AD203B41FA5}">
                      <a16:colId xmlns:a16="http://schemas.microsoft.com/office/drawing/2014/main" val="2267212099"/>
                    </a:ext>
                  </a:extLst>
                </a:gridCol>
              </a:tblGrid>
              <a:tr h="47940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2960864"/>
                  </a:ext>
                </a:extLst>
              </a:tr>
              <a:tr h="47940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740092"/>
                  </a:ext>
                </a:extLst>
              </a:tr>
            </a:tbl>
          </a:graphicData>
        </a:graphic>
      </p:graphicFrame>
      <p:sp>
        <p:nvSpPr>
          <p:cNvPr id="10" name="Rectangle 9">
            <a:extLst>
              <a:ext uri="{FF2B5EF4-FFF2-40B4-BE49-F238E27FC236}">
                <a16:creationId xmlns:a16="http://schemas.microsoft.com/office/drawing/2014/main" id="{E7422018-F2C9-4687-B354-10671DA95B6C}"/>
              </a:ext>
            </a:extLst>
          </p:cNvPr>
          <p:cNvSpPr/>
          <p:nvPr/>
        </p:nvSpPr>
        <p:spPr>
          <a:xfrm>
            <a:off x="2602250" y="2186729"/>
            <a:ext cx="947401" cy="9343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1" name="Rectangle 10">
            <a:extLst>
              <a:ext uri="{FF2B5EF4-FFF2-40B4-BE49-F238E27FC236}">
                <a16:creationId xmlns:a16="http://schemas.microsoft.com/office/drawing/2014/main" id="{5A507404-E126-763F-00B5-54F4A9063BFB}"/>
              </a:ext>
            </a:extLst>
          </p:cNvPr>
          <p:cNvSpPr/>
          <p:nvPr/>
        </p:nvSpPr>
        <p:spPr>
          <a:xfrm>
            <a:off x="8132095" y="2897521"/>
            <a:ext cx="470885" cy="4549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pic>
        <p:nvPicPr>
          <p:cNvPr id="12" name="Graphic 11">
            <a:extLst>
              <a:ext uri="{FF2B5EF4-FFF2-40B4-BE49-F238E27FC236}">
                <a16:creationId xmlns:a16="http://schemas.microsoft.com/office/drawing/2014/main" id="{E99D0CDA-38B1-9C11-C337-9B2A483C389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9156" r="1245" b="81863"/>
          <a:stretch/>
        </p:blipFill>
        <p:spPr>
          <a:xfrm>
            <a:off x="8334374" y="1480884"/>
            <a:ext cx="1419225" cy="555355"/>
          </a:xfrm>
          <a:prstGeom prst="rect">
            <a:avLst/>
          </a:prstGeom>
        </p:spPr>
      </p:pic>
    </p:spTree>
    <p:extLst>
      <p:ext uri="{BB962C8B-B14F-4D97-AF65-F5344CB8AC3E}">
        <p14:creationId xmlns:p14="http://schemas.microsoft.com/office/powerpoint/2010/main" val="25867552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4" name="TextBox 3">
            <a:extLst>
              <a:ext uri="{FF2B5EF4-FFF2-40B4-BE49-F238E27FC236}">
                <a16:creationId xmlns:a16="http://schemas.microsoft.com/office/drawing/2014/main" id="{87C98FE3-2E3B-EB0C-3313-A93752071C94}"/>
              </a:ext>
            </a:extLst>
          </p:cNvPr>
          <p:cNvSpPr txBox="1"/>
          <p:nvPr/>
        </p:nvSpPr>
        <p:spPr>
          <a:xfrm>
            <a:off x="7023100" y="1869129"/>
            <a:ext cx="4590496" cy="830997"/>
          </a:xfrm>
          <a:prstGeom prst="rect">
            <a:avLst/>
          </a:prstGeom>
          <a:noFill/>
        </p:spPr>
        <p:txBody>
          <a:bodyPr wrap="square" rtlCol="0">
            <a:spAutoFit/>
          </a:bodyPr>
          <a:lstStyle/>
          <a:p>
            <a:r>
              <a:rPr lang="en-US" sz="2400" b="1" dirty="0"/>
              <a:t>Stride: </a:t>
            </a:r>
            <a:r>
              <a:rPr lang="en-US" sz="2400" dirty="0"/>
              <a:t>Apply the kernel using a step size.</a:t>
            </a:r>
            <a:endParaRPr lang="en-US" sz="2400" b="1" dirty="0"/>
          </a:p>
        </p:txBody>
      </p:sp>
      <p:sp>
        <p:nvSpPr>
          <p:cNvPr id="6" name="TextBox 5">
            <a:extLst>
              <a:ext uri="{FF2B5EF4-FFF2-40B4-BE49-F238E27FC236}">
                <a16:creationId xmlns:a16="http://schemas.microsoft.com/office/drawing/2014/main" id="{C9596700-7E92-2E33-F0FB-26B49AA290E9}"/>
              </a:ext>
            </a:extLst>
          </p:cNvPr>
          <p:cNvSpPr txBox="1"/>
          <p:nvPr/>
        </p:nvSpPr>
        <p:spPr>
          <a:xfrm>
            <a:off x="4724400" y="6466961"/>
            <a:ext cx="7467600" cy="369332"/>
          </a:xfrm>
          <a:prstGeom prst="rect">
            <a:avLst/>
          </a:prstGeom>
          <a:noFill/>
        </p:spPr>
        <p:txBody>
          <a:bodyPr wrap="square">
            <a:spAutoFit/>
          </a:bodyPr>
          <a:lstStyle/>
          <a:p>
            <a:pPr algn="r"/>
            <a:r>
              <a:rPr lang="en-US" dirty="0"/>
              <a:t>https://github.com/vdumoulin/conv_arithmetic/blob/master/README.md</a:t>
            </a:r>
          </a:p>
        </p:txBody>
      </p:sp>
      <p:sp>
        <p:nvSpPr>
          <p:cNvPr id="13" name="TextBox 12">
            <a:extLst>
              <a:ext uri="{FF2B5EF4-FFF2-40B4-BE49-F238E27FC236}">
                <a16:creationId xmlns:a16="http://schemas.microsoft.com/office/drawing/2014/main" id="{BB275A64-43BC-40E4-7B84-684878B9E1C6}"/>
              </a:ext>
            </a:extLst>
          </p:cNvPr>
          <p:cNvSpPr txBox="1"/>
          <p:nvPr/>
        </p:nvSpPr>
        <p:spPr>
          <a:xfrm>
            <a:off x="6070600" y="6097629"/>
            <a:ext cx="6121400" cy="369332"/>
          </a:xfrm>
          <a:prstGeom prst="rect">
            <a:avLst/>
          </a:prstGeom>
          <a:noFill/>
        </p:spPr>
        <p:txBody>
          <a:bodyPr wrap="square">
            <a:spAutoFit/>
          </a:bodyPr>
          <a:lstStyle/>
          <a:p>
            <a:pPr algn="r"/>
            <a:r>
              <a:rPr lang="en-US" dirty="0"/>
              <a:t>https://arxiv.org/pdf/1603.07285.pdf</a:t>
            </a:r>
          </a:p>
        </p:txBody>
      </p:sp>
      <p:pic>
        <p:nvPicPr>
          <p:cNvPr id="15" name="Picture 14">
            <a:extLst>
              <a:ext uri="{FF2B5EF4-FFF2-40B4-BE49-F238E27FC236}">
                <a16:creationId xmlns:a16="http://schemas.microsoft.com/office/drawing/2014/main" id="{1DC33379-6731-747A-945B-8A5A13879CC8}"/>
              </a:ext>
            </a:extLst>
          </p:cNvPr>
          <p:cNvPicPr>
            <a:picLocks noChangeAspect="1"/>
          </p:cNvPicPr>
          <p:nvPr/>
        </p:nvPicPr>
        <p:blipFill>
          <a:blip r:embed="rId2"/>
          <a:stretch>
            <a:fillRect/>
          </a:stretch>
        </p:blipFill>
        <p:spPr>
          <a:xfrm>
            <a:off x="136802" y="2623262"/>
            <a:ext cx="6724650" cy="1717059"/>
          </a:xfrm>
          <a:prstGeom prst="rect">
            <a:avLst/>
          </a:prstGeom>
        </p:spPr>
      </p:pic>
      <p:sp>
        <p:nvSpPr>
          <p:cNvPr id="17" name="TextBox 16">
            <a:extLst>
              <a:ext uri="{FF2B5EF4-FFF2-40B4-BE49-F238E27FC236}">
                <a16:creationId xmlns:a16="http://schemas.microsoft.com/office/drawing/2014/main" id="{1784494E-0BA6-1EE4-2BD3-554A651CF1EA}"/>
              </a:ext>
            </a:extLst>
          </p:cNvPr>
          <p:cNvSpPr txBox="1"/>
          <p:nvPr/>
        </p:nvSpPr>
        <p:spPr>
          <a:xfrm>
            <a:off x="438427" y="4369974"/>
            <a:ext cx="6121400" cy="461665"/>
          </a:xfrm>
          <a:prstGeom prst="rect">
            <a:avLst/>
          </a:prstGeom>
          <a:noFill/>
        </p:spPr>
        <p:txBody>
          <a:bodyPr wrap="square">
            <a:spAutoFit/>
          </a:bodyPr>
          <a:lstStyle/>
          <a:p>
            <a:pPr algn="ctr"/>
            <a:r>
              <a:rPr lang="en-US" sz="2400" dirty="0"/>
              <a:t>Stride: 2, Padding: 1, no Dilation</a:t>
            </a:r>
          </a:p>
        </p:txBody>
      </p:sp>
      <p:sp>
        <p:nvSpPr>
          <p:cNvPr id="5" name="Rectangle 4">
            <a:extLst>
              <a:ext uri="{FF2B5EF4-FFF2-40B4-BE49-F238E27FC236}">
                <a16:creationId xmlns:a16="http://schemas.microsoft.com/office/drawing/2014/main" id="{E791F5E8-0382-8A30-B23B-A8E8D4DD81DA}"/>
              </a:ext>
            </a:extLst>
          </p:cNvPr>
          <p:cNvSpPr/>
          <p:nvPr/>
        </p:nvSpPr>
        <p:spPr>
          <a:xfrm>
            <a:off x="2095500" y="1233479"/>
            <a:ext cx="8001000" cy="4558318"/>
          </a:xfrm>
          <a:prstGeom prst="rect">
            <a:avLst/>
          </a:prstGeom>
          <a:solidFill>
            <a:schemeClr val="bg1"/>
          </a:solidFill>
          <a:ln w="38100">
            <a:solidFill>
              <a:srgbClr val="1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B938177B-262C-B4BE-6974-4F571ABC515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30044"/>
          <a:stretch/>
        </p:blipFill>
        <p:spPr>
          <a:xfrm>
            <a:off x="2602250" y="1480884"/>
            <a:ext cx="5065942" cy="3061981"/>
          </a:xfrm>
          <a:prstGeom prst="rect">
            <a:avLst/>
          </a:prstGeom>
        </p:spPr>
      </p:pic>
      <p:graphicFrame>
        <p:nvGraphicFramePr>
          <p:cNvPr id="9" name="Table 9">
            <a:extLst>
              <a:ext uri="{FF2B5EF4-FFF2-40B4-BE49-F238E27FC236}">
                <a16:creationId xmlns:a16="http://schemas.microsoft.com/office/drawing/2014/main" id="{4A7B05DF-03B1-FEBB-6583-E27996A420DE}"/>
              </a:ext>
            </a:extLst>
          </p:cNvPr>
          <p:cNvGraphicFramePr>
            <a:graphicFrameLocks noGrp="1"/>
          </p:cNvGraphicFramePr>
          <p:nvPr/>
        </p:nvGraphicFramePr>
        <p:xfrm>
          <a:off x="8129672" y="2895886"/>
          <a:ext cx="937008" cy="958808"/>
        </p:xfrm>
        <a:graphic>
          <a:graphicData uri="http://schemas.openxmlformats.org/drawingml/2006/table">
            <a:tbl>
              <a:tblPr firstRow="1" bandRow="1">
                <a:tableStyleId>{2D5ABB26-0587-4C30-8999-92F81FD0307C}</a:tableStyleId>
              </a:tblPr>
              <a:tblGrid>
                <a:gridCol w="468504">
                  <a:extLst>
                    <a:ext uri="{9D8B030D-6E8A-4147-A177-3AD203B41FA5}">
                      <a16:colId xmlns:a16="http://schemas.microsoft.com/office/drawing/2014/main" val="3530391527"/>
                    </a:ext>
                  </a:extLst>
                </a:gridCol>
                <a:gridCol w="468504">
                  <a:extLst>
                    <a:ext uri="{9D8B030D-6E8A-4147-A177-3AD203B41FA5}">
                      <a16:colId xmlns:a16="http://schemas.microsoft.com/office/drawing/2014/main" val="2267212099"/>
                    </a:ext>
                  </a:extLst>
                </a:gridCol>
              </a:tblGrid>
              <a:tr h="47940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2960864"/>
                  </a:ext>
                </a:extLst>
              </a:tr>
              <a:tr h="47940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740092"/>
                  </a:ext>
                </a:extLst>
              </a:tr>
            </a:tbl>
          </a:graphicData>
        </a:graphic>
      </p:graphicFrame>
      <p:sp>
        <p:nvSpPr>
          <p:cNvPr id="10" name="Rectangle 9">
            <a:extLst>
              <a:ext uri="{FF2B5EF4-FFF2-40B4-BE49-F238E27FC236}">
                <a16:creationId xmlns:a16="http://schemas.microsoft.com/office/drawing/2014/main" id="{E7422018-F2C9-4687-B354-10671DA95B6C}"/>
              </a:ext>
            </a:extLst>
          </p:cNvPr>
          <p:cNvSpPr/>
          <p:nvPr/>
        </p:nvSpPr>
        <p:spPr>
          <a:xfrm>
            <a:off x="3528338" y="2210109"/>
            <a:ext cx="947401" cy="9343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1" name="Rectangle 10">
            <a:extLst>
              <a:ext uri="{FF2B5EF4-FFF2-40B4-BE49-F238E27FC236}">
                <a16:creationId xmlns:a16="http://schemas.microsoft.com/office/drawing/2014/main" id="{5A507404-E126-763F-00B5-54F4A9063BFB}"/>
              </a:ext>
            </a:extLst>
          </p:cNvPr>
          <p:cNvSpPr/>
          <p:nvPr/>
        </p:nvSpPr>
        <p:spPr>
          <a:xfrm>
            <a:off x="8592327" y="2903506"/>
            <a:ext cx="470885" cy="4549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pic>
        <p:nvPicPr>
          <p:cNvPr id="3" name="Graphic 2">
            <a:extLst>
              <a:ext uri="{FF2B5EF4-FFF2-40B4-BE49-F238E27FC236}">
                <a16:creationId xmlns:a16="http://schemas.microsoft.com/office/drawing/2014/main" id="{043D29D5-272E-3F8C-A2D7-B0E474CD1EF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9156" r="1245" b="81863"/>
          <a:stretch/>
        </p:blipFill>
        <p:spPr>
          <a:xfrm>
            <a:off x="8334374" y="1480884"/>
            <a:ext cx="1419225" cy="555355"/>
          </a:xfrm>
          <a:prstGeom prst="rect">
            <a:avLst/>
          </a:prstGeom>
        </p:spPr>
      </p:pic>
    </p:spTree>
    <p:extLst>
      <p:ext uri="{BB962C8B-B14F-4D97-AF65-F5344CB8AC3E}">
        <p14:creationId xmlns:p14="http://schemas.microsoft.com/office/powerpoint/2010/main" val="15484980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4" name="TextBox 3">
            <a:extLst>
              <a:ext uri="{FF2B5EF4-FFF2-40B4-BE49-F238E27FC236}">
                <a16:creationId xmlns:a16="http://schemas.microsoft.com/office/drawing/2014/main" id="{87C98FE3-2E3B-EB0C-3313-A93752071C94}"/>
              </a:ext>
            </a:extLst>
          </p:cNvPr>
          <p:cNvSpPr txBox="1"/>
          <p:nvPr/>
        </p:nvSpPr>
        <p:spPr>
          <a:xfrm>
            <a:off x="7023100" y="1869129"/>
            <a:ext cx="4590496" cy="1938992"/>
          </a:xfrm>
          <a:prstGeom prst="rect">
            <a:avLst/>
          </a:prstGeom>
          <a:noFill/>
        </p:spPr>
        <p:txBody>
          <a:bodyPr wrap="square" rtlCol="0">
            <a:spAutoFit/>
          </a:bodyPr>
          <a:lstStyle/>
          <a:p>
            <a:r>
              <a:rPr lang="en-US" sz="2400" b="1" dirty="0"/>
              <a:t>Stride: </a:t>
            </a:r>
            <a:r>
              <a:rPr lang="en-US" sz="2400" dirty="0"/>
              <a:t>Apply the kernel using a step size.</a:t>
            </a:r>
            <a:endParaRPr lang="en-US" sz="2400" b="1" dirty="0"/>
          </a:p>
          <a:p>
            <a:r>
              <a:rPr lang="en-US" sz="2400" b="1" dirty="0"/>
              <a:t>Padding:</a:t>
            </a:r>
            <a:r>
              <a:rPr lang="en-US" sz="2400" dirty="0"/>
              <a:t> Surround the input with a pad value to prevent shrinking of the input.</a:t>
            </a:r>
            <a:endParaRPr lang="en-US" sz="2400" b="1" dirty="0"/>
          </a:p>
        </p:txBody>
      </p:sp>
      <p:sp>
        <p:nvSpPr>
          <p:cNvPr id="6" name="TextBox 5">
            <a:extLst>
              <a:ext uri="{FF2B5EF4-FFF2-40B4-BE49-F238E27FC236}">
                <a16:creationId xmlns:a16="http://schemas.microsoft.com/office/drawing/2014/main" id="{C9596700-7E92-2E33-F0FB-26B49AA290E9}"/>
              </a:ext>
            </a:extLst>
          </p:cNvPr>
          <p:cNvSpPr txBox="1"/>
          <p:nvPr/>
        </p:nvSpPr>
        <p:spPr>
          <a:xfrm>
            <a:off x="4724400" y="6466961"/>
            <a:ext cx="7467600" cy="369332"/>
          </a:xfrm>
          <a:prstGeom prst="rect">
            <a:avLst/>
          </a:prstGeom>
          <a:noFill/>
        </p:spPr>
        <p:txBody>
          <a:bodyPr wrap="square">
            <a:spAutoFit/>
          </a:bodyPr>
          <a:lstStyle/>
          <a:p>
            <a:pPr algn="r"/>
            <a:r>
              <a:rPr lang="en-US" dirty="0"/>
              <a:t>https://github.com/vdumoulin/conv_arithmetic/blob/master/README.md</a:t>
            </a:r>
          </a:p>
        </p:txBody>
      </p:sp>
      <p:sp>
        <p:nvSpPr>
          <p:cNvPr id="13" name="TextBox 12">
            <a:extLst>
              <a:ext uri="{FF2B5EF4-FFF2-40B4-BE49-F238E27FC236}">
                <a16:creationId xmlns:a16="http://schemas.microsoft.com/office/drawing/2014/main" id="{BB275A64-43BC-40E4-7B84-684878B9E1C6}"/>
              </a:ext>
            </a:extLst>
          </p:cNvPr>
          <p:cNvSpPr txBox="1"/>
          <p:nvPr/>
        </p:nvSpPr>
        <p:spPr>
          <a:xfrm>
            <a:off x="6070600" y="6097629"/>
            <a:ext cx="6121400" cy="369332"/>
          </a:xfrm>
          <a:prstGeom prst="rect">
            <a:avLst/>
          </a:prstGeom>
          <a:noFill/>
        </p:spPr>
        <p:txBody>
          <a:bodyPr wrap="square">
            <a:spAutoFit/>
          </a:bodyPr>
          <a:lstStyle/>
          <a:p>
            <a:pPr algn="r"/>
            <a:r>
              <a:rPr lang="en-US" dirty="0"/>
              <a:t>https://arxiv.org/pdf/1603.07285.pdf</a:t>
            </a:r>
          </a:p>
        </p:txBody>
      </p:sp>
      <p:pic>
        <p:nvPicPr>
          <p:cNvPr id="15" name="Picture 14">
            <a:extLst>
              <a:ext uri="{FF2B5EF4-FFF2-40B4-BE49-F238E27FC236}">
                <a16:creationId xmlns:a16="http://schemas.microsoft.com/office/drawing/2014/main" id="{1DC33379-6731-747A-945B-8A5A13879CC8}"/>
              </a:ext>
            </a:extLst>
          </p:cNvPr>
          <p:cNvPicPr>
            <a:picLocks noChangeAspect="1"/>
          </p:cNvPicPr>
          <p:nvPr/>
        </p:nvPicPr>
        <p:blipFill>
          <a:blip r:embed="rId2"/>
          <a:stretch>
            <a:fillRect/>
          </a:stretch>
        </p:blipFill>
        <p:spPr>
          <a:xfrm>
            <a:off x="136802" y="2623262"/>
            <a:ext cx="6724650" cy="1717059"/>
          </a:xfrm>
          <a:prstGeom prst="rect">
            <a:avLst/>
          </a:prstGeom>
        </p:spPr>
      </p:pic>
      <p:sp>
        <p:nvSpPr>
          <p:cNvPr id="17" name="TextBox 16">
            <a:extLst>
              <a:ext uri="{FF2B5EF4-FFF2-40B4-BE49-F238E27FC236}">
                <a16:creationId xmlns:a16="http://schemas.microsoft.com/office/drawing/2014/main" id="{1784494E-0BA6-1EE4-2BD3-554A651CF1EA}"/>
              </a:ext>
            </a:extLst>
          </p:cNvPr>
          <p:cNvSpPr txBox="1"/>
          <p:nvPr/>
        </p:nvSpPr>
        <p:spPr>
          <a:xfrm>
            <a:off x="438427" y="4369974"/>
            <a:ext cx="6121400" cy="461665"/>
          </a:xfrm>
          <a:prstGeom prst="rect">
            <a:avLst/>
          </a:prstGeom>
          <a:noFill/>
        </p:spPr>
        <p:txBody>
          <a:bodyPr wrap="square">
            <a:spAutoFit/>
          </a:bodyPr>
          <a:lstStyle/>
          <a:p>
            <a:pPr algn="ctr"/>
            <a:r>
              <a:rPr lang="en-US" sz="2400" dirty="0"/>
              <a:t>Stride: 2, Padding: 1, no Dilation</a:t>
            </a:r>
          </a:p>
        </p:txBody>
      </p:sp>
    </p:spTree>
    <p:extLst>
      <p:ext uri="{BB962C8B-B14F-4D97-AF65-F5344CB8AC3E}">
        <p14:creationId xmlns:p14="http://schemas.microsoft.com/office/powerpoint/2010/main" val="27449686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4" name="TextBox 3">
            <a:extLst>
              <a:ext uri="{FF2B5EF4-FFF2-40B4-BE49-F238E27FC236}">
                <a16:creationId xmlns:a16="http://schemas.microsoft.com/office/drawing/2014/main" id="{87C98FE3-2E3B-EB0C-3313-A93752071C94}"/>
              </a:ext>
            </a:extLst>
          </p:cNvPr>
          <p:cNvSpPr txBox="1"/>
          <p:nvPr/>
        </p:nvSpPr>
        <p:spPr>
          <a:xfrm>
            <a:off x="7023100" y="1869129"/>
            <a:ext cx="4590496" cy="1938992"/>
          </a:xfrm>
          <a:prstGeom prst="rect">
            <a:avLst/>
          </a:prstGeom>
          <a:noFill/>
        </p:spPr>
        <p:txBody>
          <a:bodyPr wrap="square" rtlCol="0">
            <a:spAutoFit/>
          </a:bodyPr>
          <a:lstStyle/>
          <a:p>
            <a:r>
              <a:rPr lang="en-US" sz="2400" b="1" dirty="0"/>
              <a:t>Stride: </a:t>
            </a:r>
            <a:r>
              <a:rPr lang="en-US" sz="2400" dirty="0"/>
              <a:t>Apply the kernel using a step size.</a:t>
            </a:r>
            <a:endParaRPr lang="en-US" sz="2400" b="1" dirty="0"/>
          </a:p>
          <a:p>
            <a:r>
              <a:rPr lang="en-US" sz="2400" b="1" dirty="0"/>
              <a:t>Padding:</a:t>
            </a:r>
            <a:r>
              <a:rPr lang="en-US" sz="2400" dirty="0"/>
              <a:t> Surround the input with a pad value to prevent shrinking of the input.</a:t>
            </a:r>
            <a:endParaRPr lang="en-US" sz="2400" b="1" dirty="0"/>
          </a:p>
        </p:txBody>
      </p:sp>
      <p:sp>
        <p:nvSpPr>
          <p:cNvPr id="6" name="TextBox 5">
            <a:extLst>
              <a:ext uri="{FF2B5EF4-FFF2-40B4-BE49-F238E27FC236}">
                <a16:creationId xmlns:a16="http://schemas.microsoft.com/office/drawing/2014/main" id="{C9596700-7E92-2E33-F0FB-26B49AA290E9}"/>
              </a:ext>
            </a:extLst>
          </p:cNvPr>
          <p:cNvSpPr txBox="1"/>
          <p:nvPr/>
        </p:nvSpPr>
        <p:spPr>
          <a:xfrm>
            <a:off x="4724400" y="6466961"/>
            <a:ext cx="7467600" cy="369332"/>
          </a:xfrm>
          <a:prstGeom prst="rect">
            <a:avLst/>
          </a:prstGeom>
          <a:noFill/>
        </p:spPr>
        <p:txBody>
          <a:bodyPr wrap="square">
            <a:spAutoFit/>
          </a:bodyPr>
          <a:lstStyle/>
          <a:p>
            <a:pPr algn="r"/>
            <a:r>
              <a:rPr lang="en-US" dirty="0"/>
              <a:t>https://github.com/vdumoulin/conv_arithmetic/blob/master/README.md</a:t>
            </a:r>
          </a:p>
        </p:txBody>
      </p:sp>
      <p:sp>
        <p:nvSpPr>
          <p:cNvPr id="13" name="TextBox 12">
            <a:extLst>
              <a:ext uri="{FF2B5EF4-FFF2-40B4-BE49-F238E27FC236}">
                <a16:creationId xmlns:a16="http://schemas.microsoft.com/office/drawing/2014/main" id="{BB275A64-43BC-40E4-7B84-684878B9E1C6}"/>
              </a:ext>
            </a:extLst>
          </p:cNvPr>
          <p:cNvSpPr txBox="1"/>
          <p:nvPr/>
        </p:nvSpPr>
        <p:spPr>
          <a:xfrm>
            <a:off x="6070600" y="6097629"/>
            <a:ext cx="6121400" cy="369332"/>
          </a:xfrm>
          <a:prstGeom prst="rect">
            <a:avLst/>
          </a:prstGeom>
          <a:noFill/>
        </p:spPr>
        <p:txBody>
          <a:bodyPr wrap="square">
            <a:spAutoFit/>
          </a:bodyPr>
          <a:lstStyle/>
          <a:p>
            <a:pPr algn="r"/>
            <a:r>
              <a:rPr lang="en-US" dirty="0"/>
              <a:t>https://arxiv.org/pdf/1603.07285.pdf</a:t>
            </a:r>
          </a:p>
        </p:txBody>
      </p:sp>
      <p:pic>
        <p:nvPicPr>
          <p:cNvPr id="15" name="Picture 14">
            <a:extLst>
              <a:ext uri="{FF2B5EF4-FFF2-40B4-BE49-F238E27FC236}">
                <a16:creationId xmlns:a16="http://schemas.microsoft.com/office/drawing/2014/main" id="{1DC33379-6731-747A-945B-8A5A13879CC8}"/>
              </a:ext>
            </a:extLst>
          </p:cNvPr>
          <p:cNvPicPr>
            <a:picLocks noChangeAspect="1"/>
          </p:cNvPicPr>
          <p:nvPr/>
        </p:nvPicPr>
        <p:blipFill>
          <a:blip r:embed="rId2"/>
          <a:stretch>
            <a:fillRect/>
          </a:stretch>
        </p:blipFill>
        <p:spPr>
          <a:xfrm>
            <a:off x="136802" y="2623262"/>
            <a:ext cx="6724650" cy="1717059"/>
          </a:xfrm>
          <a:prstGeom prst="rect">
            <a:avLst/>
          </a:prstGeom>
        </p:spPr>
      </p:pic>
      <p:sp>
        <p:nvSpPr>
          <p:cNvPr id="17" name="TextBox 16">
            <a:extLst>
              <a:ext uri="{FF2B5EF4-FFF2-40B4-BE49-F238E27FC236}">
                <a16:creationId xmlns:a16="http://schemas.microsoft.com/office/drawing/2014/main" id="{1784494E-0BA6-1EE4-2BD3-554A651CF1EA}"/>
              </a:ext>
            </a:extLst>
          </p:cNvPr>
          <p:cNvSpPr txBox="1"/>
          <p:nvPr/>
        </p:nvSpPr>
        <p:spPr>
          <a:xfrm>
            <a:off x="438427" y="4369974"/>
            <a:ext cx="6121400" cy="461665"/>
          </a:xfrm>
          <a:prstGeom prst="rect">
            <a:avLst/>
          </a:prstGeom>
          <a:noFill/>
        </p:spPr>
        <p:txBody>
          <a:bodyPr wrap="square">
            <a:spAutoFit/>
          </a:bodyPr>
          <a:lstStyle/>
          <a:p>
            <a:pPr algn="ctr"/>
            <a:r>
              <a:rPr lang="en-US" sz="2400" dirty="0"/>
              <a:t>Stride: 2, Padding: 1, no Dilation</a:t>
            </a:r>
          </a:p>
        </p:txBody>
      </p:sp>
      <p:sp>
        <p:nvSpPr>
          <p:cNvPr id="3" name="Rectangle 2">
            <a:extLst>
              <a:ext uri="{FF2B5EF4-FFF2-40B4-BE49-F238E27FC236}">
                <a16:creationId xmlns:a16="http://schemas.microsoft.com/office/drawing/2014/main" id="{991EAAFD-5A5E-14D9-6435-49F96EA5D7B3}"/>
              </a:ext>
            </a:extLst>
          </p:cNvPr>
          <p:cNvSpPr/>
          <p:nvPr/>
        </p:nvSpPr>
        <p:spPr>
          <a:xfrm>
            <a:off x="2095500" y="1233479"/>
            <a:ext cx="8001000" cy="4558318"/>
          </a:xfrm>
          <a:prstGeom prst="rect">
            <a:avLst/>
          </a:prstGeom>
          <a:solidFill>
            <a:schemeClr val="bg1"/>
          </a:solidFill>
          <a:ln w="38100">
            <a:solidFill>
              <a:srgbClr val="1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876BC632-40D9-0FF1-6C92-A0675FC603C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30044"/>
          <a:stretch/>
        </p:blipFill>
        <p:spPr>
          <a:xfrm>
            <a:off x="2602250" y="1480884"/>
            <a:ext cx="5065942" cy="3061981"/>
          </a:xfrm>
          <a:prstGeom prst="rect">
            <a:avLst/>
          </a:prstGeom>
        </p:spPr>
      </p:pic>
      <p:pic>
        <p:nvPicPr>
          <p:cNvPr id="9" name="Graphic 8">
            <a:extLst>
              <a:ext uri="{FF2B5EF4-FFF2-40B4-BE49-F238E27FC236}">
                <a16:creationId xmlns:a16="http://schemas.microsoft.com/office/drawing/2014/main" id="{E710EAEB-69F6-B567-B6CE-DB18F88BC543}"/>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9156" r="1245" b="81863"/>
          <a:stretch/>
        </p:blipFill>
        <p:spPr>
          <a:xfrm>
            <a:off x="8334374" y="1480884"/>
            <a:ext cx="1419225" cy="555355"/>
          </a:xfrm>
          <a:prstGeom prst="rect">
            <a:avLst/>
          </a:prstGeom>
        </p:spPr>
      </p:pic>
      <p:graphicFrame>
        <p:nvGraphicFramePr>
          <p:cNvPr id="10" name="Table 9">
            <a:extLst>
              <a:ext uri="{FF2B5EF4-FFF2-40B4-BE49-F238E27FC236}">
                <a16:creationId xmlns:a16="http://schemas.microsoft.com/office/drawing/2014/main" id="{E9B914C0-4EA6-BCE5-CA5D-4D06E80FBA5A}"/>
              </a:ext>
            </a:extLst>
          </p:cNvPr>
          <p:cNvGraphicFramePr>
            <a:graphicFrameLocks noGrp="1"/>
          </p:cNvGraphicFramePr>
          <p:nvPr>
            <p:extLst>
              <p:ext uri="{D42A27DB-BD31-4B8C-83A1-F6EECF244321}">
                <p14:modId xmlns:p14="http://schemas.microsoft.com/office/powerpoint/2010/main" val="3433067198"/>
              </p:ext>
            </p:extLst>
          </p:nvPr>
        </p:nvGraphicFramePr>
        <p:xfrm>
          <a:off x="7905750" y="2424484"/>
          <a:ext cx="1828800" cy="1828800"/>
        </p:xfrm>
        <a:graphic>
          <a:graphicData uri="http://schemas.openxmlformats.org/drawingml/2006/table">
            <a:tbl>
              <a:tblPr firstRow="1" bandRow="1">
                <a:tableStyleId>{2D5ABB26-0587-4C30-8999-92F81FD0307C}</a:tableStyleId>
              </a:tblPr>
              <a:tblGrid>
                <a:gridCol w="457200">
                  <a:extLst>
                    <a:ext uri="{9D8B030D-6E8A-4147-A177-3AD203B41FA5}">
                      <a16:colId xmlns:a16="http://schemas.microsoft.com/office/drawing/2014/main" val="3530391527"/>
                    </a:ext>
                  </a:extLst>
                </a:gridCol>
                <a:gridCol w="457200">
                  <a:extLst>
                    <a:ext uri="{9D8B030D-6E8A-4147-A177-3AD203B41FA5}">
                      <a16:colId xmlns:a16="http://schemas.microsoft.com/office/drawing/2014/main" val="2267212099"/>
                    </a:ext>
                  </a:extLst>
                </a:gridCol>
                <a:gridCol w="457200">
                  <a:extLst>
                    <a:ext uri="{9D8B030D-6E8A-4147-A177-3AD203B41FA5}">
                      <a16:colId xmlns:a16="http://schemas.microsoft.com/office/drawing/2014/main" val="3973017151"/>
                    </a:ext>
                  </a:extLst>
                </a:gridCol>
                <a:gridCol w="457200">
                  <a:extLst>
                    <a:ext uri="{9D8B030D-6E8A-4147-A177-3AD203B41FA5}">
                      <a16:colId xmlns:a16="http://schemas.microsoft.com/office/drawing/2014/main" val="3130624152"/>
                    </a:ext>
                  </a:extLst>
                </a:gridCol>
              </a:tblGrid>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3732890"/>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6258110"/>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2960864"/>
                  </a:ext>
                </a:extLst>
              </a:tr>
              <a:tr h="4572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740092"/>
                  </a:ext>
                </a:extLst>
              </a:tr>
            </a:tbl>
          </a:graphicData>
        </a:graphic>
      </p:graphicFrame>
    </p:spTree>
    <p:extLst>
      <p:ext uri="{BB962C8B-B14F-4D97-AF65-F5344CB8AC3E}">
        <p14:creationId xmlns:p14="http://schemas.microsoft.com/office/powerpoint/2010/main" val="39876519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4" name="TextBox 3">
            <a:extLst>
              <a:ext uri="{FF2B5EF4-FFF2-40B4-BE49-F238E27FC236}">
                <a16:creationId xmlns:a16="http://schemas.microsoft.com/office/drawing/2014/main" id="{87C98FE3-2E3B-EB0C-3313-A93752071C94}"/>
              </a:ext>
            </a:extLst>
          </p:cNvPr>
          <p:cNvSpPr txBox="1"/>
          <p:nvPr/>
        </p:nvSpPr>
        <p:spPr>
          <a:xfrm>
            <a:off x="7023100" y="1869129"/>
            <a:ext cx="4590496" cy="1938992"/>
          </a:xfrm>
          <a:prstGeom prst="rect">
            <a:avLst/>
          </a:prstGeom>
          <a:noFill/>
        </p:spPr>
        <p:txBody>
          <a:bodyPr wrap="square" rtlCol="0">
            <a:spAutoFit/>
          </a:bodyPr>
          <a:lstStyle/>
          <a:p>
            <a:r>
              <a:rPr lang="en-US" sz="2400" b="1" dirty="0"/>
              <a:t>Stride: </a:t>
            </a:r>
            <a:r>
              <a:rPr lang="en-US" sz="2400" dirty="0"/>
              <a:t>Apply the kernel using a step size.</a:t>
            </a:r>
            <a:endParaRPr lang="en-US" sz="2400" b="1" dirty="0"/>
          </a:p>
          <a:p>
            <a:r>
              <a:rPr lang="en-US" sz="2400" b="1" dirty="0"/>
              <a:t>Padding:</a:t>
            </a:r>
            <a:r>
              <a:rPr lang="en-US" sz="2400" dirty="0"/>
              <a:t> Surround the input with a pad value to prevent shrinking of the input.</a:t>
            </a:r>
            <a:endParaRPr lang="en-US" sz="2400" b="1" dirty="0"/>
          </a:p>
        </p:txBody>
      </p:sp>
      <p:sp>
        <p:nvSpPr>
          <p:cNvPr id="6" name="TextBox 5">
            <a:extLst>
              <a:ext uri="{FF2B5EF4-FFF2-40B4-BE49-F238E27FC236}">
                <a16:creationId xmlns:a16="http://schemas.microsoft.com/office/drawing/2014/main" id="{C9596700-7E92-2E33-F0FB-26B49AA290E9}"/>
              </a:ext>
            </a:extLst>
          </p:cNvPr>
          <p:cNvSpPr txBox="1"/>
          <p:nvPr/>
        </p:nvSpPr>
        <p:spPr>
          <a:xfrm>
            <a:off x="4724400" y="6466961"/>
            <a:ext cx="7467600" cy="369332"/>
          </a:xfrm>
          <a:prstGeom prst="rect">
            <a:avLst/>
          </a:prstGeom>
          <a:noFill/>
        </p:spPr>
        <p:txBody>
          <a:bodyPr wrap="square">
            <a:spAutoFit/>
          </a:bodyPr>
          <a:lstStyle/>
          <a:p>
            <a:pPr algn="r"/>
            <a:r>
              <a:rPr lang="en-US" dirty="0"/>
              <a:t>https://github.com/vdumoulin/conv_arithmetic/blob/master/README.md</a:t>
            </a:r>
          </a:p>
        </p:txBody>
      </p:sp>
      <p:sp>
        <p:nvSpPr>
          <p:cNvPr id="13" name="TextBox 12">
            <a:extLst>
              <a:ext uri="{FF2B5EF4-FFF2-40B4-BE49-F238E27FC236}">
                <a16:creationId xmlns:a16="http://schemas.microsoft.com/office/drawing/2014/main" id="{BB275A64-43BC-40E4-7B84-684878B9E1C6}"/>
              </a:ext>
            </a:extLst>
          </p:cNvPr>
          <p:cNvSpPr txBox="1"/>
          <p:nvPr/>
        </p:nvSpPr>
        <p:spPr>
          <a:xfrm>
            <a:off x="6070600" y="6097629"/>
            <a:ext cx="6121400" cy="369332"/>
          </a:xfrm>
          <a:prstGeom prst="rect">
            <a:avLst/>
          </a:prstGeom>
          <a:noFill/>
        </p:spPr>
        <p:txBody>
          <a:bodyPr wrap="square">
            <a:spAutoFit/>
          </a:bodyPr>
          <a:lstStyle/>
          <a:p>
            <a:pPr algn="r"/>
            <a:r>
              <a:rPr lang="en-US" dirty="0"/>
              <a:t>https://arxiv.org/pdf/1603.07285.pdf</a:t>
            </a:r>
          </a:p>
        </p:txBody>
      </p:sp>
      <p:pic>
        <p:nvPicPr>
          <p:cNvPr id="15" name="Picture 14">
            <a:extLst>
              <a:ext uri="{FF2B5EF4-FFF2-40B4-BE49-F238E27FC236}">
                <a16:creationId xmlns:a16="http://schemas.microsoft.com/office/drawing/2014/main" id="{1DC33379-6731-747A-945B-8A5A13879CC8}"/>
              </a:ext>
            </a:extLst>
          </p:cNvPr>
          <p:cNvPicPr>
            <a:picLocks noChangeAspect="1"/>
          </p:cNvPicPr>
          <p:nvPr/>
        </p:nvPicPr>
        <p:blipFill>
          <a:blip r:embed="rId2"/>
          <a:stretch>
            <a:fillRect/>
          </a:stretch>
        </p:blipFill>
        <p:spPr>
          <a:xfrm>
            <a:off x="136802" y="2623262"/>
            <a:ext cx="6724650" cy="1717059"/>
          </a:xfrm>
          <a:prstGeom prst="rect">
            <a:avLst/>
          </a:prstGeom>
        </p:spPr>
      </p:pic>
      <p:sp>
        <p:nvSpPr>
          <p:cNvPr id="17" name="TextBox 16">
            <a:extLst>
              <a:ext uri="{FF2B5EF4-FFF2-40B4-BE49-F238E27FC236}">
                <a16:creationId xmlns:a16="http://schemas.microsoft.com/office/drawing/2014/main" id="{1784494E-0BA6-1EE4-2BD3-554A651CF1EA}"/>
              </a:ext>
            </a:extLst>
          </p:cNvPr>
          <p:cNvSpPr txBox="1"/>
          <p:nvPr/>
        </p:nvSpPr>
        <p:spPr>
          <a:xfrm>
            <a:off x="438427" y="4369974"/>
            <a:ext cx="6121400" cy="461665"/>
          </a:xfrm>
          <a:prstGeom prst="rect">
            <a:avLst/>
          </a:prstGeom>
          <a:noFill/>
        </p:spPr>
        <p:txBody>
          <a:bodyPr wrap="square">
            <a:spAutoFit/>
          </a:bodyPr>
          <a:lstStyle/>
          <a:p>
            <a:pPr algn="ctr"/>
            <a:r>
              <a:rPr lang="en-US" sz="2400" dirty="0"/>
              <a:t>Stride: 2, Padding: 1, no Dilation</a:t>
            </a:r>
          </a:p>
        </p:txBody>
      </p:sp>
      <p:sp>
        <p:nvSpPr>
          <p:cNvPr id="3" name="Rectangle 2">
            <a:extLst>
              <a:ext uri="{FF2B5EF4-FFF2-40B4-BE49-F238E27FC236}">
                <a16:creationId xmlns:a16="http://schemas.microsoft.com/office/drawing/2014/main" id="{991EAAFD-5A5E-14D9-6435-49F96EA5D7B3}"/>
              </a:ext>
            </a:extLst>
          </p:cNvPr>
          <p:cNvSpPr/>
          <p:nvPr/>
        </p:nvSpPr>
        <p:spPr>
          <a:xfrm>
            <a:off x="2095500" y="1233479"/>
            <a:ext cx="8001000" cy="4558318"/>
          </a:xfrm>
          <a:prstGeom prst="rect">
            <a:avLst/>
          </a:prstGeom>
          <a:solidFill>
            <a:schemeClr val="bg1"/>
          </a:solidFill>
          <a:ln w="38100">
            <a:solidFill>
              <a:srgbClr val="1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876BC632-40D9-0FF1-6C92-A0675FC603C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550" t="39049" r="74203" b="15634"/>
          <a:stretch/>
        </p:blipFill>
        <p:spPr>
          <a:xfrm>
            <a:off x="3076574" y="2676525"/>
            <a:ext cx="1393826" cy="1387617"/>
          </a:xfrm>
          <a:prstGeom prst="rect">
            <a:avLst/>
          </a:prstGeom>
        </p:spPr>
      </p:pic>
      <p:graphicFrame>
        <p:nvGraphicFramePr>
          <p:cNvPr id="7" name="Table 9">
            <a:extLst>
              <a:ext uri="{FF2B5EF4-FFF2-40B4-BE49-F238E27FC236}">
                <a16:creationId xmlns:a16="http://schemas.microsoft.com/office/drawing/2014/main" id="{04D600C1-EF65-9A19-E882-7B39E2E034AF}"/>
              </a:ext>
            </a:extLst>
          </p:cNvPr>
          <p:cNvGraphicFramePr>
            <a:graphicFrameLocks noGrp="1"/>
          </p:cNvGraphicFramePr>
          <p:nvPr/>
        </p:nvGraphicFramePr>
        <p:xfrm>
          <a:off x="8129672" y="2895886"/>
          <a:ext cx="937008" cy="958808"/>
        </p:xfrm>
        <a:graphic>
          <a:graphicData uri="http://schemas.openxmlformats.org/drawingml/2006/table">
            <a:tbl>
              <a:tblPr firstRow="1" bandRow="1">
                <a:tableStyleId>{2D5ABB26-0587-4C30-8999-92F81FD0307C}</a:tableStyleId>
              </a:tblPr>
              <a:tblGrid>
                <a:gridCol w="468504">
                  <a:extLst>
                    <a:ext uri="{9D8B030D-6E8A-4147-A177-3AD203B41FA5}">
                      <a16:colId xmlns:a16="http://schemas.microsoft.com/office/drawing/2014/main" val="3530391527"/>
                    </a:ext>
                  </a:extLst>
                </a:gridCol>
                <a:gridCol w="468504">
                  <a:extLst>
                    <a:ext uri="{9D8B030D-6E8A-4147-A177-3AD203B41FA5}">
                      <a16:colId xmlns:a16="http://schemas.microsoft.com/office/drawing/2014/main" val="2267212099"/>
                    </a:ext>
                  </a:extLst>
                </a:gridCol>
              </a:tblGrid>
              <a:tr h="47940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2960864"/>
                  </a:ext>
                </a:extLst>
              </a:tr>
              <a:tr h="47940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740092"/>
                  </a:ext>
                </a:extLst>
              </a:tr>
            </a:tbl>
          </a:graphicData>
        </a:graphic>
      </p:graphicFrame>
      <p:pic>
        <p:nvPicPr>
          <p:cNvPr id="9" name="Graphic 8">
            <a:extLst>
              <a:ext uri="{FF2B5EF4-FFF2-40B4-BE49-F238E27FC236}">
                <a16:creationId xmlns:a16="http://schemas.microsoft.com/office/drawing/2014/main" id="{E10F7C9F-ADA8-0158-6EFD-7F95A5281773}"/>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9156" r="1245" b="81863"/>
          <a:stretch/>
        </p:blipFill>
        <p:spPr>
          <a:xfrm>
            <a:off x="8334374" y="1480884"/>
            <a:ext cx="1419225" cy="555355"/>
          </a:xfrm>
          <a:prstGeom prst="rect">
            <a:avLst/>
          </a:prstGeom>
        </p:spPr>
      </p:pic>
      <p:pic>
        <p:nvPicPr>
          <p:cNvPr id="10" name="Graphic 9">
            <a:extLst>
              <a:ext uri="{FF2B5EF4-FFF2-40B4-BE49-F238E27FC236}">
                <a16:creationId xmlns:a16="http://schemas.microsoft.com/office/drawing/2014/main" id="{7803C395-770F-8032-9975-FAB8312864E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30044" b="84741"/>
          <a:stretch/>
        </p:blipFill>
        <p:spPr>
          <a:xfrm>
            <a:off x="2602250" y="1480883"/>
            <a:ext cx="5065942" cy="467215"/>
          </a:xfrm>
          <a:prstGeom prst="rect">
            <a:avLst/>
          </a:prstGeom>
        </p:spPr>
      </p:pic>
      <p:pic>
        <p:nvPicPr>
          <p:cNvPr id="11" name="Graphic 10">
            <a:extLst>
              <a:ext uri="{FF2B5EF4-FFF2-40B4-BE49-F238E27FC236}">
                <a16:creationId xmlns:a16="http://schemas.microsoft.com/office/drawing/2014/main" id="{67DAD9D6-3BD0-0A07-EA34-E63DAAFAE460}"/>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4997" r="30044"/>
          <a:stretch/>
        </p:blipFill>
        <p:spPr>
          <a:xfrm>
            <a:off x="5136582" y="1480884"/>
            <a:ext cx="2531609" cy="3061981"/>
          </a:xfrm>
          <a:prstGeom prst="rect">
            <a:avLst/>
          </a:prstGeom>
        </p:spPr>
      </p:pic>
      <p:sp>
        <p:nvSpPr>
          <p:cNvPr id="12" name="Rectangle 11">
            <a:extLst>
              <a:ext uri="{FF2B5EF4-FFF2-40B4-BE49-F238E27FC236}">
                <a16:creationId xmlns:a16="http://schemas.microsoft.com/office/drawing/2014/main" id="{D4467C6A-AA94-D396-082C-14254097CB31}"/>
              </a:ext>
            </a:extLst>
          </p:cNvPr>
          <p:cNvSpPr/>
          <p:nvPr/>
        </p:nvSpPr>
        <p:spPr>
          <a:xfrm>
            <a:off x="8140061" y="2895886"/>
            <a:ext cx="470885" cy="4549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4" name="Rectangle 13">
            <a:extLst>
              <a:ext uri="{FF2B5EF4-FFF2-40B4-BE49-F238E27FC236}">
                <a16:creationId xmlns:a16="http://schemas.microsoft.com/office/drawing/2014/main" id="{A2562C5E-1CC5-730C-E967-84D41B79FC28}"/>
              </a:ext>
            </a:extLst>
          </p:cNvPr>
          <p:cNvSpPr/>
          <p:nvPr/>
        </p:nvSpPr>
        <p:spPr>
          <a:xfrm>
            <a:off x="3076574" y="2676525"/>
            <a:ext cx="924975" cy="9139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17662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4" name="TextBox 3">
            <a:extLst>
              <a:ext uri="{FF2B5EF4-FFF2-40B4-BE49-F238E27FC236}">
                <a16:creationId xmlns:a16="http://schemas.microsoft.com/office/drawing/2014/main" id="{87C98FE3-2E3B-EB0C-3313-A93752071C94}"/>
              </a:ext>
            </a:extLst>
          </p:cNvPr>
          <p:cNvSpPr txBox="1"/>
          <p:nvPr/>
        </p:nvSpPr>
        <p:spPr>
          <a:xfrm>
            <a:off x="7023100" y="1869129"/>
            <a:ext cx="4590496" cy="1938992"/>
          </a:xfrm>
          <a:prstGeom prst="rect">
            <a:avLst/>
          </a:prstGeom>
          <a:noFill/>
        </p:spPr>
        <p:txBody>
          <a:bodyPr wrap="square" rtlCol="0">
            <a:spAutoFit/>
          </a:bodyPr>
          <a:lstStyle/>
          <a:p>
            <a:r>
              <a:rPr lang="en-US" sz="2400" b="1" dirty="0"/>
              <a:t>Stride: </a:t>
            </a:r>
            <a:r>
              <a:rPr lang="en-US" sz="2400" dirty="0"/>
              <a:t>Apply the kernel using a step size.</a:t>
            </a:r>
            <a:endParaRPr lang="en-US" sz="2400" b="1" dirty="0"/>
          </a:p>
          <a:p>
            <a:r>
              <a:rPr lang="en-US" sz="2400" b="1" dirty="0"/>
              <a:t>Padding:</a:t>
            </a:r>
            <a:r>
              <a:rPr lang="en-US" sz="2400" dirty="0"/>
              <a:t> Surround the input with a pad value to prevent shrinking of the input.</a:t>
            </a:r>
            <a:endParaRPr lang="en-US" sz="2400" b="1" dirty="0"/>
          </a:p>
        </p:txBody>
      </p:sp>
      <p:sp>
        <p:nvSpPr>
          <p:cNvPr id="6" name="TextBox 5">
            <a:extLst>
              <a:ext uri="{FF2B5EF4-FFF2-40B4-BE49-F238E27FC236}">
                <a16:creationId xmlns:a16="http://schemas.microsoft.com/office/drawing/2014/main" id="{C9596700-7E92-2E33-F0FB-26B49AA290E9}"/>
              </a:ext>
            </a:extLst>
          </p:cNvPr>
          <p:cNvSpPr txBox="1"/>
          <p:nvPr/>
        </p:nvSpPr>
        <p:spPr>
          <a:xfrm>
            <a:off x="4724400" y="6466961"/>
            <a:ext cx="7467600" cy="369332"/>
          </a:xfrm>
          <a:prstGeom prst="rect">
            <a:avLst/>
          </a:prstGeom>
          <a:noFill/>
        </p:spPr>
        <p:txBody>
          <a:bodyPr wrap="square">
            <a:spAutoFit/>
          </a:bodyPr>
          <a:lstStyle/>
          <a:p>
            <a:pPr algn="r"/>
            <a:r>
              <a:rPr lang="en-US" dirty="0"/>
              <a:t>https://github.com/vdumoulin/conv_arithmetic/blob/master/README.md</a:t>
            </a:r>
          </a:p>
        </p:txBody>
      </p:sp>
      <p:sp>
        <p:nvSpPr>
          <p:cNvPr id="13" name="TextBox 12">
            <a:extLst>
              <a:ext uri="{FF2B5EF4-FFF2-40B4-BE49-F238E27FC236}">
                <a16:creationId xmlns:a16="http://schemas.microsoft.com/office/drawing/2014/main" id="{BB275A64-43BC-40E4-7B84-684878B9E1C6}"/>
              </a:ext>
            </a:extLst>
          </p:cNvPr>
          <p:cNvSpPr txBox="1"/>
          <p:nvPr/>
        </p:nvSpPr>
        <p:spPr>
          <a:xfrm>
            <a:off x="6070600" y="6097629"/>
            <a:ext cx="6121400" cy="369332"/>
          </a:xfrm>
          <a:prstGeom prst="rect">
            <a:avLst/>
          </a:prstGeom>
          <a:noFill/>
        </p:spPr>
        <p:txBody>
          <a:bodyPr wrap="square">
            <a:spAutoFit/>
          </a:bodyPr>
          <a:lstStyle/>
          <a:p>
            <a:pPr algn="r"/>
            <a:r>
              <a:rPr lang="en-US" dirty="0"/>
              <a:t>https://arxiv.org/pdf/1603.07285.pdf</a:t>
            </a:r>
          </a:p>
        </p:txBody>
      </p:sp>
      <p:pic>
        <p:nvPicPr>
          <p:cNvPr id="15" name="Picture 14">
            <a:extLst>
              <a:ext uri="{FF2B5EF4-FFF2-40B4-BE49-F238E27FC236}">
                <a16:creationId xmlns:a16="http://schemas.microsoft.com/office/drawing/2014/main" id="{1DC33379-6731-747A-945B-8A5A13879CC8}"/>
              </a:ext>
            </a:extLst>
          </p:cNvPr>
          <p:cNvPicPr>
            <a:picLocks noChangeAspect="1"/>
          </p:cNvPicPr>
          <p:nvPr/>
        </p:nvPicPr>
        <p:blipFill>
          <a:blip r:embed="rId2"/>
          <a:stretch>
            <a:fillRect/>
          </a:stretch>
        </p:blipFill>
        <p:spPr>
          <a:xfrm>
            <a:off x="136802" y="2623262"/>
            <a:ext cx="6724650" cy="1717059"/>
          </a:xfrm>
          <a:prstGeom prst="rect">
            <a:avLst/>
          </a:prstGeom>
        </p:spPr>
      </p:pic>
      <p:sp>
        <p:nvSpPr>
          <p:cNvPr id="17" name="TextBox 16">
            <a:extLst>
              <a:ext uri="{FF2B5EF4-FFF2-40B4-BE49-F238E27FC236}">
                <a16:creationId xmlns:a16="http://schemas.microsoft.com/office/drawing/2014/main" id="{1784494E-0BA6-1EE4-2BD3-554A651CF1EA}"/>
              </a:ext>
            </a:extLst>
          </p:cNvPr>
          <p:cNvSpPr txBox="1"/>
          <p:nvPr/>
        </p:nvSpPr>
        <p:spPr>
          <a:xfrm>
            <a:off x="438427" y="4369974"/>
            <a:ext cx="6121400" cy="461665"/>
          </a:xfrm>
          <a:prstGeom prst="rect">
            <a:avLst/>
          </a:prstGeom>
          <a:noFill/>
        </p:spPr>
        <p:txBody>
          <a:bodyPr wrap="square">
            <a:spAutoFit/>
          </a:bodyPr>
          <a:lstStyle/>
          <a:p>
            <a:pPr algn="ctr"/>
            <a:r>
              <a:rPr lang="en-US" sz="2400" dirty="0"/>
              <a:t>Stride: 2, Padding: 1, no Dilation</a:t>
            </a:r>
          </a:p>
        </p:txBody>
      </p:sp>
      <p:sp>
        <p:nvSpPr>
          <p:cNvPr id="3" name="Rectangle 2">
            <a:extLst>
              <a:ext uri="{FF2B5EF4-FFF2-40B4-BE49-F238E27FC236}">
                <a16:creationId xmlns:a16="http://schemas.microsoft.com/office/drawing/2014/main" id="{991EAAFD-5A5E-14D9-6435-49F96EA5D7B3}"/>
              </a:ext>
            </a:extLst>
          </p:cNvPr>
          <p:cNvSpPr/>
          <p:nvPr/>
        </p:nvSpPr>
        <p:spPr>
          <a:xfrm>
            <a:off x="2095500" y="1233479"/>
            <a:ext cx="8001000" cy="4558318"/>
          </a:xfrm>
          <a:prstGeom prst="rect">
            <a:avLst/>
          </a:prstGeom>
          <a:solidFill>
            <a:schemeClr val="bg1"/>
          </a:solidFill>
          <a:ln w="38100">
            <a:solidFill>
              <a:srgbClr val="1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876BC632-40D9-0FF1-6C92-A0675FC603C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550" t="39049" r="74203" b="15634"/>
          <a:stretch/>
        </p:blipFill>
        <p:spPr>
          <a:xfrm>
            <a:off x="3076575" y="2676525"/>
            <a:ext cx="1393826" cy="1387617"/>
          </a:xfrm>
          <a:prstGeom prst="rect">
            <a:avLst/>
          </a:prstGeom>
        </p:spPr>
      </p:pic>
      <p:graphicFrame>
        <p:nvGraphicFramePr>
          <p:cNvPr id="7" name="Table 9">
            <a:extLst>
              <a:ext uri="{FF2B5EF4-FFF2-40B4-BE49-F238E27FC236}">
                <a16:creationId xmlns:a16="http://schemas.microsoft.com/office/drawing/2014/main" id="{04D600C1-EF65-9A19-E882-7B39E2E034AF}"/>
              </a:ext>
            </a:extLst>
          </p:cNvPr>
          <p:cNvGraphicFramePr>
            <a:graphicFrameLocks noGrp="1"/>
          </p:cNvGraphicFramePr>
          <p:nvPr/>
        </p:nvGraphicFramePr>
        <p:xfrm>
          <a:off x="8129672" y="2895886"/>
          <a:ext cx="937008" cy="958808"/>
        </p:xfrm>
        <a:graphic>
          <a:graphicData uri="http://schemas.openxmlformats.org/drawingml/2006/table">
            <a:tbl>
              <a:tblPr firstRow="1" bandRow="1">
                <a:tableStyleId>{2D5ABB26-0587-4C30-8999-92F81FD0307C}</a:tableStyleId>
              </a:tblPr>
              <a:tblGrid>
                <a:gridCol w="468504">
                  <a:extLst>
                    <a:ext uri="{9D8B030D-6E8A-4147-A177-3AD203B41FA5}">
                      <a16:colId xmlns:a16="http://schemas.microsoft.com/office/drawing/2014/main" val="3530391527"/>
                    </a:ext>
                  </a:extLst>
                </a:gridCol>
                <a:gridCol w="468504">
                  <a:extLst>
                    <a:ext uri="{9D8B030D-6E8A-4147-A177-3AD203B41FA5}">
                      <a16:colId xmlns:a16="http://schemas.microsoft.com/office/drawing/2014/main" val="2267212099"/>
                    </a:ext>
                  </a:extLst>
                </a:gridCol>
              </a:tblGrid>
              <a:tr h="47940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2960864"/>
                  </a:ext>
                </a:extLst>
              </a:tr>
              <a:tr h="47940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740092"/>
                  </a:ext>
                </a:extLst>
              </a:tr>
            </a:tbl>
          </a:graphicData>
        </a:graphic>
      </p:graphicFrame>
      <p:pic>
        <p:nvPicPr>
          <p:cNvPr id="9" name="Graphic 8">
            <a:extLst>
              <a:ext uri="{FF2B5EF4-FFF2-40B4-BE49-F238E27FC236}">
                <a16:creationId xmlns:a16="http://schemas.microsoft.com/office/drawing/2014/main" id="{E10F7C9F-ADA8-0158-6EFD-7F95A5281773}"/>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9156" r="1245" b="81863"/>
          <a:stretch/>
        </p:blipFill>
        <p:spPr>
          <a:xfrm>
            <a:off x="8334374" y="1480884"/>
            <a:ext cx="1419225" cy="555355"/>
          </a:xfrm>
          <a:prstGeom prst="rect">
            <a:avLst/>
          </a:prstGeom>
        </p:spPr>
      </p:pic>
      <p:pic>
        <p:nvPicPr>
          <p:cNvPr id="10" name="Graphic 9">
            <a:extLst>
              <a:ext uri="{FF2B5EF4-FFF2-40B4-BE49-F238E27FC236}">
                <a16:creationId xmlns:a16="http://schemas.microsoft.com/office/drawing/2014/main" id="{7803C395-770F-8032-9975-FAB8312864E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30044" b="84741"/>
          <a:stretch/>
        </p:blipFill>
        <p:spPr>
          <a:xfrm>
            <a:off x="2602250" y="1480883"/>
            <a:ext cx="5065942" cy="467215"/>
          </a:xfrm>
          <a:prstGeom prst="rect">
            <a:avLst/>
          </a:prstGeom>
        </p:spPr>
      </p:pic>
      <p:pic>
        <p:nvPicPr>
          <p:cNvPr id="11" name="Graphic 10">
            <a:extLst>
              <a:ext uri="{FF2B5EF4-FFF2-40B4-BE49-F238E27FC236}">
                <a16:creationId xmlns:a16="http://schemas.microsoft.com/office/drawing/2014/main" id="{67DAD9D6-3BD0-0A07-EA34-E63DAAFAE460}"/>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4997" r="30044"/>
          <a:stretch/>
        </p:blipFill>
        <p:spPr>
          <a:xfrm>
            <a:off x="5136582" y="1480884"/>
            <a:ext cx="2531609" cy="3061981"/>
          </a:xfrm>
          <a:prstGeom prst="rect">
            <a:avLst/>
          </a:prstGeom>
        </p:spPr>
      </p:pic>
      <p:sp>
        <p:nvSpPr>
          <p:cNvPr id="12" name="Rectangle 11">
            <a:extLst>
              <a:ext uri="{FF2B5EF4-FFF2-40B4-BE49-F238E27FC236}">
                <a16:creationId xmlns:a16="http://schemas.microsoft.com/office/drawing/2014/main" id="{D4467C6A-AA94-D396-082C-14254097CB31}"/>
              </a:ext>
            </a:extLst>
          </p:cNvPr>
          <p:cNvSpPr/>
          <p:nvPr/>
        </p:nvSpPr>
        <p:spPr>
          <a:xfrm>
            <a:off x="8592327" y="2903506"/>
            <a:ext cx="470885" cy="4549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Rectangle 7">
            <a:extLst>
              <a:ext uri="{FF2B5EF4-FFF2-40B4-BE49-F238E27FC236}">
                <a16:creationId xmlns:a16="http://schemas.microsoft.com/office/drawing/2014/main" id="{8E36176C-C485-4F72-75F7-0AA0CA9F9684}"/>
              </a:ext>
            </a:extLst>
          </p:cNvPr>
          <p:cNvSpPr/>
          <p:nvPr/>
        </p:nvSpPr>
        <p:spPr>
          <a:xfrm>
            <a:off x="3545426" y="2673978"/>
            <a:ext cx="924975" cy="9139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02797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4" name="TextBox 3">
            <a:extLst>
              <a:ext uri="{FF2B5EF4-FFF2-40B4-BE49-F238E27FC236}">
                <a16:creationId xmlns:a16="http://schemas.microsoft.com/office/drawing/2014/main" id="{87C98FE3-2E3B-EB0C-3313-A93752071C94}"/>
              </a:ext>
            </a:extLst>
          </p:cNvPr>
          <p:cNvSpPr txBox="1"/>
          <p:nvPr/>
        </p:nvSpPr>
        <p:spPr>
          <a:xfrm>
            <a:off x="7023100" y="1869129"/>
            <a:ext cx="4590496" cy="3046988"/>
          </a:xfrm>
          <a:prstGeom prst="rect">
            <a:avLst/>
          </a:prstGeom>
          <a:noFill/>
        </p:spPr>
        <p:txBody>
          <a:bodyPr wrap="square" rtlCol="0">
            <a:spAutoFit/>
          </a:bodyPr>
          <a:lstStyle/>
          <a:p>
            <a:r>
              <a:rPr lang="en-US" sz="2400" b="1" dirty="0"/>
              <a:t>Stride: </a:t>
            </a:r>
            <a:r>
              <a:rPr lang="en-US" sz="2400" dirty="0"/>
              <a:t>Apply the kernel using a step size.</a:t>
            </a:r>
            <a:endParaRPr lang="en-US" sz="2400" b="1" dirty="0"/>
          </a:p>
          <a:p>
            <a:r>
              <a:rPr lang="en-US" sz="2400" b="1" dirty="0"/>
              <a:t>Padding:</a:t>
            </a:r>
            <a:r>
              <a:rPr lang="en-US" sz="2400" dirty="0"/>
              <a:t> Surround the input with a pad value to prevent shrinking of the input.</a:t>
            </a:r>
            <a:endParaRPr lang="en-US" sz="2400" b="1" dirty="0"/>
          </a:p>
          <a:p>
            <a:r>
              <a:rPr lang="en-US" sz="2400" b="1" dirty="0"/>
              <a:t>Dilation: </a:t>
            </a:r>
            <a:r>
              <a:rPr lang="en-US" sz="2400" dirty="0"/>
              <a:t>Dilate the kernel to artificially increase</a:t>
            </a:r>
          </a:p>
          <a:p>
            <a:r>
              <a:rPr lang="en-US" sz="2400" dirty="0"/>
              <a:t>the receptive field.</a:t>
            </a:r>
          </a:p>
        </p:txBody>
      </p:sp>
      <p:sp>
        <p:nvSpPr>
          <p:cNvPr id="6" name="TextBox 5">
            <a:extLst>
              <a:ext uri="{FF2B5EF4-FFF2-40B4-BE49-F238E27FC236}">
                <a16:creationId xmlns:a16="http://schemas.microsoft.com/office/drawing/2014/main" id="{C9596700-7E92-2E33-F0FB-26B49AA290E9}"/>
              </a:ext>
            </a:extLst>
          </p:cNvPr>
          <p:cNvSpPr txBox="1"/>
          <p:nvPr/>
        </p:nvSpPr>
        <p:spPr>
          <a:xfrm>
            <a:off x="4724400" y="6466961"/>
            <a:ext cx="7467600" cy="369332"/>
          </a:xfrm>
          <a:prstGeom prst="rect">
            <a:avLst/>
          </a:prstGeom>
          <a:noFill/>
        </p:spPr>
        <p:txBody>
          <a:bodyPr wrap="square">
            <a:spAutoFit/>
          </a:bodyPr>
          <a:lstStyle/>
          <a:p>
            <a:pPr algn="r"/>
            <a:r>
              <a:rPr lang="en-US" dirty="0"/>
              <a:t>https://github.com/vdumoulin/conv_arithmetic/blob/master/README.md</a:t>
            </a:r>
          </a:p>
        </p:txBody>
      </p:sp>
      <p:sp>
        <p:nvSpPr>
          <p:cNvPr id="13" name="TextBox 12">
            <a:extLst>
              <a:ext uri="{FF2B5EF4-FFF2-40B4-BE49-F238E27FC236}">
                <a16:creationId xmlns:a16="http://schemas.microsoft.com/office/drawing/2014/main" id="{BB275A64-43BC-40E4-7B84-684878B9E1C6}"/>
              </a:ext>
            </a:extLst>
          </p:cNvPr>
          <p:cNvSpPr txBox="1"/>
          <p:nvPr/>
        </p:nvSpPr>
        <p:spPr>
          <a:xfrm>
            <a:off x="6070600" y="6097629"/>
            <a:ext cx="6121400" cy="369332"/>
          </a:xfrm>
          <a:prstGeom prst="rect">
            <a:avLst/>
          </a:prstGeom>
          <a:noFill/>
        </p:spPr>
        <p:txBody>
          <a:bodyPr wrap="square">
            <a:spAutoFit/>
          </a:bodyPr>
          <a:lstStyle/>
          <a:p>
            <a:pPr algn="r"/>
            <a:r>
              <a:rPr lang="en-US" dirty="0"/>
              <a:t>https://arxiv.org/pdf/1603.07285.pdf</a:t>
            </a:r>
          </a:p>
        </p:txBody>
      </p:sp>
      <p:pic>
        <p:nvPicPr>
          <p:cNvPr id="15" name="Picture 14">
            <a:extLst>
              <a:ext uri="{FF2B5EF4-FFF2-40B4-BE49-F238E27FC236}">
                <a16:creationId xmlns:a16="http://schemas.microsoft.com/office/drawing/2014/main" id="{1DC33379-6731-747A-945B-8A5A13879CC8}"/>
              </a:ext>
            </a:extLst>
          </p:cNvPr>
          <p:cNvPicPr>
            <a:picLocks noChangeAspect="1"/>
          </p:cNvPicPr>
          <p:nvPr/>
        </p:nvPicPr>
        <p:blipFill>
          <a:blip r:embed="rId2"/>
          <a:stretch>
            <a:fillRect/>
          </a:stretch>
        </p:blipFill>
        <p:spPr>
          <a:xfrm>
            <a:off x="136802" y="2623262"/>
            <a:ext cx="6724650" cy="1717059"/>
          </a:xfrm>
          <a:prstGeom prst="rect">
            <a:avLst/>
          </a:prstGeom>
        </p:spPr>
      </p:pic>
      <p:sp>
        <p:nvSpPr>
          <p:cNvPr id="17" name="TextBox 16">
            <a:extLst>
              <a:ext uri="{FF2B5EF4-FFF2-40B4-BE49-F238E27FC236}">
                <a16:creationId xmlns:a16="http://schemas.microsoft.com/office/drawing/2014/main" id="{1784494E-0BA6-1EE4-2BD3-554A651CF1EA}"/>
              </a:ext>
            </a:extLst>
          </p:cNvPr>
          <p:cNvSpPr txBox="1"/>
          <p:nvPr/>
        </p:nvSpPr>
        <p:spPr>
          <a:xfrm>
            <a:off x="438427" y="4369974"/>
            <a:ext cx="6121400" cy="461665"/>
          </a:xfrm>
          <a:prstGeom prst="rect">
            <a:avLst/>
          </a:prstGeom>
          <a:noFill/>
        </p:spPr>
        <p:txBody>
          <a:bodyPr wrap="square">
            <a:spAutoFit/>
          </a:bodyPr>
          <a:lstStyle/>
          <a:p>
            <a:pPr algn="ctr"/>
            <a:r>
              <a:rPr lang="en-US" sz="2400" dirty="0"/>
              <a:t>Stride: 2, Padding: 1, no Dilation</a:t>
            </a:r>
          </a:p>
        </p:txBody>
      </p:sp>
    </p:spTree>
    <p:extLst>
      <p:ext uri="{BB962C8B-B14F-4D97-AF65-F5344CB8AC3E}">
        <p14:creationId xmlns:p14="http://schemas.microsoft.com/office/powerpoint/2010/main" val="30538284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4" name="TextBox 3">
            <a:extLst>
              <a:ext uri="{FF2B5EF4-FFF2-40B4-BE49-F238E27FC236}">
                <a16:creationId xmlns:a16="http://schemas.microsoft.com/office/drawing/2014/main" id="{87C98FE3-2E3B-EB0C-3313-A93752071C94}"/>
              </a:ext>
            </a:extLst>
          </p:cNvPr>
          <p:cNvSpPr txBox="1"/>
          <p:nvPr/>
        </p:nvSpPr>
        <p:spPr>
          <a:xfrm>
            <a:off x="7023100" y="1869129"/>
            <a:ext cx="4590496" cy="3046988"/>
          </a:xfrm>
          <a:prstGeom prst="rect">
            <a:avLst/>
          </a:prstGeom>
          <a:noFill/>
        </p:spPr>
        <p:txBody>
          <a:bodyPr wrap="square" rtlCol="0">
            <a:spAutoFit/>
          </a:bodyPr>
          <a:lstStyle/>
          <a:p>
            <a:r>
              <a:rPr lang="en-US" sz="2400" b="1" dirty="0"/>
              <a:t>Stride: </a:t>
            </a:r>
            <a:r>
              <a:rPr lang="en-US" sz="2400" dirty="0"/>
              <a:t>Apply the kernel using a step size.</a:t>
            </a:r>
            <a:endParaRPr lang="en-US" sz="2400" b="1" dirty="0"/>
          </a:p>
          <a:p>
            <a:r>
              <a:rPr lang="en-US" sz="2400" b="1" dirty="0"/>
              <a:t>Padding:</a:t>
            </a:r>
            <a:r>
              <a:rPr lang="en-US" sz="2400" dirty="0"/>
              <a:t> Surround the input with a pad value to prevent shrinking of the input.</a:t>
            </a:r>
            <a:endParaRPr lang="en-US" sz="2400" b="1" dirty="0"/>
          </a:p>
          <a:p>
            <a:r>
              <a:rPr lang="en-US" sz="2400" b="1" dirty="0"/>
              <a:t>Dilation: </a:t>
            </a:r>
            <a:r>
              <a:rPr lang="en-US" sz="2400" dirty="0"/>
              <a:t>Dilate the kernel to artificially increase</a:t>
            </a:r>
          </a:p>
          <a:p>
            <a:r>
              <a:rPr lang="en-US" sz="2400" dirty="0"/>
              <a:t>the receptive field.</a:t>
            </a:r>
          </a:p>
        </p:txBody>
      </p:sp>
      <p:sp>
        <p:nvSpPr>
          <p:cNvPr id="6" name="TextBox 5">
            <a:extLst>
              <a:ext uri="{FF2B5EF4-FFF2-40B4-BE49-F238E27FC236}">
                <a16:creationId xmlns:a16="http://schemas.microsoft.com/office/drawing/2014/main" id="{C9596700-7E92-2E33-F0FB-26B49AA290E9}"/>
              </a:ext>
            </a:extLst>
          </p:cNvPr>
          <p:cNvSpPr txBox="1"/>
          <p:nvPr/>
        </p:nvSpPr>
        <p:spPr>
          <a:xfrm>
            <a:off x="4724400" y="6466961"/>
            <a:ext cx="7467600" cy="369332"/>
          </a:xfrm>
          <a:prstGeom prst="rect">
            <a:avLst/>
          </a:prstGeom>
          <a:noFill/>
        </p:spPr>
        <p:txBody>
          <a:bodyPr wrap="square">
            <a:spAutoFit/>
          </a:bodyPr>
          <a:lstStyle/>
          <a:p>
            <a:pPr algn="r"/>
            <a:r>
              <a:rPr lang="en-US" dirty="0"/>
              <a:t>https://github.com/vdumoulin/conv_arithmetic/blob/master/README.md</a:t>
            </a:r>
          </a:p>
        </p:txBody>
      </p:sp>
      <p:sp>
        <p:nvSpPr>
          <p:cNvPr id="13" name="TextBox 12">
            <a:extLst>
              <a:ext uri="{FF2B5EF4-FFF2-40B4-BE49-F238E27FC236}">
                <a16:creationId xmlns:a16="http://schemas.microsoft.com/office/drawing/2014/main" id="{BB275A64-43BC-40E4-7B84-684878B9E1C6}"/>
              </a:ext>
            </a:extLst>
          </p:cNvPr>
          <p:cNvSpPr txBox="1"/>
          <p:nvPr/>
        </p:nvSpPr>
        <p:spPr>
          <a:xfrm>
            <a:off x="6070600" y="6097629"/>
            <a:ext cx="6121400" cy="369332"/>
          </a:xfrm>
          <a:prstGeom prst="rect">
            <a:avLst/>
          </a:prstGeom>
          <a:noFill/>
        </p:spPr>
        <p:txBody>
          <a:bodyPr wrap="square">
            <a:spAutoFit/>
          </a:bodyPr>
          <a:lstStyle/>
          <a:p>
            <a:pPr algn="r"/>
            <a:r>
              <a:rPr lang="en-US" dirty="0"/>
              <a:t>https://arxiv.org/pdf/1603.07285.pdf</a:t>
            </a:r>
          </a:p>
        </p:txBody>
      </p:sp>
      <p:pic>
        <p:nvPicPr>
          <p:cNvPr id="15" name="Picture 14">
            <a:extLst>
              <a:ext uri="{FF2B5EF4-FFF2-40B4-BE49-F238E27FC236}">
                <a16:creationId xmlns:a16="http://schemas.microsoft.com/office/drawing/2014/main" id="{1DC33379-6731-747A-945B-8A5A13879CC8}"/>
              </a:ext>
            </a:extLst>
          </p:cNvPr>
          <p:cNvPicPr>
            <a:picLocks noChangeAspect="1"/>
          </p:cNvPicPr>
          <p:nvPr/>
        </p:nvPicPr>
        <p:blipFill>
          <a:blip r:embed="rId2"/>
          <a:stretch>
            <a:fillRect/>
          </a:stretch>
        </p:blipFill>
        <p:spPr>
          <a:xfrm>
            <a:off x="136802" y="2623262"/>
            <a:ext cx="6724650" cy="1717059"/>
          </a:xfrm>
          <a:prstGeom prst="rect">
            <a:avLst/>
          </a:prstGeom>
        </p:spPr>
      </p:pic>
      <p:sp>
        <p:nvSpPr>
          <p:cNvPr id="17" name="TextBox 16">
            <a:extLst>
              <a:ext uri="{FF2B5EF4-FFF2-40B4-BE49-F238E27FC236}">
                <a16:creationId xmlns:a16="http://schemas.microsoft.com/office/drawing/2014/main" id="{1784494E-0BA6-1EE4-2BD3-554A651CF1EA}"/>
              </a:ext>
            </a:extLst>
          </p:cNvPr>
          <p:cNvSpPr txBox="1"/>
          <p:nvPr/>
        </p:nvSpPr>
        <p:spPr>
          <a:xfrm>
            <a:off x="438427" y="4369974"/>
            <a:ext cx="6121400" cy="461665"/>
          </a:xfrm>
          <a:prstGeom prst="rect">
            <a:avLst/>
          </a:prstGeom>
          <a:noFill/>
        </p:spPr>
        <p:txBody>
          <a:bodyPr wrap="square">
            <a:spAutoFit/>
          </a:bodyPr>
          <a:lstStyle/>
          <a:p>
            <a:pPr algn="ctr"/>
            <a:r>
              <a:rPr lang="en-US" sz="2400" dirty="0"/>
              <a:t>Stride: 2, Padding: 1, no Dilation</a:t>
            </a:r>
          </a:p>
        </p:txBody>
      </p:sp>
      <p:sp>
        <p:nvSpPr>
          <p:cNvPr id="3" name="Rectangle 2">
            <a:extLst>
              <a:ext uri="{FF2B5EF4-FFF2-40B4-BE49-F238E27FC236}">
                <a16:creationId xmlns:a16="http://schemas.microsoft.com/office/drawing/2014/main" id="{E3CB6783-58B0-0F59-2B2F-D495704440A8}"/>
              </a:ext>
            </a:extLst>
          </p:cNvPr>
          <p:cNvSpPr/>
          <p:nvPr/>
        </p:nvSpPr>
        <p:spPr>
          <a:xfrm>
            <a:off x="2095500" y="1233479"/>
            <a:ext cx="8001000" cy="4558318"/>
          </a:xfrm>
          <a:prstGeom prst="rect">
            <a:avLst/>
          </a:prstGeom>
          <a:solidFill>
            <a:schemeClr val="bg1"/>
          </a:solidFill>
          <a:ln w="38100">
            <a:solidFill>
              <a:srgbClr val="1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CB176B4D-08DA-AF47-2E8C-E9CBDA5A34F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173" r="66313" b="-3417"/>
          <a:stretch/>
        </p:blipFill>
        <p:spPr>
          <a:xfrm>
            <a:off x="2602250" y="2067907"/>
            <a:ext cx="2439533" cy="2579594"/>
          </a:xfrm>
          <a:prstGeom prst="rect">
            <a:avLst/>
          </a:prstGeom>
        </p:spPr>
      </p:pic>
      <p:graphicFrame>
        <p:nvGraphicFramePr>
          <p:cNvPr id="7" name="Table 9">
            <a:extLst>
              <a:ext uri="{FF2B5EF4-FFF2-40B4-BE49-F238E27FC236}">
                <a16:creationId xmlns:a16="http://schemas.microsoft.com/office/drawing/2014/main" id="{010629EF-0DDB-70C9-52E7-1A6D96D78DAE}"/>
              </a:ext>
            </a:extLst>
          </p:cNvPr>
          <p:cNvGraphicFramePr>
            <a:graphicFrameLocks noGrp="1"/>
          </p:cNvGraphicFramePr>
          <p:nvPr>
            <p:extLst>
              <p:ext uri="{D42A27DB-BD31-4B8C-83A1-F6EECF244321}">
                <p14:modId xmlns:p14="http://schemas.microsoft.com/office/powerpoint/2010/main" val="3036334210"/>
              </p:ext>
            </p:extLst>
          </p:nvPr>
        </p:nvGraphicFramePr>
        <p:xfrm>
          <a:off x="8129672" y="2895886"/>
          <a:ext cx="937008" cy="958808"/>
        </p:xfrm>
        <a:graphic>
          <a:graphicData uri="http://schemas.openxmlformats.org/drawingml/2006/table">
            <a:tbl>
              <a:tblPr firstRow="1" bandRow="1">
                <a:tableStyleId>{2D5ABB26-0587-4C30-8999-92F81FD0307C}</a:tableStyleId>
              </a:tblPr>
              <a:tblGrid>
                <a:gridCol w="468504">
                  <a:extLst>
                    <a:ext uri="{9D8B030D-6E8A-4147-A177-3AD203B41FA5}">
                      <a16:colId xmlns:a16="http://schemas.microsoft.com/office/drawing/2014/main" val="3530391527"/>
                    </a:ext>
                  </a:extLst>
                </a:gridCol>
                <a:gridCol w="468504">
                  <a:extLst>
                    <a:ext uri="{9D8B030D-6E8A-4147-A177-3AD203B41FA5}">
                      <a16:colId xmlns:a16="http://schemas.microsoft.com/office/drawing/2014/main" val="2267212099"/>
                    </a:ext>
                  </a:extLst>
                </a:gridCol>
              </a:tblGrid>
              <a:tr h="47940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2960864"/>
                  </a:ext>
                </a:extLst>
              </a:tr>
              <a:tr h="47940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740092"/>
                  </a:ext>
                </a:extLst>
              </a:tr>
            </a:tbl>
          </a:graphicData>
        </a:graphic>
      </p:graphicFrame>
      <p:pic>
        <p:nvPicPr>
          <p:cNvPr id="8" name="Graphic 7">
            <a:extLst>
              <a:ext uri="{FF2B5EF4-FFF2-40B4-BE49-F238E27FC236}">
                <a16:creationId xmlns:a16="http://schemas.microsoft.com/office/drawing/2014/main" id="{A7843100-A4F8-FB6C-C8E1-A40A989F0DC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9156" r="1245" b="81863"/>
          <a:stretch/>
        </p:blipFill>
        <p:spPr>
          <a:xfrm>
            <a:off x="8334374" y="1480884"/>
            <a:ext cx="1419225" cy="555355"/>
          </a:xfrm>
          <a:prstGeom prst="rect">
            <a:avLst/>
          </a:prstGeom>
        </p:spPr>
      </p:pic>
      <p:pic>
        <p:nvPicPr>
          <p:cNvPr id="9" name="Graphic 8">
            <a:extLst>
              <a:ext uri="{FF2B5EF4-FFF2-40B4-BE49-F238E27FC236}">
                <a16:creationId xmlns:a16="http://schemas.microsoft.com/office/drawing/2014/main" id="{FD8D613B-5CF1-AB25-7EA8-952E9CFDE3E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30044" b="84741"/>
          <a:stretch/>
        </p:blipFill>
        <p:spPr>
          <a:xfrm>
            <a:off x="2602250" y="1480883"/>
            <a:ext cx="5065942" cy="467215"/>
          </a:xfrm>
          <a:prstGeom prst="rect">
            <a:avLst/>
          </a:prstGeom>
        </p:spPr>
      </p:pic>
      <p:pic>
        <p:nvPicPr>
          <p:cNvPr id="10" name="Graphic 9">
            <a:extLst>
              <a:ext uri="{FF2B5EF4-FFF2-40B4-BE49-F238E27FC236}">
                <a16:creationId xmlns:a16="http://schemas.microsoft.com/office/drawing/2014/main" id="{C31E8031-2FA2-4A7C-2591-D0D3768C7C6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4997" r="30044"/>
          <a:stretch/>
        </p:blipFill>
        <p:spPr>
          <a:xfrm>
            <a:off x="5136582" y="1480884"/>
            <a:ext cx="2531609" cy="3061981"/>
          </a:xfrm>
          <a:prstGeom prst="rect">
            <a:avLst/>
          </a:prstGeom>
        </p:spPr>
      </p:pic>
    </p:spTree>
    <p:extLst>
      <p:ext uri="{BB962C8B-B14F-4D97-AF65-F5344CB8AC3E}">
        <p14:creationId xmlns:p14="http://schemas.microsoft.com/office/powerpoint/2010/main" val="2777098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Machine Learning</a:t>
            </a:r>
          </a:p>
        </p:txBody>
      </p:sp>
      <p:sp>
        <p:nvSpPr>
          <p:cNvPr id="20" name="TextBox 19">
            <a:extLst>
              <a:ext uri="{FF2B5EF4-FFF2-40B4-BE49-F238E27FC236}">
                <a16:creationId xmlns:a16="http://schemas.microsoft.com/office/drawing/2014/main" id="{7218BA55-F20F-A0D2-833F-D4AEB17CD159}"/>
              </a:ext>
            </a:extLst>
          </p:cNvPr>
          <p:cNvSpPr txBox="1"/>
          <p:nvPr/>
        </p:nvSpPr>
        <p:spPr>
          <a:xfrm>
            <a:off x="4464617" y="1254636"/>
            <a:ext cx="3262816" cy="461665"/>
          </a:xfrm>
          <a:prstGeom prst="rect">
            <a:avLst/>
          </a:prstGeom>
          <a:noFill/>
        </p:spPr>
        <p:txBody>
          <a:bodyPr wrap="none" rtlCol="0">
            <a:spAutoFit/>
          </a:bodyPr>
          <a:lstStyle/>
          <a:p>
            <a:pPr algn="ctr"/>
            <a:r>
              <a:rPr lang="en-US" sz="2400" dirty="0"/>
              <a:t>How do machines learn?</a:t>
            </a:r>
          </a:p>
        </p:txBody>
      </p:sp>
      <p:pic>
        <p:nvPicPr>
          <p:cNvPr id="3" name="Picture 2">
            <a:extLst>
              <a:ext uri="{FF2B5EF4-FFF2-40B4-BE49-F238E27FC236}">
                <a16:creationId xmlns:a16="http://schemas.microsoft.com/office/drawing/2014/main" id="{3A038A45-0C17-D86E-40C1-993977152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354" y="2333816"/>
            <a:ext cx="2996655" cy="22445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BFE96F-1FBD-D55B-A3E7-54E56F75BD47}"/>
              </a:ext>
            </a:extLst>
          </p:cNvPr>
          <p:cNvSpPr txBox="1"/>
          <p:nvPr/>
        </p:nvSpPr>
        <p:spPr>
          <a:xfrm>
            <a:off x="2632724" y="4861854"/>
            <a:ext cx="849912" cy="461665"/>
          </a:xfrm>
          <a:prstGeom prst="rect">
            <a:avLst/>
          </a:prstGeom>
          <a:noFill/>
        </p:spPr>
        <p:txBody>
          <a:bodyPr wrap="none" rtlCol="0">
            <a:spAutoFit/>
          </a:bodyPr>
          <a:lstStyle/>
          <a:p>
            <a:pPr algn="ctr"/>
            <a:r>
              <a:rPr lang="en-US" sz="2400" dirty="0"/>
              <a:t>Input</a:t>
            </a:r>
          </a:p>
        </p:txBody>
      </p:sp>
      <p:sp>
        <p:nvSpPr>
          <p:cNvPr id="5" name="TextBox 4">
            <a:extLst>
              <a:ext uri="{FF2B5EF4-FFF2-40B4-BE49-F238E27FC236}">
                <a16:creationId xmlns:a16="http://schemas.microsoft.com/office/drawing/2014/main" id="{B3FD8D90-9B80-5816-3E1D-61DAF8C08824}"/>
              </a:ext>
            </a:extLst>
          </p:cNvPr>
          <p:cNvSpPr txBox="1"/>
          <p:nvPr/>
        </p:nvSpPr>
        <p:spPr>
          <a:xfrm>
            <a:off x="4178190" y="5789348"/>
            <a:ext cx="3835665" cy="461665"/>
          </a:xfrm>
          <a:prstGeom prst="rect">
            <a:avLst/>
          </a:prstGeom>
          <a:noFill/>
        </p:spPr>
        <p:txBody>
          <a:bodyPr wrap="none" rtlCol="0">
            <a:spAutoFit/>
          </a:bodyPr>
          <a:lstStyle/>
          <a:p>
            <a:pPr algn="ctr"/>
            <a:r>
              <a:rPr lang="en-US" sz="2400" dirty="0"/>
              <a:t>What animal is in this image?</a:t>
            </a:r>
          </a:p>
        </p:txBody>
      </p:sp>
    </p:spTree>
    <p:extLst>
      <p:ext uri="{BB962C8B-B14F-4D97-AF65-F5344CB8AC3E}">
        <p14:creationId xmlns:p14="http://schemas.microsoft.com/office/powerpoint/2010/main" val="2019440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4" name="TextBox 3">
            <a:extLst>
              <a:ext uri="{FF2B5EF4-FFF2-40B4-BE49-F238E27FC236}">
                <a16:creationId xmlns:a16="http://schemas.microsoft.com/office/drawing/2014/main" id="{87C98FE3-2E3B-EB0C-3313-A93752071C94}"/>
              </a:ext>
            </a:extLst>
          </p:cNvPr>
          <p:cNvSpPr txBox="1"/>
          <p:nvPr/>
        </p:nvSpPr>
        <p:spPr>
          <a:xfrm>
            <a:off x="7023100" y="1869129"/>
            <a:ext cx="4590496" cy="3046988"/>
          </a:xfrm>
          <a:prstGeom prst="rect">
            <a:avLst/>
          </a:prstGeom>
          <a:noFill/>
        </p:spPr>
        <p:txBody>
          <a:bodyPr wrap="square" rtlCol="0">
            <a:spAutoFit/>
          </a:bodyPr>
          <a:lstStyle/>
          <a:p>
            <a:r>
              <a:rPr lang="en-US" sz="2400" b="1" dirty="0"/>
              <a:t>Stride: </a:t>
            </a:r>
            <a:r>
              <a:rPr lang="en-US" sz="2400" dirty="0"/>
              <a:t>Apply the kernel using a step size.</a:t>
            </a:r>
            <a:endParaRPr lang="en-US" sz="2400" b="1" dirty="0"/>
          </a:p>
          <a:p>
            <a:r>
              <a:rPr lang="en-US" sz="2400" b="1" dirty="0"/>
              <a:t>Padding:</a:t>
            </a:r>
            <a:r>
              <a:rPr lang="en-US" sz="2400" dirty="0"/>
              <a:t> Surround the input with a pad value to prevent shrinking of the input.</a:t>
            </a:r>
            <a:endParaRPr lang="en-US" sz="2400" b="1" dirty="0"/>
          </a:p>
          <a:p>
            <a:r>
              <a:rPr lang="en-US" sz="2400" b="1" dirty="0"/>
              <a:t>Dilation: </a:t>
            </a:r>
            <a:r>
              <a:rPr lang="en-US" sz="2400" dirty="0"/>
              <a:t>Dilate the kernel to artificially increase</a:t>
            </a:r>
          </a:p>
          <a:p>
            <a:r>
              <a:rPr lang="en-US" sz="2400" dirty="0"/>
              <a:t>the receptive field.</a:t>
            </a:r>
          </a:p>
        </p:txBody>
      </p:sp>
      <p:sp>
        <p:nvSpPr>
          <p:cNvPr id="6" name="TextBox 5">
            <a:extLst>
              <a:ext uri="{FF2B5EF4-FFF2-40B4-BE49-F238E27FC236}">
                <a16:creationId xmlns:a16="http://schemas.microsoft.com/office/drawing/2014/main" id="{C9596700-7E92-2E33-F0FB-26B49AA290E9}"/>
              </a:ext>
            </a:extLst>
          </p:cNvPr>
          <p:cNvSpPr txBox="1"/>
          <p:nvPr/>
        </p:nvSpPr>
        <p:spPr>
          <a:xfrm>
            <a:off x="4724400" y="6466961"/>
            <a:ext cx="7467600" cy="369332"/>
          </a:xfrm>
          <a:prstGeom prst="rect">
            <a:avLst/>
          </a:prstGeom>
          <a:noFill/>
        </p:spPr>
        <p:txBody>
          <a:bodyPr wrap="square">
            <a:spAutoFit/>
          </a:bodyPr>
          <a:lstStyle/>
          <a:p>
            <a:pPr algn="r"/>
            <a:r>
              <a:rPr lang="en-US" dirty="0"/>
              <a:t>https://github.com/vdumoulin/conv_arithmetic/blob/master/README.md</a:t>
            </a:r>
          </a:p>
        </p:txBody>
      </p:sp>
      <p:sp>
        <p:nvSpPr>
          <p:cNvPr id="13" name="TextBox 12">
            <a:extLst>
              <a:ext uri="{FF2B5EF4-FFF2-40B4-BE49-F238E27FC236}">
                <a16:creationId xmlns:a16="http://schemas.microsoft.com/office/drawing/2014/main" id="{BB275A64-43BC-40E4-7B84-684878B9E1C6}"/>
              </a:ext>
            </a:extLst>
          </p:cNvPr>
          <p:cNvSpPr txBox="1"/>
          <p:nvPr/>
        </p:nvSpPr>
        <p:spPr>
          <a:xfrm>
            <a:off x="6070600" y="6097629"/>
            <a:ext cx="6121400" cy="369332"/>
          </a:xfrm>
          <a:prstGeom prst="rect">
            <a:avLst/>
          </a:prstGeom>
          <a:noFill/>
        </p:spPr>
        <p:txBody>
          <a:bodyPr wrap="square">
            <a:spAutoFit/>
          </a:bodyPr>
          <a:lstStyle/>
          <a:p>
            <a:pPr algn="r"/>
            <a:r>
              <a:rPr lang="en-US" dirty="0"/>
              <a:t>https://arxiv.org/pdf/1603.07285.pdf</a:t>
            </a:r>
          </a:p>
        </p:txBody>
      </p:sp>
      <p:pic>
        <p:nvPicPr>
          <p:cNvPr id="15" name="Picture 14">
            <a:extLst>
              <a:ext uri="{FF2B5EF4-FFF2-40B4-BE49-F238E27FC236}">
                <a16:creationId xmlns:a16="http://schemas.microsoft.com/office/drawing/2014/main" id="{1DC33379-6731-747A-945B-8A5A13879CC8}"/>
              </a:ext>
            </a:extLst>
          </p:cNvPr>
          <p:cNvPicPr>
            <a:picLocks noChangeAspect="1"/>
          </p:cNvPicPr>
          <p:nvPr/>
        </p:nvPicPr>
        <p:blipFill>
          <a:blip r:embed="rId2"/>
          <a:stretch>
            <a:fillRect/>
          </a:stretch>
        </p:blipFill>
        <p:spPr>
          <a:xfrm>
            <a:off x="136802" y="2623262"/>
            <a:ext cx="6724650" cy="1717059"/>
          </a:xfrm>
          <a:prstGeom prst="rect">
            <a:avLst/>
          </a:prstGeom>
        </p:spPr>
      </p:pic>
      <p:sp>
        <p:nvSpPr>
          <p:cNvPr id="17" name="TextBox 16">
            <a:extLst>
              <a:ext uri="{FF2B5EF4-FFF2-40B4-BE49-F238E27FC236}">
                <a16:creationId xmlns:a16="http://schemas.microsoft.com/office/drawing/2014/main" id="{1784494E-0BA6-1EE4-2BD3-554A651CF1EA}"/>
              </a:ext>
            </a:extLst>
          </p:cNvPr>
          <p:cNvSpPr txBox="1"/>
          <p:nvPr/>
        </p:nvSpPr>
        <p:spPr>
          <a:xfrm>
            <a:off x="438427" y="4369974"/>
            <a:ext cx="6121400" cy="461665"/>
          </a:xfrm>
          <a:prstGeom prst="rect">
            <a:avLst/>
          </a:prstGeom>
          <a:noFill/>
        </p:spPr>
        <p:txBody>
          <a:bodyPr wrap="square">
            <a:spAutoFit/>
          </a:bodyPr>
          <a:lstStyle/>
          <a:p>
            <a:pPr algn="ctr"/>
            <a:r>
              <a:rPr lang="en-US" sz="2400" dirty="0"/>
              <a:t>Stride: 2, Padding: 1, no Dilation</a:t>
            </a:r>
          </a:p>
        </p:txBody>
      </p:sp>
      <p:sp>
        <p:nvSpPr>
          <p:cNvPr id="3" name="Rectangle 2">
            <a:extLst>
              <a:ext uri="{FF2B5EF4-FFF2-40B4-BE49-F238E27FC236}">
                <a16:creationId xmlns:a16="http://schemas.microsoft.com/office/drawing/2014/main" id="{E3CB6783-58B0-0F59-2B2F-D495704440A8}"/>
              </a:ext>
            </a:extLst>
          </p:cNvPr>
          <p:cNvSpPr/>
          <p:nvPr/>
        </p:nvSpPr>
        <p:spPr>
          <a:xfrm>
            <a:off x="2095500" y="1233479"/>
            <a:ext cx="8001000" cy="4558318"/>
          </a:xfrm>
          <a:prstGeom prst="rect">
            <a:avLst/>
          </a:prstGeom>
          <a:solidFill>
            <a:schemeClr val="bg1"/>
          </a:solidFill>
          <a:ln w="38100">
            <a:solidFill>
              <a:srgbClr val="1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CB176B4D-08DA-AF47-2E8C-E9CBDA5A34F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173" r="66313" b="-3417"/>
          <a:stretch/>
        </p:blipFill>
        <p:spPr>
          <a:xfrm>
            <a:off x="2602250" y="2067907"/>
            <a:ext cx="2439533" cy="2579594"/>
          </a:xfrm>
          <a:prstGeom prst="rect">
            <a:avLst/>
          </a:prstGeom>
        </p:spPr>
      </p:pic>
      <p:graphicFrame>
        <p:nvGraphicFramePr>
          <p:cNvPr id="7" name="Table 9">
            <a:extLst>
              <a:ext uri="{FF2B5EF4-FFF2-40B4-BE49-F238E27FC236}">
                <a16:creationId xmlns:a16="http://schemas.microsoft.com/office/drawing/2014/main" id="{010629EF-0DDB-70C9-52E7-1A6D96D78DAE}"/>
              </a:ext>
            </a:extLst>
          </p:cNvPr>
          <p:cNvGraphicFramePr>
            <a:graphicFrameLocks noGrp="1"/>
          </p:cNvGraphicFramePr>
          <p:nvPr>
            <p:extLst>
              <p:ext uri="{D42A27DB-BD31-4B8C-83A1-F6EECF244321}">
                <p14:modId xmlns:p14="http://schemas.microsoft.com/office/powerpoint/2010/main" val="1462033027"/>
              </p:ext>
            </p:extLst>
          </p:nvPr>
        </p:nvGraphicFramePr>
        <p:xfrm>
          <a:off x="7898076" y="2638598"/>
          <a:ext cx="1497216" cy="1438212"/>
        </p:xfrm>
        <a:graphic>
          <a:graphicData uri="http://schemas.openxmlformats.org/drawingml/2006/table">
            <a:tbl>
              <a:tblPr firstRow="1" bandRow="1">
                <a:tableStyleId>{2D5ABB26-0587-4C30-8999-92F81FD0307C}</a:tableStyleId>
              </a:tblPr>
              <a:tblGrid>
                <a:gridCol w="499072">
                  <a:extLst>
                    <a:ext uri="{9D8B030D-6E8A-4147-A177-3AD203B41FA5}">
                      <a16:colId xmlns:a16="http://schemas.microsoft.com/office/drawing/2014/main" val="3530391527"/>
                    </a:ext>
                  </a:extLst>
                </a:gridCol>
                <a:gridCol w="499072">
                  <a:extLst>
                    <a:ext uri="{9D8B030D-6E8A-4147-A177-3AD203B41FA5}">
                      <a16:colId xmlns:a16="http://schemas.microsoft.com/office/drawing/2014/main" val="2267212099"/>
                    </a:ext>
                  </a:extLst>
                </a:gridCol>
                <a:gridCol w="499072">
                  <a:extLst>
                    <a:ext uri="{9D8B030D-6E8A-4147-A177-3AD203B41FA5}">
                      <a16:colId xmlns:a16="http://schemas.microsoft.com/office/drawing/2014/main" val="3310420656"/>
                    </a:ext>
                  </a:extLst>
                </a:gridCol>
              </a:tblGrid>
              <a:tr h="47940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2960864"/>
                  </a:ext>
                </a:extLst>
              </a:tr>
              <a:tr h="47940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740092"/>
                  </a:ext>
                </a:extLst>
              </a:tr>
              <a:tr h="47940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0953142"/>
                  </a:ext>
                </a:extLst>
              </a:tr>
            </a:tbl>
          </a:graphicData>
        </a:graphic>
      </p:graphicFrame>
      <p:pic>
        <p:nvPicPr>
          <p:cNvPr id="8" name="Graphic 7">
            <a:extLst>
              <a:ext uri="{FF2B5EF4-FFF2-40B4-BE49-F238E27FC236}">
                <a16:creationId xmlns:a16="http://schemas.microsoft.com/office/drawing/2014/main" id="{A7843100-A4F8-FB6C-C8E1-A40A989F0DC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9156" r="1245" b="81863"/>
          <a:stretch/>
        </p:blipFill>
        <p:spPr>
          <a:xfrm>
            <a:off x="8334374" y="1480884"/>
            <a:ext cx="1419225" cy="555355"/>
          </a:xfrm>
          <a:prstGeom prst="rect">
            <a:avLst/>
          </a:prstGeom>
        </p:spPr>
      </p:pic>
      <p:pic>
        <p:nvPicPr>
          <p:cNvPr id="9" name="Graphic 8">
            <a:extLst>
              <a:ext uri="{FF2B5EF4-FFF2-40B4-BE49-F238E27FC236}">
                <a16:creationId xmlns:a16="http://schemas.microsoft.com/office/drawing/2014/main" id="{FD8D613B-5CF1-AB25-7EA8-952E9CFDE3E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30044" b="84741"/>
          <a:stretch/>
        </p:blipFill>
        <p:spPr>
          <a:xfrm>
            <a:off x="2602250" y="1480883"/>
            <a:ext cx="5065942" cy="467215"/>
          </a:xfrm>
          <a:prstGeom prst="rect">
            <a:avLst/>
          </a:prstGeom>
        </p:spPr>
      </p:pic>
      <p:pic>
        <p:nvPicPr>
          <p:cNvPr id="10" name="Graphic 9">
            <a:extLst>
              <a:ext uri="{FF2B5EF4-FFF2-40B4-BE49-F238E27FC236}">
                <a16:creationId xmlns:a16="http://schemas.microsoft.com/office/drawing/2014/main" id="{C31E8031-2FA2-4A7C-2591-D0D3768C7C6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4997" r="30044"/>
          <a:stretch/>
        </p:blipFill>
        <p:spPr>
          <a:xfrm>
            <a:off x="5136582" y="1480884"/>
            <a:ext cx="2531609" cy="3061981"/>
          </a:xfrm>
          <a:prstGeom prst="rect">
            <a:avLst/>
          </a:prstGeom>
        </p:spPr>
      </p:pic>
      <p:sp>
        <p:nvSpPr>
          <p:cNvPr id="11" name="Rectangle 10">
            <a:extLst>
              <a:ext uri="{FF2B5EF4-FFF2-40B4-BE49-F238E27FC236}">
                <a16:creationId xmlns:a16="http://schemas.microsoft.com/office/drawing/2014/main" id="{0B99E2C7-6EB7-992A-A8E4-3B171AE5774B}"/>
              </a:ext>
            </a:extLst>
          </p:cNvPr>
          <p:cNvSpPr/>
          <p:nvPr/>
        </p:nvSpPr>
        <p:spPr>
          <a:xfrm>
            <a:off x="2635788" y="2232103"/>
            <a:ext cx="459837" cy="4539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B0FBCEF-BC5D-B93B-C8F4-9514D631403D}"/>
              </a:ext>
            </a:extLst>
          </p:cNvPr>
          <p:cNvSpPr/>
          <p:nvPr/>
        </p:nvSpPr>
        <p:spPr>
          <a:xfrm>
            <a:off x="3558621" y="2232103"/>
            <a:ext cx="459837" cy="4539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83707F5-3084-D670-FB7F-DBEB4F8E7B65}"/>
              </a:ext>
            </a:extLst>
          </p:cNvPr>
          <p:cNvSpPr/>
          <p:nvPr/>
        </p:nvSpPr>
        <p:spPr>
          <a:xfrm>
            <a:off x="3558620" y="3130730"/>
            <a:ext cx="459837" cy="4539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01705E7-39BA-8F8E-D7EE-02C057FECDCF}"/>
              </a:ext>
            </a:extLst>
          </p:cNvPr>
          <p:cNvSpPr/>
          <p:nvPr/>
        </p:nvSpPr>
        <p:spPr>
          <a:xfrm>
            <a:off x="2635788" y="3130730"/>
            <a:ext cx="459837" cy="4539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1749834-B22F-F101-4964-075B55ACB56F}"/>
              </a:ext>
            </a:extLst>
          </p:cNvPr>
          <p:cNvSpPr/>
          <p:nvPr/>
        </p:nvSpPr>
        <p:spPr>
          <a:xfrm>
            <a:off x="7917662" y="2646122"/>
            <a:ext cx="459837" cy="4539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028885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4" name="TextBox 3">
            <a:extLst>
              <a:ext uri="{FF2B5EF4-FFF2-40B4-BE49-F238E27FC236}">
                <a16:creationId xmlns:a16="http://schemas.microsoft.com/office/drawing/2014/main" id="{87C98FE3-2E3B-EB0C-3313-A93752071C94}"/>
              </a:ext>
            </a:extLst>
          </p:cNvPr>
          <p:cNvSpPr txBox="1"/>
          <p:nvPr/>
        </p:nvSpPr>
        <p:spPr>
          <a:xfrm>
            <a:off x="7023100" y="1869129"/>
            <a:ext cx="4590496" cy="3046988"/>
          </a:xfrm>
          <a:prstGeom prst="rect">
            <a:avLst/>
          </a:prstGeom>
          <a:noFill/>
        </p:spPr>
        <p:txBody>
          <a:bodyPr wrap="square" rtlCol="0">
            <a:spAutoFit/>
          </a:bodyPr>
          <a:lstStyle/>
          <a:p>
            <a:r>
              <a:rPr lang="en-US" sz="2400" b="1" dirty="0"/>
              <a:t>Stride: </a:t>
            </a:r>
            <a:r>
              <a:rPr lang="en-US" sz="2400" dirty="0"/>
              <a:t>Apply the kernel using a step size.</a:t>
            </a:r>
            <a:endParaRPr lang="en-US" sz="2400" b="1" dirty="0"/>
          </a:p>
          <a:p>
            <a:r>
              <a:rPr lang="en-US" sz="2400" b="1" dirty="0"/>
              <a:t>Padding:</a:t>
            </a:r>
            <a:r>
              <a:rPr lang="en-US" sz="2400" dirty="0"/>
              <a:t> Surround the input with a pad value to prevent shrinking of the input.</a:t>
            </a:r>
            <a:endParaRPr lang="en-US" sz="2400" b="1" dirty="0"/>
          </a:p>
          <a:p>
            <a:r>
              <a:rPr lang="en-US" sz="2400" b="1" dirty="0"/>
              <a:t>Dilation: </a:t>
            </a:r>
            <a:r>
              <a:rPr lang="en-US" sz="2400" dirty="0"/>
              <a:t>Dilate the kernel to artificially increase</a:t>
            </a:r>
          </a:p>
          <a:p>
            <a:r>
              <a:rPr lang="en-US" sz="2400" dirty="0"/>
              <a:t>the receptive field.</a:t>
            </a:r>
          </a:p>
        </p:txBody>
      </p:sp>
      <p:sp>
        <p:nvSpPr>
          <p:cNvPr id="6" name="TextBox 5">
            <a:extLst>
              <a:ext uri="{FF2B5EF4-FFF2-40B4-BE49-F238E27FC236}">
                <a16:creationId xmlns:a16="http://schemas.microsoft.com/office/drawing/2014/main" id="{C9596700-7E92-2E33-F0FB-26B49AA290E9}"/>
              </a:ext>
            </a:extLst>
          </p:cNvPr>
          <p:cNvSpPr txBox="1"/>
          <p:nvPr/>
        </p:nvSpPr>
        <p:spPr>
          <a:xfrm>
            <a:off x="4724400" y="6466961"/>
            <a:ext cx="7467600" cy="369332"/>
          </a:xfrm>
          <a:prstGeom prst="rect">
            <a:avLst/>
          </a:prstGeom>
          <a:noFill/>
        </p:spPr>
        <p:txBody>
          <a:bodyPr wrap="square">
            <a:spAutoFit/>
          </a:bodyPr>
          <a:lstStyle/>
          <a:p>
            <a:pPr algn="r"/>
            <a:r>
              <a:rPr lang="en-US" dirty="0"/>
              <a:t>https://github.com/vdumoulin/conv_arithmetic/blob/master/README.md</a:t>
            </a:r>
          </a:p>
        </p:txBody>
      </p:sp>
      <p:sp>
        <p:nvSpPr>
          <p:cNvPr id="13" name="TextBox 12">
            <a:extLst>
              <a:ext uri="{FF2B5EF4-FFF2-40B4-BE49-F238E27FC236}">
                <a16:creationId xmlns:a16="http://schemas.microsoft.com/office/drawing/2014/main" id="{BB275A64-43BC-40E4-7B84-684878B9E1C6}"/>
              </a:ext>
            </a:extLst>
          </p:cNvPr>
          <p:cNvSpPr txBox="1"/>
          <p:nvPr/>
        </p:nvSpPr>
        <p:spPr>
          <a:xfrm>
            <a:off x="6070600" y="6097629"/>
            <a:ext cx="6121400" cy="369332"/>
          </a:xfrm>
          <a:prstGeom prst="rect">
            <a:avLst/>
          </a:prstGeom>
          <a:noFill/>
        </p:spPr>
        <p:txBody>
          <a:bodyPr wrap="square">
            <a:spAutoFit/>
          </a:bodyPr>
          <a:lstStyle/>
          <a:p>
            <a:pPr algn="r"/>
            <a:r>
              <a:rPr lang="en-US" dirty="0"/>
              <a:t>https://arxiv.org/pdf/1603.07285.pdf</a:t>
            </a:r>
          </a:p>
        </p:txBody>
      </p:sp>
      <p:pic>
        <p:nvPicPr>
          <p:cNvPr id="15" name="Picture 14">
            <a:extLst>
              <a:ext uri="{FF2B5EF4-FFF2-40B4-BE49-F238E27FC236}">
                <a16:creationId xmlns:a16="http://schemas.microsoft.com/office/drawing/2014/main" id="{1DC33379-6731-747A-945B-8A5A13879CC8}"/>
              </a:ext>
            </a:extLst>
          </p:cNvPr>
          <p:cNvPicPr>
            <a:picLocks noChangeAspect="1"/>
          </p:cNvPicPr>
          <p:nvPr/>
        </p:nvPicPr>
        <p:blipFill>
          <a:blip r:embed="rId2"/>
          <a:stretch>
            <a:fillRect/>
          </a:stretch>
        </p:blipFill>
        <p:spPr>
          <a:xfrm>
            <a:off x="136802" y="2623262"/>
            <a:ext cx="6724650" cy="1717059"/>
          </a:xfrm>
          <a:prstGeom prst="rect">
            <a:avLst/>
          </a:prstGeom>
        </p:spPr>
      </p:pic>
      <p:sp>
        <p:nvSpPr>
          <p:cNvPr id="17" name="TextBox 16">
            <a:extLst>
              <a:ext uri="{FF2B5EF4-FFF2-40B4-BE49-F238E27FC236}">
                <a16:creationId xmlns:a16="http://schemas.microsoft.com/office/drawing/2014/main" id="{1784494E-0BA6-1EE4-2BD3-554A651CF1EA}"/>
              </a:ext>
            </a:extLst>
          </p:cNvPr>
          <p:cNvSpPr txBox="1"/>
          <p:nvPr/>
        </p:nvSpPr>
        <p:spPr>
          <a:xfrm>
            <a:off x="438427" y="4369974"/>
            <a:ext cx="6121400" cy="461665"/>
          </a:xfrm>
          <a:prstGeom prst="rect">
            <a:avLst/>
          </a:prstGeom>
          <a:noFill/>
        </p:spPr>
        <p:txBody>
          <a:bodyPr wrap="square">
            <a:spAutoFit/>
          </a:bodyPr>
          <a:lstStyle/>
          <a:p>
            <a:pPr algn="ctr"/>
            <a:r>
              <a:rPr lang="en-US" sz="2400" dirty="0"/>
              <a:t>Stride: 2, Padding: 1, no Dilation</a:t>
            </a:r>
          </a:p>
        </p:txBody>
      </p:sp>
      <p:sp>
        <p:nvSpPr>
          <p:cNvPr id="3" name="Rectangle 2">
            <a:extLst>
              <a:ext uri="{FF2B5EF4-FFF2-40B4-BE49-F238E27FC236}">
                <a16:creationId xmlns:a16="http://schemas.microsoft.com/office/drawing/2014/main" id="{E3CB6783-58B0-0F59-2B2F-D495704440A8}"/>
              </a:ext>
            </a:extLst>
          </p:cNvPr>
          <p:cNvSpPr/>
          <p:nvPr/>
        </p:nvSpPr>
        <p:spPr>
          <a:xfrm>
            <a:off x="2095500" y="1233479"/>
            <a:ext cx="8001000" cy="4558318"/>
          </a:xfrm>
          <a:prstGeom prst="rect">
            <a:avLst/>
          </a:prstGeom>
          <a:solidFill>
            <a:schemeClr val="bg1"/>
          </a:solidFill>
          <a:ln w="38100">
            <a:solidFill>
              <a:srgbClr val="1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CB176B4D-08DA-AF47-2E8C-E9CBDA5A34F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173" r="66313" b="-3417"/>
          <a:stretch/>
        </p:blipFill>
        <p:spPr>
          <a:xfrm>
            <a:off x="2602250" y="2067907"/>
            <a:ext cx="2439533" cy="2579594"/>
          </a:xfrm>
          <a:prstGeom prst="rect">
            <a:avLst/>
          </a:prstGeom>
        </p:spPr>
      </p:pic>
      <p:graphicFrame>
        <p:nvGraphicFramePr>
          <p:cNvPr id="7" name="Table 9">
            <a:extLst>
              <a:ext uri="{FF2B5EF4-FFF2-40B4-BE49-F238E27FC236}">
                <a16:creationId xmlns:a16="http://schemas.microsoft.com/office/drawing/2014/main" id="{010629EF-0DDB-70C9-52E7-1A6D96D78DAE}"/>
              </a:ext>
            </a:extLst>
          </p:cNvPr>
          <p:cNvGraphicFramePr>
            <a:graphicFrameLocks noGrp="1"/>
          </p:cNvGraphicFramePr>
          <p:nvPr/>
        </p:nvGraphicFramePr>
        <p:xfrm>
          <a:off x="7898076" y="2638598"/>
          <a:ext cx="1497216" cy="1438212"/>
        </p:xfrm>
        <a:graphic>
          <a:graphicData uri="http://schemas.openxmlformats.org/drawingml/2006/table">
            <a:tbl>
              <a:tblPr firstRow="1" bandRow="1">
                <a:tableStyleId>{2D5ABB26-0587-4C30-8999-92F81FD0307C}</a:tableStyleId>
              </a:tblPr>
              <a:tblGrid>
                <a:gridCol w="499072">
                  <a:extLst>
                    <a:ext uri="{9D8B030D-6E8A-4147-A177-3AD203B41FA5}">
                      <a16:colId xmlns:a16="http://schemas.microsoft.com/office/drawing/2014/main" val="3530391527"/>
                    </a:ext>
                  </a:extLst>
                </a:gridCol>
                <a:gridCol w="499072">
                  <a:extLst>
                    <a:ext uri="{9D8B030D-6E8A-4147-A177-3AD203B41FA5}">
                      <a16:colId xmlns:a16="http://schemas.microsoft.com/office/drawing/2014/main" val="2267212099"/>
                    </a:ext>
                  </a:extLst>
                </a:gridCol>
                <a:gridCol w="499072">
                  <a:extLst>
                    <a:ext uri="{9D8B030D-6E8A-4147-A177-3AD203B41FA5}">
                      <a16:colId xmlns:a16="http://schemas.microsoft.com/office/drawing/2014/main" val="3310420656"/>
                    </a:ext>
                  </a:extLst>
                </a:gridCol>
              </a:tblGrid>
              <a:tr h="47940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2960864"/>
                  </a:ext>
                </a:extLst>
              </a:tr>
              <a:tr h="47940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740092"/>
                  </a:ext>
                </a:extLst>
              </a:tr>
              <a:tr h="47940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0953142"/>
                  </a:ext>
                </a:extLst>
              </a:tr>
            </a:tbl>
          </a:graphicData>
        </a:graphic>
      </p:graphicFrame>
      <p:pic>
        <p:nvPicPr>
          <p:cNvPr id="8" name="Graphic 7">
            <a:extLst>
              <a:ext uri="{FF2B5EF4-FFF2-40B4-BE49-F238E27FC236}">
                <a16:creationId xmlns:a16="http://schemas.microsoft.com/office/drawing/2014/main" id="{A7843100-A4F8-FB6C-C8E1-A40A989F0DC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9156" r="1245" b="81863"/>
          <a:stretch/>
        </p:blipFill>
        <p:spPr>
          <a:xfrm>
            <a:off x="8334374" y="1480884"/>
            <a:ext cx="1419225" cy="555355"/>
          </a:xfrm>
          <a:prstGeom prst="rect">
            <a:avLst/>
          </a:prstGeom>
        </p:spPr>
      </p:pic>
      <p:pic>
        <p:nvPicPr>
          <p:cNvPr id="9" name="Graphic 8">
            <a:extLst>
              <a:ext uri="{FF2B5EF4-FFF2-40B4-BE49-F238E27FC236}">
                <a16:creationId xmlns:a16="http://schemas.microsoft.com/office/drawing/2014/main" id="{FD8D613B-5CF1-AB25-7EA8-952E9CFDE3E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30044" b="84741"/>
          <a:stretch/>
        </p:blipFill>
        <p:spPr>
          <a:xfrm>
            <a:off x="2602250" y="1480883"/>
            <a:ext cx="5065942" cy="467215"/>
          </a:xfrm>
          <a:prstGeom prst="rect">
            <a:avLst/>
          </a:prstGeom>
        </p:spPr>
      </p:pic>
      <p:pic>
        <p:nvPicPr>
          <p:cNvPr id="10" name="Graphic 9">
            <a:extLst>
              <a:ext uri="{FF2B5EF4-FFF2-40B4-BE49-F238E27FC236}">
                <a16:creationId xmlns:a16="http://schemas.microsoft.com/office/drawing/2014/main" id="{C31E8031-2FA2-4A7C-2591-D0D3768C7C6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4997" r="30044"/>
          <a:stretch/>
        </p:blipFill>
        <p:spPr>
          <a:xfrm>
            <a:off x="5136582" y="1480884"/>
            <a:ext cx="2531609" cy="3061981"/>
          </a:xfrm>
          <a:prstGeom prst="rect">
            <a:avLst/>
          </a:prstGeom>
        </p:spPr>
      </p:pic>
      <p:sp>
        <p:nvSpPr>
          <p:cNvPr id="11" name="Rectangle 10">
            <a:extLst>
              <a:ext uri="{FF2B5EF4-FFF2-40B4-BE49-F238E27FC236}">
                <a16:creationId xmlns:a16="http://schemas.microsoft.com/office/drawing/2014/main" id="{0B99E2C7-6EB7-992A-A8E4-3B171AE5774B}"/>
              </a:ext>
            </a:extLst>
          </p:cNvPr>
          <p:cNvSpPr/>
          <p:nvPr/>
        </p:nvSpPr>
        <p:spPr>
          <a:xfrm>
            <a:off x="3085368" y="2232103"/>
            <a:ext cx="459837" cy="4539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B0FBCEF-BC5D-B93B-C8F4-9514D631403D}"/>
              </a:ext>
            </a:extLst>
          </p:cNvPr>
          <p:cNvSpPr/>
          <p:nvPr/>
        </p:nvSpPr>
        <p:spPr>
          <a:xfrm>
            <a:off x="4008201" y="2232103"/>
            <a:ext cx="459837" cy="4539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83707F5-3084-D670-FB7F-DBEB4F8E7B65}"/>
              </a:ext>
            </a:extLst>
          </p:cNvPr>
          <p:cNvSpPr/>
          <p:nvPr/>
        </p:nvSpPr>
        <p:spPr>
          <a:xfrm>
            <a:off x="4008200" y="3130730"/>
            <a:ext cx="459837" cy="4539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01705E7-39BA-8F8E-D7EE-02C057FECDCF}"/>
              </a:ext>
            </a:extLst>
          </p:cNvPr>
          <p:cNvSpPr/>
          <p:nvPr/>
        </p:nvSpPr>
        <p:spPr>
          <a:xfrm>
            <a:off x="3085368" y="3130730"/>
            <a:ext cx="459837" cy="4539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1749834-B22F-F101-4964-075B55ACB56F}"/>
              </a:ext>
            </a:extLst>
          </p:cNvPr>
          <p:cNvSpPr/>
          <p:nvPr/>
        </p:nvSpPr>
        <p:spPr>
          <a:xfrm>
            <a:off x="8412962" y="2646122"/>
            <a:ext cx="459837" cy="4539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0348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10" name="TextBox 9">
            <a:extLst>
              <a:ext uri="{FF2B5EF4-FFF2-40B4-BE49-F238E27FC236}">
                <a16:creationId xmlns:a16="http://schemas.microsoft.com/office/drawing/2014/main" id="{652B4119-8E7A-93D4-ABAD-C65E17A5E8CD}"/>
              </a:ext>
            </a:extLst>
          </p:cNvPr>
          <p:cNvSpPr txBox="1"/>
          <p:nvPr/>
        </p:nvSpPr>
        <p:spPr>
          <a:xfrm>
            <a:off x="635224" y="5707982"/>
            <a:ext cx="2277611" cy="461665"/>
          </a:xfrm>
          <a:prstGeom prst="rect">
            <a:avLst/>
          </a:prstGeom>
          <a:noFill/>
        </p:spPr>
        <p:txBody>
          <a:bodyPr wrap="none" rtlCol="0">
            <a:spAutoFit/>
          </a:bodyPr>
          <a:lstStyle/>
          <a:p>
            <a:pPr algn="ctr"/>
            <a:r>
              <a:rPr lang="en-US" sz="2400" dirty="0"/>
              <a:t>Applying 3 filters</a:t>
            </a:r>
          </a:p>
        </p:txBody>
      </p:sp>
      <p:sp>
        <p:nvSpPr>
          <p:cNvPr id="3" name="TextBox 2">
            <a:extLst>
              <a:ext uri="{FF2B5EF4-FFF2-40B4-BE49-F238E27FC236}">
                <a16:creationId xmlns:a16="http://schemas.microsoft.com/office/drawing/2014/main" id="{FCE6D04C-A843-C3AB-66B0-24166D8240D2}"/>
              </a:ext>
            </a:extLst>
          </p:cNvPr>
          <p:cNvSpPr txBox="1"/>
          <p:nvPr/>
        </p:nvSpPr>
        <p:spPr>
          <a:xfrm>
            <a:off x="4876452" y="1254636"/>
            <a:ext cx="2439194" cy="461665"/>
          </a:xfrm>
          <a:prstGeom prst="rect">
            <a:avLst/>
          </a:prstGeom>
          <a:noFill/>
        </p:spPr>
        <p:txBody>
          <a:bodyPr wrap="none" rtlCol="0">
            <a:spAutoFit/>
          </a:bodyPr>
          <a:lstStyle/>
          <a:p>
            <a:pPr algn="ctr"/>
            <a:r>
              <a:rPr lang="en-US" sz="2400" dirty="0"/>
              <a:t>Pooling Operation</a:t>
            </a:r>
            <a:endParaRPr lang="en-US" sz="2400" b="1" dirty="0"/>
          </a:p>
        </p:txBody>
      </p:sp>
      <p:pic>
        <p:nvPicPr>
          <p:cNvPr id="4" name="Picture 2">
            <a:extLst>
              <a:ext uri="{FF2B5EF4-FFF2-40B4-BE49-F238E27FC236}">
                <a16:creationId xmlns:a16="http://schemas.microsoft.com/office/drawing/2014/main" id="{345A5983-19EF-8022-80FE-C1EC3AE48510}"/>
              </a:ext>
            </a:extLst>
          </p:cNvPr>
          <p:cNvPicPr/>
          <p:nvPr/>
        </p:nvPicPr>
        <p:blipFill rotWithShape="1">
          <a:blip r:embed="rId2">
            <a:extLst>
              <a:ext uri="{28A0092B-C50C-407E-A947-70E740481C1C}">
                <a14:useLocalDpi xmlns:a14="http://schemas.microsoft.com/office/drawing/2010/main" val="0"/>
              </a:ext>
            </a:extLst>
          </a:blip>
          <a:srcRect l="33506"/>
          <a:stretch/>
        </p:blipFill>
        <p:spPr bwMode="auto">
          <a:xfrm>
            <a:off x="0" y="2083997"/>
            <a:ext cx="6070600" cy="34871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42EB819-4307-BC74-402C-B95FA1623318}"/>
              </a:ext>
            </a:extLst>
          </p:cNvPr>
          <p:cNvSpPr txBox="1"/>
          <p:nvPr/>
        </p:nvSpPr>
        <p:spPr>
          <a:xfrm>
            <a:off x="3206693" y="5707982"/>
            <a:ext cx="2875082" cy="461665"/>
          </a:xfrm>
          <a:prstGeom prst="rect">
            <a:avLst/>
          </a:prstGeom>
          <a:noFill/>
        </p:spPr>
        <p:txBody>
          <a:bodyPr wrap="none" rtlCol="0">
            <a:spAutoFit/>
          </a:bodyPr>
          <a:lstStyle/>
          <a:p>
            <a:pPr algn="ctr"/>
            <a:r>
              <a:rPr lang="en-US" sz="2400" dirty="0"/>
              <a:t>Applying Max Pooling</a:t>
            </a:r>
          </a:p>
        </p:txBody>
      </p:sp>
      <p:sp>
        <p:nvSpPr>
          <p:cNvPr id="7" name="TextBox 6">
            <a:extLst>
              <a:ext uri="{FF2B5EF4-FFF2-40B4-BE49-F238E27FC236}">
                <a16:creationId xmlns:a16="http://schemas.microsoft.com/office/drawing/2014/main" id="{F0EE8BA9-9BFC-D05B-F81C-C5039A452CCE}"/>
              </a:ext>
            </a:extLst>
          </p:cNvPr>
          <p:cNvSpPr txBox="1"/>
          <p:nvPr/>
        </p:nvSpPr>
        <p:spPr>
          <a:xfrm>
            <a:off x="7231102" y="2336666"/>
            <a:ext cx="4694198" cy="1200329"/>
          </a:xfrm>
          <a:prstGeom prst="rect">
            <a:avLst/>
          </a:prstGeom>
          <a:noFill/>
        </p:spPr>
        <p:txBody>
          <a:bodyPr wrap="square" rtlCol="0">
            <a:spAutoFit/>
          </a:bodyPr>
          <a:lstStyle/>
          <a:p>
            <a:r>
              <a:rPr lang="en-US" sz="2400" b="1" dirty="0"/>
              <a:t>Max Pooling: </a:t>
            </a:r>
            <a:r>
              <a:rPr lang="en-US" sz="2400" dirty="0"/>
              <a:t>Select the most prominent feature in the receptive field.</a:t>
            </a:r>
          </a:p>
        </p:txBody>
      </p:sp>
    </p:spTree>
    <p:extLst>
      <p:ext uri="{BB962C8B-B14F-4D97-AF65-F5344CB8AC3E}">
        <p14:creationId xmlns:p14="http://schemas.microsoft.com/office/powerpoint/2010/main" val="41453186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10" name="TextBox 9">
            <a:extLst>
              <a:ext uri="{FF2B5EF4-FFF2-40B4-BE49-F238E27FC236}">
                <a16:creationId xmlns:a16="http://schemas.microsoft.com/office/drawing/2014/main" id="{652B4119-8E7A-93D4-ABAD-C65E17A5E8CD}"/>
              </a:ext>
            </a:extLst>
          </p:cNvPr>
          <p:cNvSpPr txBox="1"/>
          <p:nvPr/>
        </p:nvSpPr>
        <p:spPr>
          <a:xfrm>
            <a:off x="635224" y="5707982"/>
            <a:ext cx="2277611" cy="461665"/>
          </a:xfrm>
          <a:prstGeom prst="rect">
            <a:avLst/>
          </a:prstGeom>
          <a:noFill/>
        </p:spPr>
        <p:txBody>
          <a:bodyPr wrap="none" rtlCol="0">
            <a:spAutoFit/>
          </a:bodyPr>
          <a:lstStyle/>
          <a:p>
            <a:pPr algn="ctr"/>
            <a:r>
              <a:rPr lang="en-US" sz="2400" dirty="0"/>
              <a:t>Applying 3 filters</a:t>
            </a:r>
          </a:p>
        </p:txBody>
      </p:sp>
      <p:sp>
        <p:nvSpPr>
          <p:cNvPr id="3" name="TextBox 2">
            <a:extLst>
              <a:ext uri="{FF2B5EF4-FFF2-40B4-BE49-F238E27FC236}">
                <a16:creationId xmlns:a16="http://schemas.microsoft.com/office/drawing/2014/main" id="{FCE6D04C-A843-C3AB-66B0-24166D8240D2}"/>
              </a:ext>
            </a:extLst>
          </p:cNvPr>
          <p:cNvSpPr txBox="1"/>
          <p:nvPr/>
        </p:nvSpPr>
        <p:spPr>
          <a:xfrm>
            <a:off x="4876452" y="1254636"/>
            <a:ext cx="2439194" cy="461665"/>
          </a:xfrm>
          <a:prstGeom prst="rect">
            <a:avLst/>
          </a:prstGeom>
          <a:noFill/>
        </p:spPr>
        <p:txBody>
          <a:bodyPr wrap="none" rtlCol="0">
            <a:spAutoFit/>
          </a:bodyPr>
          <a:lstStyle/>
          <a:p>
            <a:pPr algn="ctr"/>
            <a:r>
              <a:rPr lang="en-US" sz="2400" dirty="0"/>
              <a:t>Pooling Operation</a:t>
            </a:r>
            <a:endParaRPr lang="en-US" sz="2400" b="1" dirty="0"/>
          </a:p>
        </p:txBody>
      </p:sp>
      <p:pic>
        <p:nvPicPr>
          <p:cNvPr id="4" name="Picture 2">
            <a:extLst>
              <a:ext uri="{FF2B5EF4-FFF2-40B4-BE49-F238E27FC236}">
                <a16:creationId xmlns:a16="http://schemas.microsoft.com/office/drawing/2014/main" id="{345A5983-19EF-8022-80FE-C1EC3AE48510}"/>
              </a:ext>
            </a:extLst>
          </p:cNvPr>
          <p:cNvPicPr/>
          <p:nvPr/>
        </p:nvPicPr>
        <p:blipFill rotWithShape="1">
          <a:blip r:embed="rId2">
            <a:extLst>
              <a:ext uri="{28A0092B-C50C-407E-A947-70E740481C1C}">
                <a14:useLocalDpi xmlns:a14="http://schemas.microsoft.com/office/drawing/2010/main" val="0"/>
              </a:ext>
            </a:extLst>
          </a:blip>
          <a:srcRect l="33506"/>
          <a:stretch/>
        </p:blipFill>
        <p:spPr bwMode="auto">
          <a:xfrm>
            <a:off x="0" y="2083997"/>
            <a:ext cx="6070600" cy="34871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42EB819-4307-BC74-402C-B95FA1623318}"/>
              </a:ext>
            </a:extLst>
          </p:cNvPr>
          <p:cNvSpPr txBox="1"/>
          <p:nvPr/>
        </p:nvSpPr>
        <p:spPr>
          <a:xfrm>
            <a:off x="3206693" y="5707982"/>
            <a:ext cx="2875082" cy="461665"/>
          </a:xfrm>
          <a:prstGeom prst="rect">
            <a:avLst/>
          </a:prstGeom>
          <a:noFill/>
        </p:spPr>
        <p:txBody>
          <a:bodyPr wrap="none" rtlCol="0">
            <a:spAutoFit/>
          </a:bodyPr>
          <a:lstStyle/>
          <a:p>
            <a:pPr algn="ctr"/>
            <a:r>
              <a:rPr lang="en-US" sz="2400" dirty="0"/>
              <a:t>Applying Max Pooling</a:t>
            </a:r>
          </a:p>
        </p:txBody>
      </p:sp>
      <p:sp>
        <p:nvSpPr>
          <p:cNvPr id="5" name="TextBox 4">
            <a:extLst>
              <a:ext uri="{FF2B5EF4-FFF2-40B4-BE49-F238E27FC236}">
                <a16:creationId xmlns:a16="http://schemas.microsoft.com/office/drawing/2014/main" id="{337E930A-4E47-FAEB-96BF-566C3A60BC62}"/>
              </a:ext>
            </a:extLst>
          </p:cNvPr>
          <p:cNvSpPr txBox="1"/>
          <p:nvPr/>
        </p:nvSpPr>
        <p:spPr>
          <a:xfrm>
            <a:off x="7231102" y="2336666"/>
            <a:ext cx="4694198" cy="1200329"/>
          </a:xfrm>
          <a:prstGeom prst="rect">
            <a:avLst/>
          </a:prstGeom>
          <a:noFill/>
        </p:spPr>
        <p:txBody>
          <a:bodyPr wrap="square" rtlCol="0">
            <a:spAutoFit/>
          </a:bodyPr>
          <a:lstStyle/>
          <a:p>
            <a:r>
              <a:rPr lang="en-US" sz="2400" b="1" dirty="0"/>
              <a:t>Max Pooling: </a:t>
            </a:r>
            <a:r>
              <a:rPr lang="en-US" sz="2400" dirty="0"/>
              <a:t>Select the most prominent feature in the receptive field.</a:t>
            </a:r>
          </a:p>
        </p:txBody>
      </p:sp>
      <p:sp>
        <p:nvSpPr>
          <p:cNvPr id="11" name="TextBox 10">
            <a:extLst>
              <a:ext uri="{FF2B5EF4-FFF2-40B4-BE49-F238E27FC236}">
                <a16:creationId xmlns:a16="http://schemas.microsoft.com/office/drawing/2014/main" id="{952508A2-9DF3-4C3E-C53B-E9182E2BC7F3}"/>
              </a:ext>
            </a:extLst>
          </p:cNvPr>
          <p:cNvSpPr txBox="1"/>
          <p:nvPr/>
        </p:nvSpPr>
        <p:spPr>
          <a:xfrm>
            <a:off x="7231102" y="3662023"/>
            <a:ext cx="4554498" cy="1200329"/>
          </a:xfrm>
          <a:prstGeom prst="rect">
            <a:avLst/>
          </a:prstGeom>
          <a:noFill/>
        </p:spPr>
        <p:txBody>
          <a:bodyPr wrap="square" rtlCol="0">
            <a:spAutoFit/>
          </a:bodyPr>
          <a:lstStyle/>
          <a:p>
            <a:r>
              <a:rPr lang="en-US" sz="2400" dirty="0"/>
              <a:t>Intuition: Once a feature is found, the precise location isn’t as important.</a:t>
            </a:r>
          </a:p>
        </p:txBody>
      </p:sp>
      <p:sp>
        <p:nvSpPr>
          <p:cNvPr id="12" name="TextBox 11">
            <a:extLst>
              <a:ext uri="{FF2B5EF4-FFF2-40B4-BE49-F238E27FC236}">
                <a16:creationId xmlns:a16="http://schemas.microsoft.com/office/drawing/2014/main" id="{92C288E5-B430-7F81-CD63-A7D86D366D71}"/>
              </a:ext>
            </a:extLst>
          </p:cNvPr>
          <p:cNvSpPr txBox="1"/>
          <p:nvPr/>
        </p:nvSpPr>
        <p:spPr>
          <a:xfrm>
            <a:off x="7231102" y="4987380"/>
            <a:ext cx="4787454" cy="461665"/>
          </a:xfrm>
          <a:prstGeom prst="rect">
            <a:avLst/>
          </a:prstGeom>
          <a:noFill/>
        </p:spPr>
        <p:txBody>
          <a:bodyPr wrap="square" rtlCol="0">
            <a:spAutoFit/>
          </a:bodyPr>
          <a:lstStyle/>
          <a:p>
            <a:r>
              <a:rPr lang="en-US" sz="2400" dirty="0"/>
              <a:t>Helps with dimensionality reduction.</a:t>
            </a:r>
          </a:p>
        </p:txBody>
      </p:sp>
    </p:spTree>
    <p:extLst>
      <p:ext uri="{BB962C8B-B14F-4D97-AF65-F5344CB8AC3E}">
        <p14:creationId xmlns:p14="http://schemas.microsoft.com/office/powerpoint/2010/main" val="16903460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10" name="TextBox 9">
            <a:extLst>
              <a:ext uri="{FF2B5EF4-FFF2-40B4-BE49-F238E27FC236}">
                <a16:creationId xmlns:a16="http://schemas.microsoft.com/office/drawing/2014/main" id="{652B4119-8E7A-93D4-ABAD-C65E17A5E8CD}"/>
              </a:ext>
            </a:extLst>
          </p:cNvPr>
          <p:cNvSpPr txBox="1"/>
          <p:nvPr/>
        </p:nvSpPr>
        <p:spPr>
          <a:xfrm>
            <a:off x="635224" y="5707982"/>
            <a:ext cx="2277611" cy="461665"/>
          </a:xfrm>
          <a:prstGeom prst="rect">
            <a:avLst/>
          </a:prstGeom>
          <a:noFill/>
        </p:spPr>
        <p:txBody>
          <a:bodyPr wrap="none" rtlCol="0">
            <a:spAutoFit/>
          </a:bodyPr>
          <a:lstStyle/>
          <a:p>
            <a:pPr algn="ctr"/>
            <a:r>
              <a:rPr lang="en-US" sz="2400" dirty="0"/>
              <a:t>Applying 3 filters</a:t>
            </a:r>
          </a:p>
        </p:txBody>
      </p:sp>
      <p:sp>
        <p:nvSpPr>
          <p:cNvPr id="3" name="TextBox 2">
            <a:extLst>
              <a:ext uri="{FF2B5EF4-FFF2-40B4-BE49-F238E27FC236}">
                <a16:creationId xmlns:a16="http://schemas.microsoft.com/office/drawing/2014/main" id="{FCE6D04C-A843-C3AB-66B0-24166D8240D2}"/>
              </a:ext>
            </a:extLst>
          </p:cNvPr>
          <p:cNvSpPr txBox="1"/>
          <p:nvPr/>
        </p:nvSpPr>
        <p:spPr>
          <a:xfrm>
            <a:off x="4876452" y="1254636"/>
            <a:ext cx="2439194" cy="461665"/>
          </a:xfrm>
          <a:prstGeom prst="rect">
            <a:avLst/>
          </a:prstGeom>
          <a:noFill/>
        </p:spPr>
        <p:txBody>
          <a:bodyPr wrap="none" rtlCol="0">
            <a:spAutoFit/>
          </a:bodyPr>
          <a:lstStyle/>
          <a:p>
            <a:pPr algn="ctr"/>
            <a:r>
              <a:rPr lang="en-US" sz="2400" dirty="0"/>
              <a:t>Pooling Operation</a:t>
            </a:r>
            <a:endParaRPr lang="en-US" sz="2400" b="1" dirty="0"/>
          </a:p>
        </p:txBody>
      </p:sp>
      <p:pic>
        <p:nvPicPr>
          <p:cNvPr id="4" name="Picture 2">
            <a:extLst>
              <a:ext uri="{FF2B5EF4-FFF2-40B4-BE49-F238E27FC236}">
                <a16:creationId xmlns:a16="http://schemas.microsoft.com/office/drawing/2014/main" id="{345A5983-19EF-8022-80FE-C1EC3AE48510}"/>
              </a:ext>
            </a:extLst>
          </p:cNvPr>
          <p:cNvPicPr/>
          <p:nvPr/>
        </p:nvPicPr>
        <p:blipFill rotWithShape="1">
          <a:blip r:embed="rId2">
            <a:extLst>
              <a:ext uri="{28A0092B-C50C-407E-A947-70E740481C1C}">
                <a14:useLocalDpi xmlns:a14="http://schemas.microsoft.com/office/drawing/2010/main" val="0"/>
              </a:ext>
            </a:extLst>
          </a:blip>
          <a:srcRect l="33506"/>
          <a:stretch/>
        </p:blipFill>
        <p:spPr bwMode="auto">
          <a:xfrm>
            <a:off x="0" y="2083997"/>
            <a:ext cx="6070600" cy="34871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42EB819-4307-BC74-402C-B95FA1623318}"/>
              </a:ext>
            </a:extLst>
          </p:cNvPr>
          <p:cNvSpPr txBox="1"/>
          <p:nvPr/>
        </p:nvSpPr>
        <p:spPr>
          <a:xfrm>
            <a:off x="3206693" y="5707982"/>
            <a:ext cx="2875082" cy="461665"/>
          </a:xfrm>
          <a:prstGeom prst="rect">
            <a:avLst/>
          </a:prstGeom>
          <a:noFill/>
        </p:spPr>
        <p:txBody>
          <a:bodyPr wrap="none" rtlCol="0">
            <a:spAutoFit/>
          </a:bodyPr>
          <a:lstStyle/>
          <a:p>
            <a:pPr algn="ctr"/>
            <a:r>
              <a:rPr lang="en-US" sz="2400" dirty="0"/>
              <a:t>Applying Max Pooling</a:t>
            </a:r>
          </a:p>
        </p:txBody>
      </p:sp>
      <p:sp>
        <p:nvSpPr>
          <p:cNvPr id="5" name="TextBox 4">
            <a:extLst>
              <a:ext uri="{FF2B5EF4-FFF2-40B4-BE49-F238E27FC236}">
                <a16:creationId xmlns:a16="http://schemas.microsoft.com/office/drawing/2014/main" id="{337E930A-4E47-FAEB-96BF-566C3A60BC62}"/>
              </a:ext>
            </a:extLst>
          </p:cNvPr>
          <p:cNvSpPr txBox="1"/>
          <p:nvPr/>
        </p:nvSpPr>
        <p:spPr>
          <a:xfrm>
            <a:off x="7231102" y="2336666"/>
            <a:ext cx="4694198" cy="1200329"/>
          </a:xfrm>
          <a:prstGeom prst="rect">
            <a:avLst/>
          </a:prstGeom>
          <a:noFill/>
        </p:spPr>
        <p:txBody>
          <a:bodyPr wrap="square" rtlCol="0">
            <a:spAutoFit/>
          </a:bodyPr>
          <a:lstStyle/>
          <a:p>
            <a:r>
              <a:rPr lang="en-US" sz="2400" b="1" dirty="0"/>
              <a:t>Max Pooling: </a:t>
            </a:r>
            <a:r>
              <a:rPr lang="en-US" sz="2400" dirty="0"/>
              <a:t>Select the most prominent feature in the receptive field.</a:t>
            </a:r>
          </a:p>
        </p:txBody>
      </p:sp>
      <p:sp>
        <p:nvSpPr>
          <p:cNvPr id="11" name="TextBox 10">
            <a:extLst>
              <a:ext uri="{FF2B5EF4-FFF2-40B4-BE49-F238E27FC236}">
                <a16:creationId xmlns:a16="http://schemas.microsoft.com/office/drawing/2014/main" id="{952508A2-9DF3-4C3E-C53B-E9182E2BC7F3}"/>
              </a:ext>
            </a:extLst>
          </p:cNvPr>
          <p:cNvSpPr txBox="1"/>
          <p:nvPr/>
        </p:nvSpPr>
        <p:spPr>
          <a:xfrm>
            <a:off x="7231102" y="3662023"/>
            <a:ext cx="4554498" cy="1200329"/>
          </a:xfrm>
          <a:prstGeom prst="rect">
            <a:avLst/>
          </a:prstGeom>
          <a:noFill/>
        </p:spPr>
        <p:txBody>
          <a:bodyPr wrap="square" rtlCol="0">
            <a:spAutoFit/>
          </a:bodyPr>
          <a:lstStyle/>
          <a:p>
            <a:r>
              <a:rPr lang="en-US" sz="2400" dirty="0"/>
              <a:t>Intuition: Once a feature is found, the precise location isn’t as important.</a:t>
            </a:r>
          </a:p>
        </p:txBody>
      </p:sp>
      <p:sp>
        <p:nvSpPr>
          <p:cNvPr id="12" name="TextBox 11">
            <a:extLst>
              <a:ext uri="{FF2B5EF4-FFF2-40B4-BE49-F238E27FC236}">
                <a16:creationId xmlns:a16="http://schemas.microsoft.com/office/drawing/2014/main" id="{92C288E5-B430-7F81-CD63-A7D86D366D71}"/>
              </a:ext>
            </a:extLst>
          </p:cNvPr>
          <p:cNvSpPr txBox="1"/>
          <p:nvPr/>
        </p:nvSpPr>
        <p:spPr>
          <a:xfrm>
            <a:off x="7231102" y="4987380"/>
            <a:ext cx="4787454" cy="461665"/>
          </a:xfrm>
          <a:prstGeom prst="rect">
            <a:avLst/>
          </a:prstGeom>
          <a:noFill/>
        </p:spPr>
        <p:txBody>
          <a:bodyPr wrap="square" rtlCol="0">
            <a:spAutoFit/>
          </a:bodyPr>
          <a:lstStyle/>
          <a:p>
            <a:r>
              <a:rPr lang="en-US" sz="2400" dirty="0"/>
              <a:t>Helps with dimensionality reduction.</a:t>
            </a:r>
          </a:p>
        </p:txBody>
      </p:sp>
      <p:sp>
        <p:nvSpPr>
          <p:cNvPr id="7" name="Rectangle 6">
            <a:extLst>
              <a:ext uri="{FF2B5EF4-FFF2-40B4-BE49-F238E27FC236}">
                <a16:creationId xmlns:a16="http://schemas.microsoft.com/office/drawing/2014/main" id="{7FA5450C-6504-74FA-EE96-1544F51D601D}"/>
              </a:ext>
            </a:extLst>
          </p:cNvPr>
          <p:cNvSpPr/>
          <p:nvPr/>
        </p:nvSpPr>
        <p:spPr>
          <a:xfrm>
            <a:off x="2834750" y="1406683"/>
            <a:ext cx="6791850" cy="477821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D60D5A3E-DD0D-4489-ED17-8D008ECB30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33585" y="1879305"/>
            <a:ext cx="5328034" cy="2405634"/>
          </a:xfrm>
          <a:prstGeom prst="rect">
            <a:avLst/>
          </a:prstGeom>
        </p:spPr>
      </p:pic>
      <p:sp>
        <p:nvSpPr>
          <p:cNvPr id="16" name="TextBox 15">
            <a:extLst>
              <a:ext uri="{FF2B5EF4-FFF2-40B4-BE49-F238E27FC236}">
                <a16:creationId xmlns:a16="http://schemas.microsoft.com/office/drawing/2014/main" id="{2779DEBC-F9B8-AB73-9B3D-48A2FAE59DC6}"/>
              </a:ext>
            </a:extLst>
          </p:cNvPr>
          <p:cNvSpPr txBox="1"/>
          <p:nvPr/>
        </p:nvSpPr>
        <p:spPr>
          <a:xfrm>
            <a:off x="3431650" y="4670483"/>
            <a:ext cx="5598050" cy="830997"/>
          </a:xfrm>
          <a:prstGeom prst="rect">
            <a:avLst/>
          </a:prstGeom>
          <a:noFill/>
        </p:spPr>
        <p:txBody>
          <a:bodyPr wrap="square" rtlCol="0">
            <a:spAutoFit/>
          </a:bodyPr>
          <a:lstStyle/>
          <a:p>
            <a:pPr algn="ctr"/>
            <a:r>
              <a:rPr lang="en-US" sz="2400" b="1" dirty="0"/>
              <a:t>Max Pooling: </a:t>
            </a:r>
            <a:r>
              <a:rPr lang="en-US" sz="2400" dirty="0"/>
              <a:t>Select the most prominent feature in the receptive field.</a:t>
            </a:r>
          </a:p>
        </p:txBody>
      </p:sp>
      <p:sp>
        <p:nvSpPr>
          <p:cNvPr id="18" name="TextBox 17">
            <a:extLst>
              <a:ext uri="{FF2B5EF4-FFF2-40B4-BE49-F238E27FC236}">
                <a16:creationId xmlns:a16="http://schemas.microsoft.com/office/drawing/2014/main" id="{5F7D7395-2920-94C3-E46B-B4BE69F3371A}"/>
              </a:ext>
            </a:extLst>
          </p:cNvPr>
          <p:cNvSpPr txBox="1"/>
          <p:nvPr/>
        </p:nvSpPr>
        <p:spPr>
          <a:xfrm>
            <a:off x="3149600" y="6501102"/>
            <a:ext cx="9042400" cy="369332"/>
          </a:xfrm>
          <a:prstGeom prst="rect">
            <a:avLst/>
          </a:prstGeom>
          <a:noFill/>
        </p:spPr>
        <p:txBody>
          <a:bodyPr wrap="square">
            <a:spAutoFit/>
          </a:bodyPr>
          <a:lstStyle/>
          <a:p>
            <a:pPr algn="r"/>
            <a:r>
              <a:rPr lang="en-US" dirty="0"/>
              <a:t>https://d2l.ai/chapter_convolutional-neural-networks/pooling.html</a:t>
            </a:r>
          </a:p>
        </p:txBody>
      </p:sp>
    </p:spTree>
    <p:extLst>
      <p:ext uri="{BB962C8B-B14F-4D97-AF65-F5344CB8AC3E}">
        <p14:creationId xmlns:p14="http://schemas.microsoft.com/office/powerpoint/2010/main" val="11225503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10" name="TextBox 9">
            <a:extLst>
              <a:ext uri="{FF2B5EF4-FFF2-40B4-BE49-F238E27FC236}">
                <a16:creationId xmlns:a16="http://schemas.microsoft.com/office/drawing/2014/main" id="{652B4119-8E7A-93D4-ABAD-C65E17A5E8CD}"/>
              </a:ext>
            </a:extLst>
          </p:cNvPr>
          <p:cNvSpPr txBox="1"/>
          <p:nvPr/>
        </p:nvSpPr>
        <p:spPr>
          <a:xfrm>
            <a:off x="635224" y="5707982"/>
            <a:ext cx="2277611" cy="461665"/>
          </a:xfrm>
          <a:prstGeom prst="rect">
            <a:avLst/>
          </a:prstGeom>
          <a:noFill/>
        </p:spPr>
        <p:txBody>
          <a:bodyPr wrap="none" rtlCol="0">
            <a:spAutoFit/>
          </a:bodyPr>
          <a:lstStyle/>
          <a:p>
            <a:pPr algn="ctr"/>
            <a:r>
              <a:rPr lang="en-US" sz="2400" dirty="0"/>
              <a:t>Applying 3 filters</a:t>
            </a:r>
          </a:p>
        </p:txBody>
      </p:sp>
      <p:sp>
        <p:nvSpPr>
          <p:cNvPr id="3" name="TextBox 2">
            <a:extLst>
              <a:ext uri="{FF2B5EF4-FFF2-40B4-BE49-F238E27FC236}">
                <a16:creationId xmlns:a16="http://schemas.microsoft.com/office/drawing/2014/main" id="{FCE6D04C-A843-C3AB-66B0-24166D8240D2}"/>
              </a:ext>
            </a:extLst>
          </p:cNvPr>
          <p:cNvSpPr txBox="1"/>
          <p:nvPr/>
        </p:nvSpPr>
        <p:spPr>
          <a:xfrm>
            <a:off x="4876452" y="1254636"/>
            <a:ext cx="2439194" cy="461665"/>
          </a:xfrm>
          <a:prstGeom prst="rect">
            <a:avLst/>
          </a:prstGeom>
          <a:noFill/>
        </p:spPr>
        <p:txBody>
          <a:bodyPr wrap="none" rtlCol="0">
            <a:spAutoFit/>
          </a:bodyPr>
          <a:lstStyle/>
          <a:p>
            <a:pPr algn="ctr"/>
            <a:r>
              <a:rPr lang="en-US" sz="2400" dirty="0"/>
              <a:t>Pooling Operation</a:t>
            </a:r>
            <a:endParaRPr lang="en-US" sz="2400" b="1" dirty="0"/>
          </a:p>
        </p:txBody>
      </p:sp>
      <p:pic>
        <p:nvPicPr>
          <p:cNvPr id="4" name="Picture 2">
            <a:extLst>
              <a:ext uri="{FF2B5EF4-FFF2-40B4-BE49-F238E27FC236}">
                <a16:creationId xmlns:a16="http://schemas.microsoft.com/office/drawing/2014/main" id="{345A5983-19EF-8022-80FE-C1EC3AE48510}"/>
              </a:ext>
            </a:extLst>
          </p:cNvPr>
          <p:cNvPicPr/>
          <p:nvPr/>
        </p:nvPicPr>
        <p:blipFill rotWithShape="1">
          <a:blip r:embed="rId2">
            <a:extLst>
              <a:ext uri="{28A0092B-C50C-407E-A947-70E740481C1C}">
                <a14:useLocalDpi xmlns:a14="http://schemas.microsoft.com/office/drawing/2010/main" val="0"/>
              </a:ext>
            </a:extLst>
          </a:blip>
          <a:srcRect l="33506"/>
          <a:stretch/>
        </p:blipFill>
        <p:spPr bwMode="auto">
          <a:xfrm>
            <a:off x="0" y="2083997"/>
            <a:ext cx="6070600" cy="34871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42EB819-4307-BC74-402C-B95FA1623318}"/>
              </a:ext>
            </a:extLst>
          </p:cNvPr>
          <p:cNvSpPr txBox="1"/>
          <p:nvPr/>
        </p:nvSpPr>
        <p:spPr>
          <a:xfrm>
            <a:off x="3206693" y="5707982"/>
            <a:ext cx="2875082" cy="461665"/>
          </a:xfrm>
          <a:prstGeom prst="rect">
            <a:avLst/>
          </a:prstGeom>
          <a:noFill/>
        </p:spPr>
        <p:txBody>
          <a:bodyPr wrap="none" rtlCol="0">
            <a:spAutoFit/>
          </a:bodyPr>
          <a:lstStyle/>
          <a:p>
            <a:pPr algn="ctr"/>
            <a:r>
              <a:rPr lang="en-US" sz="2400" dirty="0"/>
              <a:t>Applying Max Pooling</a:t>
            </a:r>
          </a:p>
        </p:txBody>
      </p:sp>
      <p:sp>
        <p:nvSpPr>
          <p:cNvPr id="5" name="TextBox 4">
            <a:extLst>
              <a:ext uri="{FF2B5EF4-FFF2-40B4-BE49-F238E27FC236}">
                <a16:creationId xmlns:a16="http://schemas.microsoft.com/office/drawing/2014/main" id="{337E930A-4E47-FAEB-96BF-566C3A60BC62}"/>
              </a:ext>
            </a:extLst>
          </p:cNvPr>
          <p:cNvSpPr txBox="1"/>
          <p:nvPr/>
        </p:nvSpPr>
        <p:spPr>
          <a:xfrm>
            <a:off x="7231102" y="2336666"/>
            <a:ext cx="4694198" cy="1200329"/>
          </a:xfrm>
          <a:prstGeom prst="rect">
            <a:avLst/>
          </a:prstGeom>
          <a:noFill/>
        </p:spPr>
        <p:txBody>
          <a:bodyPr wrap="square" rtlCol="0">
            <a:spAutoFit/>
          </a:bodyPr>
          <a:lstStyle/>
          <a:p>
            <a:r>
              <a:rPr lang="en-US" sz="2400" b="1" dirty="0"/>
              <a:t>Max Pooling: </a:t>
            </a:r>
            <a:r>
              <a:rPr lang="en-US" sz="2400" dirty="0"/>
              <a:t>Select the most prominent feature in the receptive field.</a:t>
            </a:r>
          </a:p>
        </p:txBody>
      </p:sp>
      <p:sp>
        <p:nvSpPr>
          <p:cNvPr id="11" name="TextBox 10">
            <a:extLst>
              <a:ext uri="{FF2B5EF4-FFF2-40B4-BE49-F238E27FC236}">
                <a16:creationId xmlns:a16="http://schemas.microsoft.com/office/drawing/2014/main" id="{952508A2-9DF3-4C3E-C53B-E9182E2BC7F3}"/>
              </a:ext>
            </a:extLst>
          </p:cNvPr>
          <p:cNvSpPr txBox="1"/>
          <p:nvPr/>
        </p:nvSpPr>
        <p:spPr>
          <a:xfrm>
            <a:off x="7231102" y="3662023"/>
            <a:ext cx="4554498" cy="1200329"/>
          </a:xfrm>
          <a:prstGeom prst="rect">
            <a:avLst/>
          </a:prstGeom>
          <a:noFill/>
        </p:spPr>
        <p:txBody>
          <a:bodyPr wrap="square" rtlCol="0">
            <a:spAutoFit/>
          </a:bodyPr>
          <a:lstStyle/>
          <a:p>
            <a:r>
              <a:rPr lang="en-US" sz="2400" dirty="0"/>
              <a:t>Intuition: Once a feature is found, the precise location isn’t as important.</a:t>
            </a:r>
          </a:p>
        </p:txBody>
      </p:sp>
      <p:sp>
        <p:nvSpPr>
          <p:cNvPr id="12" name="TextBox 11">
            <a:extLst>
              <a:ext uri="{FF2B5EF4-FFF2-40B4-BE49-F238E27FC236}">
                <a16:creationId xmlns:a16="http://schemas.microsoft.com/office/drawing/2014/main" id="{92C288E5-B430-7F81-CD63-A7D86D366D71}"/>
              </a:ext>
            </a:extLst>
          </p:cNvPr>
          <p:cNvSpPr txBox="1"/>
          <p:nvPr/>
        </p:nvSpPr>
        <p:spPr>
          <a:xfrm>
            <a:off x="7231102" y="4987380"/>
            <a:ext cx="4787454" cy="461665"/>
          </a:xfrm>
          <a:prstGeom prst="rect">
            <a:avLst/>
          </a:prstGeom>
          <a:noFill/>
        </p:spPr>
        <p:txBody>
          <a:bodyPr wrap="square" rtlCol="0">
            <a:spAutoFit/>
          </a:bodyPr>
          <a:lstStyle/>
          <a:p>
            <a:r>
              <a:rPr lang="en-US" sz="2400" dirty="0"/>
              <a:t>Helps with dimensionality reduction.</a:t>
            </a:r>
          </a:p>
        </p:txBody>
      </p:sp>
      <p:sp>
        <p:nvSpPr>
          <p:cNvPr id="7" name="Rectangle 6">
            <a:extLst>
              <a:ext uri="{FF2B5EF4-FFF2-40B4-BE49-F238E27FC236}">
                <a16:creationId xmlns:a16="http://schemas.microsoft.com/office/drawing/2014/main" id="{7FA5450C-6504-74FA-EE96-1544F51D601D}"/>
              </a:ext>
            </a:extLst>
          </p:cNvPr>
          <p:cNvSpPr/>
          <p:nvPr/>
        </p:nvSpPr>
        <p:spPr>
          <a:xfrm>
            <a:off x="2834750" y="1406683"/>
            <a:ext cx="6791850" cy="477821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D60D5A3E-DD0D-4489-ED17-8D008ECB30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33585" y="1879305"/>
            <a:ext cx="5328034" cy="2405634"/>
          </a:xfrm>
          <a:prstGeom prst="rect">
            <a:avLst/>
          </a:prstGeom>
        </p:spPr>
      </p:pic>
      <p:sp>
        <p:nvSpPr>
          <p:cNvPr id="16" name="TextBox 15">
            <a:extLst>
              <a:ext uri="{FF2B5EF4-FFF2-40B4-BE49-F238E27FC236}">
                <a16:creationId xmlns:a16="http://schemas.microsoft.com/office/drawing/2014/main" id="{2779DEBC-F9B8-AB73-9B3D-48A2FAE59DC6}"/>
              </a:ext>
            </a:extLst>
          </p:cNvPr>
          <p:cNvSpPr txBox="1"/>
          <p:nvPr/>
        </p:nvSpPr>
        <p:spPr>
          <a:xfrm>
            <a:off x="3431650" y="4670483"/>
            <a:ext cx="5598050" cy="830997"/>
          </a:xfrm>
          <a:prstGeom prst="rect">
            <a:avLst/>
          </a:prstGeom>
          <a:noFill/>
        </p:spPr>
        <p:txBody>
          <a:bodyPr wrap="square" rtlCol="0">
            <a:spAutoFit/>
          </a:bodyPr>
          <a:lstStyle/>
          <a:p>
            <a:pPr algn="ctr"/>
            <a:r>
              <a:rPr lang="en-US" sz="2400" b="1" dirty="0"/>
              <a:t>Max Pooling: </a:t>
            </a:r>
            <a:r>
              <a:rPr lang="en-US" sz="2400" dirty="0"/>
              <a:t>Select the most prominent feature in the receptive field.</a:t>
            </a:r>
          </a:p>
        </p:txBody>
      </p:sp>
      <p:sp>
        <p:nvSpPr>
          <p:cNvPr id="18" name="TextBox 17">
            <a:extLst>
              <a:ext uri="{FF2B5EF4-FFF2-40B4-BE49-F238E27FC236}">
                <a16:creationId xmlns:a16="http://schemas.microsoft.com/office/drawing/2014/main" id="{5F7D7395-2920-94C3-E46B-B4BE69F3371A}"/>
              </a:ext>
            </a:extLst>
          </p:cNvPr>
          <p:cNvSpPr txBox="1"/>
          <p:nvPr/>
        </p:nvSpPr>
        <p:spPr>
          <a:xfrm>
            <a:off x="3149600" y="6501102"/>
            <a:ext cx="9042400" cy="369332"/>
          </a:xfrm>
          <a:prstGeom prst="rect">
            <a:avLst/>
          </a:prstGeom>
          <a:noFill/>
        </p:spPr>
        <p:txBody>
          <a:bodyPr wrap="square">
            <a:spAutoFit/>
          </a:bodyPr>
          <a:lstStyle/>
          <a:p>
            <a:pPr algn="r"/>
            <a:r>
              <a:rPr lang="en-US" dirty="0"/>
              <a:t>https://d2l.ai/chapter_convolutional-neural-networks/pooling.html</a:t>
            </a:r>
          </a:p>
        </p:txBody>
      </p:sp>
      <p:sp>
        <p:nvSpPr>
          <p:cNvPr id="8" name="Rectangle 7">
            <a:extLst>
              <a:ext uri="{FF2B5EF4-FFF2-40B4-BE49-F238E27FC236}">
                <a16:creationId xmlns:a16="http://schemas.microsoft.com/office/drawing/2014/main" id="{230F33ED-8073-C5B9-F9A8-578673B2352E}"/>
              </a:ext>
            </a:extLst>
          </p:cNvPr>
          <p:cNvSpPr/>
          <p:nvPr/>
        </p:nvSpPr>
        <p:spPr>
          <a:xfrm>
            <a:off x="3533585" y="2634143"/>
            <a:ext cx="1097137" cy="10905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ED461E7-CD42-8581-BC60-6143B7BF8043}"/>
              </a:ext>
            </a:extLst>
          </p:cNvPr>
          <p:cNvSpPr/>
          <p:nvPr/>
        </p:nvSpPr>
        <p:spPr>
          <a:xfrm>
            <a:off x="7721557" y="2903787"/>
            <a:ext cx="548569" cy="5252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994696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10" name="TextBox 9">
            <a:extLst>
              <a:ext uri="{FF2B5EF4-FFF2-40B4-BE49-F238E27FC236}">
                <a16:creationId xmlns:a16="http://schemas.microsoft.com/office/drawing/2014/main" id="{652B4119-8E7A-93D4-ABAD-C65E17A5E8CD}"/>
              </a:ext>
            </a:extLst>
          </p:cNvPr>
          <p:cNvSpPr txBox="1"/>
          <p:nvPr/>
        </p:nvSpPr>
        <p:spPr>
          <a:xfrm>
            <a:off x="635224" y="5707982"/>
            <a:ext cx="2277611" cy="461665"/>
          </a:xfrm>
          <a:prstGeom prst="rect">
            <a:avLst/>
          </a:prstGeom>
          <a:noFill/>
        </p:spPr>
        <p:txBody>
          <a:bodyPr wrap="none" rtlCol="0">
            <a:spAutoFit/>
          </a:bodyPr>
          <a:lstStyle/>
          <a:p>
            <a:pPr algn="ctr"/>
            <a:r>
              <a:rPr lang="en-US" sz="2400" dirty="0"/>
              <a:t>Applying 3 filters</a:t>
            </a:r>
          </a:p>
        </p:txBody>
      </p:sp>
      <p:sp>
        <p:nvSpPr>
          <p:cNvPr id="3" name="TextBox 2">
            <a:extLst>
              <a:ext uri="{FF2B5EF4-FFF2-40B4-BE49-F238E27FC236}">
                <a16:creationId xmlns:a16="http://schemas.microsoft.com/office/drawing/2014/main" id="{FCE6D04C-A843-C3AB-66B0-24166D8240D2}"/>
              </a:ext>
            </a:extLst>
          </p:cNvPr>
          <p:cNvSpPr txBox="1"/>
          <p:nvPr/>
        </p:nvSpPr>
        <p:spPr>
          <a:xfrm>
            <a:off x="4876452" y="1254636"/>
            <a:ext cx="2439194" cy="461665"/>
          </a:xfrm>
          <a:prstGeom prst="rect">
            <a:avLst/>
          </a:prstGeom>
          <a:noFill/>
        </p:spPr>
        <p:txBody>
          <a:bodyPr wrap="none" rtlCol="0">
            <a:spAutoFit/>
          </a:bodyPr>
          <a:lstStyle/>
          <a:p>
            <a:pPr algn="ctr"/>
            <a:r>
              <a:rPr lang="en-US" sz="2400" dirty="0"/>
              <a:t>Pooling Operation</a:t>
            </a:r>
            <a:endParaRPr lang="en-US" sz="2400" b="1" dirty="0"/>
          </a:p>
        </p:txBody>
      </p:sp>
      <p:pic>
        <p:nvPicPr>
          <p:cNvPr id="4" name="Picture 2">
            <a:extLst>
              <a:ext uri="{FF2B5EF4-FFF2-40B4-BE49-F238E27FC236}">
                <a16:creationId xmlns:a16="http://schemas.microsoft.com/office/drawing/2014/main" id="{345A5983-19EF-8022-80FE-C1EC3AE48510}"/>
              </a:ext>
            </a:extLst>
          </p:cNvPr>
          <p:cNvPicPr/>
          <p:nvPr/>
        </p:nvPicPr>
        <p:blipFill rotWithShape="1">
          <a:blip r:embed="rId2">
            <a:extLst>
              <a:ext uri="{28A0092B-C50C-407E-A947-70E740481C1C}">
                <a14:useLocalDpi xmlns:a14="http://schemas.microsoft.com/office/drawing/2010/main" val="0"/>
              </a:ext>
            </a:extLst>
          </a:blip>
          <a:srcRect l="33506"/>
          <a:stretch/>
        </p:blipFill>
        <p:spPr bwMode="auto">
          <a:xfrm>
            <a:off x="0" y="2083997"/>
            <a:ext cx="6070600" cy="34871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42EB819-4307-BC74-402C-B95FA1623318}"/>
              </a:ext>
            </a:extLst>
          </p:cNvPr>
          <p:cNvSpPr txBox="1"/>
          <p:nvPr/>
        </p:nvSpPr>
        <p:spPr>
          <a:xfrm>
            <a:off x="3206693" y="5707982"/>
            <a:ext cx="2875082" cy="461665"/>
          </a:xfrm>
          <a:prstGeom prst="rect">
            <a:avLst/>
          </a:prstGeom>
          <a:noFill/>
        </p:spPr>
        <p:txBody>
          <a:bodyPr wrap="none" rtlCol="0">
            <a:spAutoFit/>
          </a:bodyPr>
          <a:lstStyle/>
          <a:p>
            <a:pPr algn="ctr"/>
            <a:r>
              <a:rPr lang="en-US" sz="2400" dirty="0"/>
              <a:t>Applying Max Pooling</a:t>
            </a:r>
          </a:p>
        </p:txBody>
      </p:sp>
      <p:sp>
        <p:nvSpPr>
          <p:cNvPr id="5" name="TextBox 4">
            <a:extLst>
              <a:ext uri="{FF2B5EF4-FFF2-40B4-BE49-F238E27FC236}">
                <a16:creationId xmlns:a16="http://schemas.microsoft.com/office/drawing/2014/main" id="{337E930A-4E47-FAEB-96BF-566C3A60BC62}"/>
              </a:ext>
            </a:extLst>
          </p:cNvPr>
          <p:cNvSpPr txBox="1"/>
          <p:nvPr/>
        </p:nvSpPr>
        <p:spPr>
          <a:xfrm>
            <a:off x="7231102" y="2336666"/>
            <a:ext cx="4694198" cy="1200329"/>
          </a:xfrm>
          <a:prstGeom prst="rect">
            <a:avLst/>
          </a:prstGeom>
          <a:noFill/>
        </p:spPr>
        <p:txBody>
          <a:bodyPr wrap="square" rtlCol="0">
            <a:spAutoFit/>
          </a:bodyPr>
          <a:lstStyle/>
          <a:p>
            <a:r>
              <a:rPr lang="en-US" sz="2400" b="1" dirty="0"/>
              <a:t>Max Pooling: </a:t>
            </a:r>
            <a:r>
              <a:rPr lang="en-US" sz="2400" dirty="0"/>
              <a:t>Select the most prominent feature in the receptive field.</a:t>
            </a:r>
          </a:p>
        </p:txBody>
      </p:sp>
      <p:sp>
        <p:nvSpPr>
          <p:cNvPr id="11" name="TextBox 10">
            <a:extLst>
              <a:ext uri="{FF2B5EF4-FFF2-40B4-BE49-F238E27FC236}">
                <a16:creationId xmlns:a16="http://schemas.microsoft.com/office/drawing/2014/main" id="{952508A2-9DF3-4C3E-C53B-E9182E2BC7F3}"/>
              </a:ext>
            </a:extLst>
          </p:cNvPr>
          <p:cNvSpPr txBox="1"/>
          <p:nvPr/>
        </p:nvSpPr>
        <p:spPr>
          <a:xfrm>
            <a:off x="7231102" y="3662023"/>
            <a:ext cx="4554498" cy="1200329"/>
          </a:xfrm>
          <a:prstGeom prst="rect">
            <a:avLst/>
          </a:prstGeom>
          <a:noFill/>
        </p:spPr>
        <p:txBody>
          <a:bodyPr wrap="square" rtlCol="0">
            <a:spAutoFit/>
          </a:bodyPr>
          <a:lstStyle/>
          <a:p>
            <a:r>
              <a:rPr lang="en-US" sz="2400" dirty="0"/>
              <a:t>Intuition: Once a feature is found, the precise location isn’t as important.</a:t>
            </a:r>
          </a:p>
        </p:txBody>
      </p:sp>
      <p:sp>
        <p:nvSpPr>
          <p:cNvPr id="12" name="TextBox 11">
            <a:extLst>
              <a:ext uri="{FF2B5EF4-FFF2-40B4-BE49-F238E27FC236}">
                <a16:creationId xmlns:a16="http://schemas.microsoft.com/office/drawing/2014/main" id="{92C288E5-B430-7F81-CD63-A7D86D366D71}"/>
              </a:ext>
            </a:extLst>
          </p:cNvPr>
          <p:cNvSpPr txBox="1"/>
          <p:nvPr/>
        </p:nvSpPr>
        <p:spPr>
          <a:xfrm>
            <a:off x="7231102" y="4987380"/>
            <a:ext cx="4787454" cy="461665"/>
          </a:xfrm>
          <a:prstGeom prst="rect">
            <a:avLst/>
          </a:prstGeom>
          <a:noFill/>
        </p:spPr>
        <p:txBody>
          <a:bodyPr wrap="square" rtlCol="0">
            <a:spAutoFit/>
          </a:bodyPr>
          <a:lstStyle/>
          <a:p>
            <a:r>
              <a:rPr lang="en-US" sz="2400" dirty="0"/>
              <a:t>Helps with dimensionality reduction.</a:t>
            </a:r>
          </a:p>
        </p:txBody>
      </p:sp>
      <p:sp>
        <p:nvSpPr>
          <p:cNvPr id="7" name="Rectangle 6">
            <a:extLst>
              <a:ext uri="{FF2B5EF4-FFF2-40B4-BE49-F238E27FC236}">
                <a16:creationId xmlns:a16="http://schemas.microsoft.com/office/drawing/2014/main" id="{7FA5450C-6504-74FA-EE96-1544F51D601D}"/>
              </a:ext>
            </a:extLst>
          </p:cNvPr>
          <p:cNvSpPr/>
          <p:nvPr/>
        </p:nvSpPr>
        <p:spPr>
          <a:xfrm>
            <a:off x="2834750" y="1406683"/>
            <a:ext cx="6791850" cy="477821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D60D5A3E-DD0D-4489-ED17-8D008ECB30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33585" y="1879305"/>
            <a:ext cx="5328034" cy="2405634"/>
          </a:xfrm>
          <a:prstGeom prst="rect">
            <a:avLst/>
          </a:prstGeom>
        </p:spPr>
      </p:pic>
      <p:sp>
        <p:nvSpPr>
          <p:cNvPr id="16" name="TextBox 15">
            <a:extLst>
              <a:ext uri="{FF2B5EF4-FFF2-40B4-BE49-F238E27FC236}">
                <a16:creationId xmlns:a16="http://schemas.microsoft.com/office/drawing/2014/main" id="{2779DEBC-F9B8-AB73-9B3D-48A2FAE59DC6}"/>
              </a:ext>
            </a:extLst>
          </p:cNvPr>
          <p:cNvSpPr txBox="1"/>
          <p:nvPr/>
        </p:nvSpPr>
        <p:spPr>
          <a:xfrm>
            <a:off x="3431650" y="4670483"/>
            <a:ext cx="5598050" cy="830997"/>
          </a:xfrm>
          <a:prstGeom prst="rect">
            <a:avLst/>
          </a:prstGeom>
          <a:noFill/>
        </p:spPr>
        <p:txBody>
          <a:bodyPr wrap="square" rtlCol="0">
            <a:spAutoFit/>
          </a:bodyPr>
          <a:lstStyle/>
          <a:p>
            <a:pPr algn="ctr"/>
            <a:r>
              <a:rPr lang="en-US" sz="2400" b="1" dirty="0"/>
              <a:t>Max Pooling: </a:t>
            </a:r>
            <a:r>
              <a:rPr lang="en-US" sz="2400" dirty="0"/>
              <a:t>Select the most prominent feature in the receptive field.</a:t>
            </a:r>
          </a:p>
        </p:txBody>
      </p:sp>
      <p:sp>
        <p:nvSpPr>
          <p:cNvPr id="18" name="TextBox 17">
            <a:extLst>
              <a:ext uri="{FF2B5EF4-FFF2-40B4-BE49-F238E27FC236}">
                <a16:creationId xmlns:a16="http://schemas.microsoft.com/office/drawing/2014/main" id="{5F7D7395-2920-94C3-E46B-B4BE69F3371A}"/>
              </a:ext>
            </a:extLst>
          </p:cNvPr>
          <p:cNvSpPr txBox="1"/>
          <p:nvPr/>
        </p:nvSpPr>
        <p:spPr>
          <a:xfrm>
            <a:off x="3149600" y="6501102"/>
            <a:ext cx="9042400" cy="369332"/>
          </a:xfrm>
          <a:prstGeom prst="rect">
            <a:avLst/>
          </a:prstGeom>
          <a:noFill/>
        </p:spPr>
        <p:txBody>
          <a:bodyPr wrap="square">
            <a:spAutoFit/>
          </a:bodyPr>
          <a:lstStyle/>
          <a:p>
            <a:pPr algn="r"/>
            <a:r>
              <a:rPr lang="en-US" dirty="0"/>
              <a:t>https://d2l.ai/chapter_convolutional-neural-networks/pooling.html</a:t>
            </a:r>
          </a:p>
        </p:txBody>
      </p:sp>
      <p:sp>
        <p:nvSpPr>
          <p:cNvPr id="8" name="Rectangle 7">
            <a:extLst>
              <a:ext uri="{FF2B5EF4-FFF2-40B4-BE49-F238E27FC236}">
                <a16:creationId xmlns:a16="http://schemas.microsoft.com/office/drawing/2014/main" id="{230F33ED-8073-C5B9-F9A8-578673B2352E}"/>
              </a:ext>
            </a:extLst>
          </p:cNvPr>
          <p:cNvSpPr/>
          <p:nvPr/>
        </p:nvSpPr>
        <p:spPr>
          <a:xfrm>
            <a:off x="3533585" y="2634143"/>
            <a:ext cx="1097137" cy="10905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6135710-7AC9-7459-4055-BDD42E69EB3B}"/>
              </a:ext>
            </a:extLst>
          </p:cNvPr>
          <p:cNvSpPr/>
          <p:nvPr/>
        </p:nvSpPr>
        <p:spPr>
          <a:xfrm>
            <a:off x="7721557" y="2903787"/>
            <a:ext cx="548569" cy="5252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D2FC82C0-2C9A-5596-26A5-5CBA9B107B8E}"/>
              </a:ext>
            </a:extLst>
          </p:cNvPr>
          <p:cNvCxnSpPr/>
          <p:nvPr/>
        </p:nvCxnSpPr>
        <p:spPr>
          <a:xfrm flipH="1">
            <a:off x="4481131" y="2903787"/>
            <a:ext cx="486561" cy="4194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2266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10" name="TextBox 9">
            <a:extLst>
              <a:ext uri="{FF2B5EF4-FFF2-40B4-BE49-F238E27FC236}">
                <a16:creationId xmlns:a16="http://schemas.microsoft.com/office/drawing/2014/main" id="{652B4119-8E7A-93D4-ABAD-C65E17A5E8CD}"/>
              </a:ext>
            </a:extLst>
          </p:cNvPr>
          <p:cNvSpPr txBox="1"/>
          <p:nvPr/>
        </p:nvSpPr>
        <p:spPr>
          <a:xfrm>
            <a:off x="635224" y="5707982"/>
            <a:ext cx="2277611" cy="461665"/>
          </a:xfrm>
          <a:prstGeom prst="rect">
            <a:avLst/>
          </a:prstGeom>
          <a:noFill/>
        </p:spPr>
        <p:txBody>
          <a:bodyPr wrap="none" rtlCol="0">
            <a:spAutoFit/>
          </a:bodyPr>
          <a:lstStyle/>
          <a:p>
            <a:pPr algn="ctr"/>
            <a:r>
              <a:rPr lang="en-US" sz="2400" dirty="0"/>
              <a:t>Applying 3 filters</a:t>
            </a:r>
          </a:p>
        </p:txBody>
      </p:sp>
      <p:sp>
        <p:nvSpPr>
          <p:cNvPr id="3" name="TextBox 2">
            <a:extLst>
              <a:ext uri="{FF2B5EF4-FFF2-40B4-BE49-F238E27FC236}">
                <a16:creationId xmlns:a16="http://schemas.microsoft.com/office/drawing/2014/main" id="{FCE6D04C-A843-C3AB-66B0-24166D8240D2}"/>
              </a:ext>
            </a:extLst>
          </p:cNvPr>
          <p:cNvSpPr txBox="1"/>
          <p:nvPr/>
        </p:nvSpPr>
        <p:spPr>
          <a:xfrm>
            <a:off x="4876452" y="1254636"/>
            <a:ext cx="2439194" cy="461665"/>
          </a:xfrm>
          <a:prstGeom prst="rect">
            <a:avLst/>
          </a:prstGeom>
          <a:noFill/>
        </p:spPr>
        <p:txBody>
          <a:bodyPr wrap="none" rtlCol="0">
            <a:spAutoFit/>
          </a:bodyPr>
          <a:lstStyle/>
          <a:p>
            <a:pPr algn="ctr"/>
            <a:r>
              <a:rPr lang="en-US" sz="2400" dirty="0"/>
              <a:t>Pooling Operation</a:t>
            </a:r>
            <a:endParaRPr lang="en-US" sz="2400" b="1" dirty="0"/>
          </a:p>
        </p:txBody>
      </p:sp>
      <p:pic>
        <p:nvPicPr>
          <p:cNvPr id="4" name="Picture 2">
            <a:extLst>
              <a:ext uri="{FF2B5EF4-FFF2-40B4-BE49-F238E27FC236}">
                <a16:creationId xmlns:a16="http://schemas.microsoft.com/office/drawing/2014/main" id="{345A5983-19EF-8022-80FE-C1EC3AE48510}"/>
              </a:ext>
            </a:extLst>
          </p:cNvPr>
          <p:cNvPicPr/>
          <p:nvPr/>
        </p:nvPicPr>
        <p:blipFill rotWithShape="1">
          <a:blip r:embed="rId2">
            <a:extLst>
              <a:ext uri="{28A0092B-C50C-407E-A947-70E740481C1C}">
                <a14:useLocalDpi xmlns:a14="http://schemas.microsoft.com/office/drawing/2010/main" val="0"/>
              </a:ext>
            </a:extLst>
          </a:blip>
          <a:srcRect l="33506"/>
          <a:stretch/>
        </p:blipFill>
        <p:spPr bwMode="auto">
          <a:xfrm>
            <a:off x="0" y="2083997"/>
            <a:ext cx="6070600" cy="34871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42EB819-4307-BC74-402C-B95FA1623318}"/>
              </a:ext>
            </a:extLst>
          </p:cNvPr>
          <p:cNvSpPr txBox="1"/>
          <p:nvPr/>
        </p:nvSpPr>
        <p:spPr>
          <a:xfrm>
            <a:off x="3206693" y="5707982"/>
            <a:ext cx="2875082" cy="461665"/>
          </a:xfrm>
          <a:prstGeom prst="rect">
            <a:avLst/>
          </a:prstGeom>
          <a:noFill/>
        </p:spPr>
        <p:txBody>
          <a:bodyPr wrap="none" rtlCol="0">
            <a:spAutoFit/>
          </a:bodyPr>
          <a:lstStyle/>
          <a:p>
            <a:pPr algn="ctr"/>
            <a:r>
              <a:rPr lang="en-US" sz="2400" dirty="0"/>
              <a:t>Applying Max Pooling</a:t>
            </a:r>
          </a:p>
        </p:txBody>
      </p:sp>
      <p:sp>
        <p:nvSpPr>
          <p:cNvPr id="5" name="TextBox 4">
            <a:extLst>
              <a:ext uri="{FF2B5EF4-FFF2-40B4-BE49-F238E27FC236}">
                <a16:creationId xmlns:a16="http://schemas.microsoft.com/office/drawing/2014/main" id="{337E930A-4E47-FAEB-96BF-566C3A60BC62}"/>
              </a:ext>
            </a:extLst>
          </p:cNvPr>
          <p:cNvSpPr txBox="1"/>
          <p:nvPr/>
        </p:nvSpPr>
        <p:spPr>
          <a:xfrm>
            <a:off x="7231102" y="2336666"/>
            <a:ext cx="4694198" cy="1200329"/>
          </a:xfrm>
          <a:prstGeom prst="rect">
            <a:avLst/>
          </a:prstGeom>
          <a:noFill/>
        </p:spPr>
        <p:txBody>
          <a:bodyPr wrap="square" rtlCol="0">
            <a:spAutoFit/>
          </a:bodyPr>
          <a:lstStyle/>
          <a:p>
            <a:r>
              <a:rPr lang="en-US" sz="2400" b="1" dirty="0"/>
              <a:t>Max Pooling: </a:t>
            </a:r>
            <a:r>
              <a:rPr lang="en-US" sz="2400" dirty="0"/>
              <a:t>Select the most prominent feature in the receptive field.</a:t>
            </a:r>
          </a:p>
        </p:txBody>
      </p:sp>
      <p:sp>
        <p:nvSpPr>
          <p:cNvPr id="11" name="TextBox 10">
            <a:extLst>
              <a:ext uri="{FF2B5EF4-FFF2-40B4-BE49-F238E27FC236}">
                <a16:creationId xmlns:a16="http://schemas.microsoft.com/office/drawing/2014/main" id="{952508A2-9DF3-4C3E-C53B-E9182E2BC7F3}"/>
              </a:ext>
            </a:extLst>
          </p:cNvPr>
          <p:cNvSpPr txBox="1"/>
          <p:nvPr/>
        </p:nvSpPr>
        <p:spPr>
          <a:xfrm>
            <a:off x="7231102" y="3662023"/>
            <a:ext cx="4554498" cy="1200329"/>
          </a:xfrm>
          <a:prstGeom prst="rect">
            <a:avLst/>
          </a:prstGeom>
          <a:noFill/>
        </p:spPr>
        <p:txBody>
          <a:bodyPr wrap="square" rtlCol="0">
            <a:spAutoFit/>
          </a:bodyPr>
          <a:lstStyle/>
          <a:p>
            <a:r>
              <a:rPr lang="en-US" sz="2400" dirty="0"/>
              <a:t>Intuition: Once a feature is found, the precise location isn’t as important.</a:t>
            </a:r>
          </a:p>
        </p:txBody>
      </p:sp>
      <p:sp>
        <p:nvSpPr>
          <p:cNvPr id="12" name="TextBox 11">
            <a:extLst>
              <a:ext uri="{FF2B5EF4-FFF2-40B4-BE49-F238E27FC236}">
                <a16:creationId xmlns:a16="http://schemas.microsoft.com/office/drawing/2014/main" id="{92C288E5-B430-7F81-CD63-A7D86D366D71}"/>
              </a:ext>
            </a:extLst>
          </p:cNvPr>
          <p:cNvSpPr txBox="1"/>
          <p:nvPr/>
        </p:nvSpPr>
        <p:spPr>
          <a:xfrm>
            <a:off x="7231102" y="4987380"/>
            <a:ext cx="4787454" cy="461665"/>
          </a:xfrm>
          <a:prstGeom prst="rect">
            <a:avLst/>
          </a:prstGeom>
          <a:noFill/>
        </p:spPr>
        <p:txBody>
          <a:bodyPr wrap="square" rtlCol="0">
            <a:spAutoFit/>
          </a:bodyPr>
          <a:lstStyle/>
          <a:p>
            <a:r>
              <a:rPr lang="en-US" sz="2400" dirty="0"/>
              <a:t>Helps with dimensionality reduction.</a:t>
            </a:r>
          </a:p>
        </p:txBody>
      </p:sp>
      <p:sp>
        <p:nvSpPr>
          <p:cNvPr id="7" name="Rectangle 6">
            <a:extLst>
              <a:ext uri="{FF2B5EF4-FFF2-40B4-BE49-F238E27FC236}">
                <a16:creationId xmlns:a16="http://schemas.microsoft.com/office/drawing/2014/main" id="{7FA5450C-6504-74FA-EE96-1544F51D601D}"/>
              </a:ext>
            </a:extLst>
          </p:cNvPr>
          <p:cNvSpPr/>
          <p:nvPr/>
        </p:nvSpPr>
        <p:spPr>
          <a:xfrm>
            <a:off x="2834750" y="1406683"/>
            <a:ext cx="6791850" cy="477821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779DEBC-F9B8-AB73-9B3D-48A2FAE59DC6}"/>
              </a:ext>
            </a:extLst>
          </p:cNvPr>
          <p:cNvSpPr txBox="1"/>
          <p:nvPr/>
        </p:nvSpPr>
        <p:spPr>
          <a:xfrm>
            <a:off x="3431650" y="4670483"/>
            <a:ext cx="5598050" cy="830997"/>
          </a:xfrm>
          <a:prstGeom prst="rect">
            <a:avLst/>
          </a:prstGeom>
          <a:noFill/>
        </p:spPr>
        <p:txBody>
          <a:bodyPr wrap="square" rtlCol="0">
            <a:spAutoFit/>
          </a:bodyPr>
          <a:lstStyle/>
          <a:p>
            <a:pPr algn="ctr"/>
            <a:r>
              <a:rPr lang="en-US" sz="2400" b="1" dirty="0"/>
              <a:t>Max Pooling: </a:t>
            </a:r>
            <a:r>
              <a:rPr lang="en-US" sz="2400" dirty="0"/>
              <a:t>Select the most prominent feature in the receptive field.</a:t>
            </a:r>
          </a:p>
        </p:txBody>
      </p:sp>
      <p:sp>
        <p:nvSpPr>
          <p:cNvPr id="18" name="TextBox 17">
            <a:extLst>
              <a:ext uri="{FF2B5EF4-FFF2-40B4-BE49-F238E27FC236}">
                <a16:creationId xmlns:a16="http://schemas.microsoft.com/office/drawing/2014/main" id="{5F7D7395-2920-94C3-E46B-B4BE69F3371A}"/>
              </a:ext>
            </a:extLst>
          </p:cNvPr>
          <p:cNvSpPr txBox="1"/>
          <p:nvPr/>
        </p:nvSpPr>
        <p:spPr>
          <a:xfrm>
            <a:off x="3149600" y="6501102"/>
            <a:ext cx="9042400" cy="369332"/>
          </a:xfrm>
          <a:prstGeom prst="rect">
            <a:avLst/>
          </a:prstGeom>
          <a:noFill/>
        </p:spPr>
        <p:txBody>
          <a:bodyPr wrap="square">
            <a:spAutoFit/>
          </a:bodyPr>
          <a:lstStyle/>
          <a:p>
            <a:pPr algn="r"/>
            <a:r>
              <a:rPr lang="en-US" dirty="0"/>
              <a:t>https://d2l.ai/chapter_convolutional-neural-networks/pooling.html</a:t>
            </a:r>
          </a:p>
        </p:txBody>
      </p:sp>
      <p:pic>
        <p:nvPicPr>
          <p:cNvPr id="8" name="Picture 7">
            <a:extLst>
              <a:ext uri="{FF2B5EF4-FFF2-40B4-BE49-F238E27FC236}">
                <a16:creationId xmlns:a16="http://schemas.microsoft.com/office/drawing/2014/main" id="{9FF390B5-A3D7-833A-1C2F-7F11EEE234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571" y="2070659"/>
            <a:ext cx="2996655" cy="22445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3273ED9-D26B-D753-D731-0C5CC14B369E}"/>
              </a:ext>
            </a:extLst>
          </p:cNvPr>
          <p:cNvSpPr/>
          <p:nvPr/>
        </p:nvSpPr>
        <p:spPr>
          <a:xfrm>
            <a:off x="5072102" y="3022156"/>
            <a:ext cx="363964" cy="3418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1B169DD-66FA-EAF3-573B-09C961F0466E}"/>
              </a:ext>
            </a:extLst>
          </p:cNvPr>
          <p:cNvSpPr txBox="1"/>
          <p:nvPr/>
        </p:nvSpPr>
        <p:spPr>
          <a:xfrm>
            <a:off x="6266946" y="2298304"/>
            <a:ext cx="3391885" cy="461665"/>
          </a:xfrm>
          <a:prstGeom prst="rect">
            <a:avLst/>
          </a:prstGeom>
          <a:noFill/>
        </p:spPr>
        <p:txBody>
          <a:bodyPr wrap="square" rtlCol="0">
            <a:spAutoFit/>
          </a:bodyPr>
          <a:lstStyle/>
          <a:p>
            <a:pPr algn="ctr"/>
            <a:r>
              <a:rPr lang="en-US" sz="2400" dirty="0"/>
              <a:t>eye somewhere in here</a:t>
            </a:r>
          </a:p>
        </p:txBody>
      </p:sp>
      <p:sp>
        <p:nvSpPr>
          <p:cNvPr id="14" name="Rectangle 13">
            <a:extLst>
              <a:ext uri="{FF2B5EF4-FFF2-40B4-BE49-F238E27FC236}">
                <a16:creationId xmlns:a16="http://schemas.microsoft.com/office/drawing/2014/main" id="{94254F3E-8E3B-CFA5-0A55-C273C575EB0A}"/>
              </a:ext>
            </a:extLst>
          </p:cNvPr>
          <p:cNvSpPr/>
          <p:nvPr/>
        </p:nvSpPr>
        <p:spPr>
          <a:xfrm>
            <a:off x="4597995" y="3620695"/>
            <a:ext cx="363964" cy="3418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81A5414-C6DC-05D5-FB43-DE6F61508C44}"/>
              </a:ext>
            </a:extLst>
          </p:cNvPr>
          <p:cNvSpPr txBox="1"/>
          <p:nvPr/>
        </p:nvSpPr>
        <p:spPr>
          <a:xfrm>
            <a:off x="6275781" y="3531177"/>
            <a:ext cx="3391885" cy="461665"/>
          </a:xfrm>
          <a:prstGeom prst="rect">
            <a:avLst/>
          </a:prstGeom>
          <a:noFill/>
        </p:spPr>
        <p:txBody>
          <a:bodyPr wrap="square" rtlCol="0">
            <a:spAutoFit/>
          </a:bodyPr>
          <a:lstStyle/>
          <a:p>
            <a:pPr algn="ctr"/>
            <a:r>
              <a:rPr lang="en-US" sz="2400" dirty="0"/>
              <a:t>leg somewhere in here</a:t>
            </a:r>
          </a:p>
        </p:txBody>
      </p:sp>
      <p:cxnSp>
        <p:nvCxnSpPr>
          <p:cNvPr id="20" name="Straight Arrow Connector 19">
            <a:extLst>
              <a:ext uri="{FF2B5EF4-FFF2-40B4-BE49-F238E27FC236}">
                <a16:creationId xmlns:a16="http://schemas.microsoft.com/office/drawing/2014/main" id="{A49AA588-E0FB-6768-15CD-5B89BF7D977E}"/>
              </a:ext>
            </a:extLst>
          </p:cNvPr>
          <p:cNvCxnSpPr/>
          <p:nvPr/>
        </p:nvCxnSpPr>
        <p:spPr>
          <a:xfrm flipH="1">
            <a:off x="5524008" y="2653530"/>
            <a:ext cx="935218" cy="5131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BD6E10A-9BAC-9A78-9D7B-5E3F7C9BF8F6}"/>
              </a:ext>
            </a:extLst>
          </p:cNvPr>
          <p:cNvCxnSpPr>
            <a:cxnSpLocks/>
          </p:cNvCxnSpPr>
          <p:nvPr/>
        </p:nvCxnSpPr>
        <p:spPr>
          <a:xfrm flipH="1" flipV="1">
            <a:off x="5072102" y="3770183"/>
            <a:ext cx="125524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4099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BE203219-F66B-C8F6-57DB-7DA29817BC6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646" t="32273" r="15313" b="27272"/>
          <a:stretch/>
        </p:blipFill>
        <p:spPr>
          <a:xfrm>
            <a:off x="1026703" y="2453199"/>
            <a:ext cx="10327097" cy="3136900"/>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3" name="TextBox 2">
            <a:extLst>
              <a:ext uri="{FF2B5EF4-FFF2-40B4-BE49-F238E27FC236}">
                <a16:creationId xmlns:a16="http://schemas.microsoft.com/office/drawing/2014/main" id="{FCE6D04C-A843-C3AB-66B0-24166D8240D2}"/>
              </a:ext>
            </a:extLst>
          </p:cNvPr>
          <p:cNvSpPr txBox="1"/>
          <p:nvPr/>
        </p:nvSpPr>
        <p:spPr>
          <a:xfrm>
            <a:off x="2220484" y="1254636"/>
            <a:ext cx="7751161" cy="461665"/>
          </a:xfrm>
          <a:prstGeom prst="rect">
            <a:avLst/>
          </a:prstGeom>
          <a:noFill/>
        </p:spPr>
        <p:txBody>
          <a:bodyPr wrap="none" rtlCol="0">
            <a:spAutoFit/>
          </a:bodyPr>
          <a:lstStyle/>
          <a:p>
            <a:pPr algn="ctr"/>
            <a:r>
              <a:rPr lang="en-US" sz="2400" dirty="0"/>
              <a:t>Typically, we use a combination of layers for the task at hand.</a:t>
            </a:r>
            <a:endParaRPr lang="en-US" sz="2400" b="1" dirty="0"/>
          </a:p>
        </p:txBody>
      </p:sp>
      <p:sp>
        <p:nvSpPr>
          <p:cNvPr id="14" name="TextBox 13">
            <a:extLst>
              <a:ext uri="{FF2B5EF4-FFF2-40B4-BE49-F238E27FC236}">
                <a16:creationId xmlns:a16="http://schemas.microsoft.com/office/drawing/2014/main" id="{680F490D-48C2-23CE-E348-5FFAC1400377}"/>
              </a:ext>
            </a:extLst>
          </p:cNvPr>
          <p:cNvSpPr txBox="1"/>
          <p:nvPr/>
        </p:nvSpPr>
        <p:spPr>
          <a:xfrm>
            <a:off x="3820652" y="5775836"/>
            <a:ext cx="4739247" cy="461665"/>
          </a:xfrm>
          <a:prstGeom prst="rect">
            <a:avLst/>
          </a:prstGeom>
          <a:noFill/>
        </p:spPr>
        <p:txBody>
          <a:bodyPr wrap="none" rtlCol="0">
            <a:spAutoFit/>
          </a:bodyPr>
          <a:lstStyle/>
          <a:p>
            <a:pPr algn="ctr"/>
            <a:r>
              <a:rPr lang="en-US" sz="2400" dirty="0"/>
              <a:t>Image classification over 128 classes</a:t>
            </a:r>
            <a:endParaRPr lang="en-US" sz="2400" b="1" dirty="0"/>
          </a:p>
        </p:txBody>
      </p:sp>
    </p:spTree>
    <p:extLst>
      <p:ext uri="{BB962C8B-B14F-4D97-AF65-F5344CB8AC3E}">
        <p14:creationId xmlns:p14="http://schemas.microsoft.com/office/powerpoint/2010/main" val="15379010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310828" y="1254636"/>
            <a:ext cx="5570500" cy="461665"/>
          </a:xfrm>
          <a:prstGeom prst="rect">
            <a:avLst/>
          </a:prstGeom>
          <a:noFill/>
        </p:spPr>
        <p:txBody>
          <a:bodyPr wrap="none" rtlCol="0">
            <a:spAutoFit/>
          </a:bodyPr>
          <a:lstStyle/>
          <a:p>
            <a:pPr algn="ctr"/>
            <a:r>
              <a:rPr lang="en-US" sz="2400" dirty="0"/>
              <a:t>Building Blocks: Normalization and Stability</a:t>
            </a:r>
          </a:p>
        </p:txBody>
      </p:sp>
      <p:sp>
        <p:nvSpPr>
          <p:cNvPr id="5" name="TextBox 4">
            <a:extLst>
              <a:ext uri="{FF2B5EF4-FFF2-40B4-BE49-F238E27FC236}">
                <a16:creationId xmlns:a16="http://schemas.microsoft.com/office/drawing/2014/main" id="{025E8ABC-56A5-88FE-AE87-50003D0373DB}"/>
              </a:ext>
            </a:extLst>
          </p:cNvPr>
          <p:cNvSpPr txBox="1"/>
          <p:nvPr/>
        </p:nvSpPr>
        <p:spPr>
          <a:xfrm>
            <a:off x="375802" y="2325993"/>
            <a:ext cx="5783697" cy="2677656"/>
          </a:xfrm>
          <a:prstGeom prst="rect">
            <a:avLst/>
          </a:prstGeom>
          <a:noFill/>
        </p:spPr>
        <p:txBody>
          <a:bodyPr wrap="square" rtlCol="0">
            <a:spAutoFit/>
          </a:bodyPr>
          <a:lstStyle/>
          <a:p>
            <a:r>
              <a:rPr lang="en-US" sz="2400" b="1" dirty="0"/>
              <a:t>Batch Normalization:</a:t>
            </a:r>
          </a:p>
          <a:p>
            <a:r>
              <a:rPr lang="en-US" sz="2400" dirty="0"/>
              <a:t>Tries to overcome “internal covariate shift.”</a:t>
            </a:r>
          </a:p>
          <a:p>
            <a:endParaRPr lang="en-US" sz="2400" dirty="0"/>
          </a:p>
          <a:p>
            <a:r>
              <a:rPr lang="en-US" sz="2400" dirty="0"/>
              <a:t>Gradient updates assume the prior layer has a static distribution. Batch normalization normalizes the output of the prior layer so the distribution is standardized.</a:t>
            </a:r>
          </a:p>
        </p:txBody>
      </p:sp>
      <p:sp>
        <p:nvSpPr>
          <p:cNvPr id="7" name="TextBox 6">
            <a:extLst>
              <a:ext uri="{FF2B5EF4-FFF2-40B4-BE49-F238E27FC236}">
                <a16:creationId xmlns:a16="http://schemas.microsoft.com/office/drawing/2014/main" id="{B90D44C8-A237-7EBD-9159-D4A1DFD48835}"/>
              </a:ext>
            </a:extLst>
          </p:cNvPr>
          <p:cNvSpPr txBox="1"/>
          <p:nvPr/>
        </p:nvSpPr>
        <p:spPr>
          <a:xfrm>
            <a:off x="2247900" y="6488668"/>
            <a:ext cx="9944100" cy="369332"/>
          </a:xfrm>
          <a:prstGeom prst="rect">
            <a:avLst/>
          </a:prstGeom>
          <a:noFill/>
        </p:spPr>
        <p:txBody>
          <a:bodyPr wrap="square">
            <a:spAutoFit/>
          </a:bodyPr>
          <a:lstStyle/>
          <a:p>
            <a:pPr algn="r"/>
            <a:r>
              <a:rPr lang="en-US" dirty="0"/>
              <a:t>https://machinelearningmastery.com/batch-normalization-for-training-of-deep-neural-networks/</a:t>
            </a:r>
          </a:p>
        </p:txBody>
      </p:sp>
      <p:sp>
        <p:nvSpPr>
          <p:cNvPr id="8" name="TextBox 7">
            <a:extLst>
              <a:ext uri="{FF2B5EF4-FFF2-40B4-BE49-F238E27FC236}">
                <a16:creationId xmlns:a16="http://schemas.microsoft.com/office/drawing/2014/main" id="{BA304877-F98B-0F3C-43FF-90C4BB53CD63}"/>
              </a:ext>
            </a:extLst>
          </p:cNvPr>
          <p:cNvSpPr txBox="1"/>
          <p:nvPr/>
        </p:nvSpPr>
        <p:spPr>
          <a:xfrm>
            <a:off x="6184900" y="2325993"/>
            <a:ext cx="5783697" cy="2308324"/>
          </a:xfrm>
          <a:prstGeom prst="rect">
            <a:avLst/>
          </a:prstGeom>
          <a:noFill/>
        </p:spPr>
        <p:txBody>
          <a:bodyPr wrap="square" rtlCol="0">
            <a:spAutoFit/>
          </a:bodyPr>
          <a:lstStyle/>
          <a:p>
            <a:r>
              <a:rPr lang="en-US" sz="2400" b="1" dirty="0"/>
              <a:t>Dropout:</a:t>
            </a:r>
          </a:p>
          <a:p>
            <a:r>
              <a:rPr lang="en-US" sz="2400" dirty="0"/>
              <a:t>Tool to prevent overfitting.</a:t>
            </a:r>
          </a:p>
          <a:p>
            <a:endParaRPr lang="en-US" sz="2400" dirty="0"/>
          </a:p>
          <a:p>
            <a:r>
              <a:rPr lang="en-US" sz="2400" dirty="0"/>
              <a:t>Randomly removes nodes from a given layer, simulating training many architectures in parallel.</a:t>
            </a:r>
          </a:p>
        </p:txBody>
      </p:sp>
    </p:spTree>
    <p:extLst>
      <p:ext uri="{BB962C8B-B14F-4D97-AF65-F5344CB8AC3E}">
        <p14:creationId xmlns:p14="http://schemas.microsoft.com/office/powerpoint/2010/main" val="39873505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11712</TotalTime>
  <Words>6025</Words>
  <Application>Microsoft Office PowerPoint</Application>
  <PresentationFormat>Widescreen</PresentationFormat>
  <Paragraphs>1051</Paragraphs>
  <Slides>151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151</vt:i4>
      </vt:variant>
    </vt:vector>
  </HeadingPairs>
  <TitlesOfParts>
    <vt:vector size="158" baseType="lpstr">
      <vt:lpstr>Arial</vt:lpstr>
      <vt:lpstr>Calibri</vt:lpstr>
      <vt:lpstr>Calibri Light</vt:lpstr>
      <vt:lpstr>Helvetica Neue</vt:lpstr>
      <vt:lpstr>source-serif-pro</vt:lpstr>
      <vt:lpstr>Times New Roman</vt:lpstr>
      <vt:lpstr>Office Theme</vt:lpstr>
      <vt:lpstr>Deep Learning</vt:lpstr>
      <vt:lpstr>What is Deep Learning?</vt:lpstr>
      <vt:lpstr>What is Deep Learning?</vt:lpstr>
      <vt:lpstr>What is Deep Learning?</vt:lpstr>
      <vt:lpstr>What is Deep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Feature Extraction</vt:lpstr>
      <vt:lpstr>Feature Extraction</vt:lpstr>
      <vt:lpstr>Feature Extraction</vt:lpstr>
      <vt:lpstr>Feature Extraction</vt:lpstr>
      <vt:lpstr>Feature Extraction</vt:lpstr>
      <vt:lpstr>Feature Extraction</vt:lpstr>
      <vt:lpstr>Feature Extraction</vt:lpstr>
      <vt:lpstr>Feature Extraction</vt:lpstr>
      <vt:lpstr>Feature Extraction</vt:lpstr>
      <vt:lpstr>Feature Extraction</vt:lpstr>
      <vt:lpstr>Machine Learning</vt:lpstr>
      <vt:lpstr>Machine Learning</vt:lpstr>
      <vt:lpstr>Machine Learning</vt:lpstr>
      <vt:lpstr>Machine Learning</vt:lpstr>
      <vt:lpstr>Machine Learning</vt:lpstr>
      <vt:lpstr>Machine Learning</vt:lpstr>
      <vt:lpstr>When Should You Use Deep Learning?</vt:lpstr>
      <vt:lpstr>When Should You Use Deep Learning?</vt:lpstr>
      <vt:lpstr>When Should You Use Deep Learning?</vt:lpstr>
      <vt:lpstr>When Should You Use Deep Learning?</vt:lpstr>
      <vt:lpstr>Deep Learning for Computer Vision</vt:lpstr>
      <vt:lpstr>Deep Learning for Computer Vision</vt:lpstr>
      <vt:lpstr>Deep Learning for Computer Vision</vt:lpstr>
      <vt:lpstr>Deep Learning for Computer Vision</vt:lpstr>
      <vt:lpstr>Deep Learning for Computer Vision</vt:lpstr>
      <vt:lpstr>Deep Learning for Computer Vision</vt:lpstr>
      <vt:lpstr>Deep Learning for Computer Vision</vt:lpstr>
      <vt:lpstr>Deep Learning for Computer Vision</vt:lpstr>
      <vt:lpstr>Deep Learning for Computer Vision</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Preparing Your Data</vt:lpstr>
      <vt:lpstr>Preparing Your Data</vt:lpstr>
      <vt:lpstr>Preparing Your Data</vt:lpstr>
      <vt:lpstr>Preparing Your Data</vt:lpstr>
      <vt:lpstr>Diagnosing Neural Networks</vt:lpstr>
      <vt:lpstr>Diagnosing Neural Networks</vt:lpstr>
      <vt:lpstr>Tools</vt:lpstr>
      <vt:lpstr>Operating Systems</vt:lpstr>
      <vt:lpstr>Operating Systems</vt:lpstr>
      <vt:lpstr>Development Environment</vt:lpstr>
      <vt:lpstr>Environments (containerization)</vt:lpstr>
      <vt:lpstr>Environments (containerization)</vt:lpstr>
      <vt:lpstr>Environments (containerization)</vt:lpstr>
      <vt:lpstr>Using Virtual Environments</vt:lpstr>
      <vt:lpstr>Using Virtual Environments</vt:lpstr>
      <vt:lpstr>Using Virtual Environments</vt:lpstr>
      <vt:lpstr>Using Virtual Environments</vt:lpstr>
      <vt:lpstr>Using Virtual Environments</vt:lpstr>
      <vt:lpstr>Using Virtual Environments</vt:lpstr>
      <vt:lpstr>Using Virtual Environments</vt:lpstr>
      <vt:lpstr>Using Virtual Environments</vt:lpstr>
      <vt:lpstr>Using PyTorch</vt:lpstr>
      <vt:lpstr>Using PyTorch</vt:lpstr>
      <vt:lpstr>Using PyTorch</vt:lpstr>
      <vt:lpstr>Using PyTorch</vt:lpstr>
      <vt:lpstr>Tools</vt:lpstr>
      <vt:lpstr>Resources</vt:lpstr>
      <vt:lpstr>Figure Creation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dc:title>
  <dc:creator>Nikolas E. Lamb - lambne</dc:creator>
  <cp:lastModifiedBy>Nikolas E. Lamb - lambne</cp:lastModifiedBy>
  <cp:revision>298</cp:revision>
  <dcterms:created xsi:type="dcterms:W3CDTF">2023-03-27T13:22:25Z</dcterms:created>
  <dcterms:modified xsi:type="dcterms:W3CDTF">2023-04-04T16:45:34Z</dcterms:modified>
</cp:coreProperties>
</file>